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  <p:sldMasterId id="2147483825" r:id="rId2"/>
    <p:sldMasterId id="2147483849" r:id="rId3"/>
    <p:sldMasterId id="2147484271" r:id="rId4"/>
    <p:sldMasterId id="2147484707" r:id="rId5"/>
    <p:sldMasterId id="2147487566" r:id="rId6"/>
    <p:sldMasterId id="2147487578" r:id="rId7"/>
    <p:sldMasterId id="2147487590" r:id="rId8"/>
  </p:sldMasterIdLst>
  <p:notesMasterIdLst>
    <p:notesMasterId r:id="rId33"/>
  </p:notesMasterIdLst>
  <p:sldIdLst>
    <p:sldId id="839" r:id="rId9"/>
    <p:sldId id="840" r:id="rId10"/>
    <p:sldId id="841" r:id="rId11"/>
    <p:sldId id="842" r:id="rId12"/>
    <p:sldId id="844" r:id="rId13"/>
    <p:sldId id="845" r:id="rId14"/>
    <p:sldId id="847" r:id="rId15"/>
    <p:sldId id="846" r:id="rId16"/>
    <p:sldId id="848" r:id="rId17"/>
    <p:sldId id="850" r:id="rId18"/>
    <p:sldId id="863" r:id="rId19"/>
    <p:sldId id="862" r:id="rId20"/>
    <p:sldId id="864" r:id="rId21"/>
    <p:sldId id="851" r:id="rId22"/>
    <p:sldId id="852" r:id="rId23"/>
    <p:sldId id="853" r:id="rId24"/>
    <p:sldId id="854" r:id="rId25"/>
    <p:sldId id="855" r:id="rId26"/>
    <p:sldId id="856" r:id="rId27"/>
    <p:sldId id="857" r:id="rId28"/>
    <p:sldId id="858" r:id="rId29"/>
    <p:sldId id="859" r:id="rId30"/>
    <p:sldId id="860" r:id="rId31"/>
    <p:sldId id="861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7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EA90EA-CFE0-4C8E-AEB3-10E1FA7F7636}" type="doc">
      <dgm:prSet loTypeId="urn:microsoft.com/office/officeart/2005/8/layout/arrow2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29A88DE2-6771-4647-9C1E-8AC037FC9FD5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пройти процедуру зовнішнього  незалежного оцінювання у повній  відповідності  до основної сесії</a:t>
          </a:r>
          <a:endParaRPr lang="ru-RU" sz="1800" b="1" dirty="0"/>
        </a:p>
      </dgm:t>
    </dgm:pt>
    <dgm:pt modelId="{E4792BAB-B790-44FD-AFEF-601AAF9AF8F5}" type="parTrans" cxnId="{E7F8CC84-8541-4331-88C6-123764AC3D9B}">
      <dgm:prSet/>
      <dgm:spPr/>
      <dgm:t>
        <a:bodyPr/>
        <a:lstStyle/>
        <a:p>
          <a:endParaRPr lang="ru-RU"/>
        </a:p>
      </dgm:t>
    </dgm:pt>
    <dgm:pt modelId="{3786C88D-92E2-45D3-B7E0-5CF382872215}" type="sibTrans" cxnId="{E7F8CC84-8541-4331-88C6-123764AC3D9B}">
      <dgm:prSet/>
      <dgm:spPr/>
      <dgm:t>
        <a:bodyPr/>
        <a:lstStyle/>
        <a:p>
          <a:endParaRPr lang="ru-RU"/>
        </a:p>
      </dgm:t>
    </dgm:pt>
    <dgm:pt modelId="{039E3C0A-DA23-430C-A2EB-7F0C6F9EE48B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підготуватися до державної підсумкової атестації з української мови, математики та історії України</a:t>
          </a:r>
          <a:endParaRPr lang="ru-RU" sz="2000" b="1" dirty="0"/>
        </a:p>
      </dgm:t>
    </dgm:pt>
    <dgm:pt modelId="{C4F2B719-6E4A-487E-9156-E7A8788045DD}" type="parTrans" cxnId="{DD2A0792-4908-42EF-A37B-F21531BC1846}">
      <dgm:prSet/>
      <dgm:spPr/>
      <dgm:t>
        <a:bodyPr/>
        <a:lstStyle/>
        <a:p>
          <a:endParaRPr lang="ru-RU"/>
        </a:p>
      </dgm:t>
    </dgm:pt>
    <dgm:pt modelId="{21F5A901-C9F1-46BD-9226-2C9A675FDC00}" type="sibTrans" cxnId="{DD2A0792-4908-42EF-A37B-F21531BC1846}">
      <dgm:prSet/>
      <dgm:spPr/>
      <dgm:t>
        <a:bodyPr/>
        <a:lstStyle/>
        <a:p>
          <a:endParaRPr lang="ru-RU"/>
        </a:p>
      </dgm:t>
    </dgm:pt>
    <dgm:pt modelId="{0DF2315B-3E5E-4E75-ABE4-766F50531EBA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використовувати  завдання пробного ЗНО, перекладені кримськотатарською, молдовською, польською, російською, румунською, угорською мовами (крім завдань з української мови і літератури, російської та іноземних мов)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b="1" dirty="0"/>
        </a:p>
      </dgm:t>
    </dgm:pt>
    <dgm:pt modelId="{9242D059-54A6-46BD-9B16-F66F3D891E72}" type="parTrans" cxnId="{B713D38F-D898-463A-8EAD-9AE1D0B556C8}">
      <dgm:prSet/>
      <dgm:spPr/>
      <dgm:t>
        <a:bodyPr/>
        <a:lstStyle/>
        <a:p>
          <a:endParaRPr lang="ru-RU"/>
        </a:p>
      </dgm:t>
    </dgm:pt>
    <dgm:pt modelId="{5EFEF502-E72B-4728-A023-399810B2B89E}" type="sibTrans" cxnId="{B713D38F-D898-463A-8EAD-9AE1D0B556C8}">
      <dgm:prSet/>
      <dgm:spPr/>
      <dgm:t>
        <a:bodyPr/>
        <a:lstStyle/>
        <a:p>
          <a:endParaRPr lang="ru-RU"/>
        </a:p>
      </dgm:t>
    </dgm:pt>
    <dgm:pt modelId="{0F99CCEC-EF38-4573-A767-BEA613F1D1C7}">
      <dgm:prSet/>
      <dgm:spPr/>
      <dgm:t>
        <a:bodyPr/>
        <a:lstStyle/>
        <a:p>
          <a:endParaRPr lang="ru-RU" sz="1200" dirty="0"/>
        </a:p>
      </dgm:t>
    </dgm:pt>
    <dgm:pt modelId="{23DD90B4-A3C7-41F1-B0D8-3D73357A3CFD}" type="parTrans" cxnId="{8545EFEF-BC0A-472E-9B69-B000A9BC23A5}">
      <dgm:prSet/>
      <dgm:spPr/>
      <dgm:t>
        <a:bodyPr/>
        <a:lstStyle/>
        <a:p>
          <a:endParaRPr lang="ru-RU"/>
        </a:p>
      </dgm:t>
    </dgm:pt>
    <dgm:pt modelId="{BC1B21C8-CC8D-4092-B428-AA443ED2C1CB}" type="sibTrans" cxnId="{8545EFEF-BC0A-472E-9B69-B000A9BC23A5}">
      <dgm:prSet/>
      <dgm:spPr/>
      <dgm:t>
        <a:bodyPr/>
        <a:lstStyle/>
        <a:p>
          <a:endParaRPr lang="ru-RU"/>
        </a:p>
      </dgm:t>
    </dgm:pt>
    <dgm:pt modelId="{F7062B8F-3790-45D7-BA46-F1922923F941}">
      <dgm:prSet/>
      <dgm:spPr/>
      <dgm:t>
        <a:bodyPr/>
        <a:lstStyle/>
        <a:p>
          <a:endParaRPr lang="ru-RU" sz="1400" dirty="0"/>
        </a:p>
      </dgm:t>
    </dgm:pt>
    <dgm:pt modelId="{FD7AE5A7-E110-4A02-A12F-0613EF07A060}" type="parTrans" cxnId="{64EB2C64-78DB-4815-A3DD-51975C3CCB47}">
      <dgm:prSet/>
      <dgm:spPr/>
      <dgm:t>
        <a:bodyPr/>
        <a:lstStyle/>
        <a:p>
          <a:endParaRPr lang="ru-RU"/>
        </a:p>
      </dgm:t>
    </dgm:pt>
    <dgm:pt modelId="{F876BE01-B4C1-4F73-9969-7105AF625112}" type="sibTrans" cxnId="{64EB2C64-78DB-4815-A3DD-51975C3CCB47}">
      <dgm:prSet/>
      <dgm:spPr/>
      <dgm:t>
        <a:bodyPr/>
        <a:lstStyle/>
        <a:p>
          <a:endParaRPr lang="ru-RU"/>
        </a:p>
      </dgm:t>
    </dgm:pt>
    <dgm:pt modelId="{223AC79C-542C-4960-9790-E3A5B8D09192}">
      <dgm:prSet/>
      <dgm:spPr/>
      <dgm:t>
        <a:bodyPr/>
        <a:lstStyle/>
        <a:p>
          <a:endParaRPr lang="ru-RU" sz="1400" b="1" dirty="0"/>
        </a:p>
      </dgm:t>
    </dgm:pt>
    <dgm:pt modelId="{AC6C0695-5E53-41AA-AE83-E7BA8641138E}" type="parTrans" cxnId="{40850B92-783B-4068-8997-1DE8760F4370}">
      <dgm:prSet/>
      <dgm:spPr/>
      <dgm:t>
        <a:bodyPr/>
        <a:lstStyle/>
        <a:p>
          <a:endParaRPr lang="ru-RU"/>
        </a:p>
      </dgm:t>
    </dgm:pt>
    <dgm:pt modelId="{C9298316-B8D3-4817-A176-8EBCB64B0C2E}" type="sibTrans" cxnId="{40850B92-783B-4068-8997-1DE8760F4370}">
      <dgm:prSet/>
      <dgm:spPr/>
      <dgm:t>
        <a:bodyPr/>
        <a:lstStyle/>
        <a:p>
          <a:endParaRPr lang="ru-RU"/>
        </a:p>
      </dgm:t>
    </dgm:pt>
    <dgm:pt modelId="{D6C6AB6D-DF8F-4383-9885-ACA215E0864B}" type="pres">
      <dgm:prSet presAssocID="{D8EA90EA-CFE0-4C8E-AEB3-10E1FA7F763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E19298-DE01-4EA6-8055-5FA02FFDFCAE}" type="pres">
      <dgm:prSet presAssocID="{D8EA90EA-CFE0-4C8E-AEB3-10E1FA7F7636}" presName="arrow" presStyleLbl="bgShp" presStyleIdx="0" presStyleCnt="1" custLinFactNeighborX="-314" custLinFactNeighborY="-9713"/>
      <dgm:spPr/>
      <dgm:t>
        <a:bodyPr/>
        <a:lstStyle/>
        <a:p>
          <a:endParaRPr lang="ru-RU"/>
        </a:p>
      </dgm:t>
    </dgm:pt>
    <dgm:pt modelId="{61154137-0999-4898-A633-00EA98C3A11B}" type="pres">
      <dgm:prSet presAssocID="{D8EA90EA-CFE0-4C8E-AEB3-10E1FA7F7636}" presName="arrowDiagram3" presStyleCnt="0"/>
      <dgm:spPr/>
      <dgm:t>
        <a:bodyPr/>
        <a:lstStyle/>
        <a:p>
          <a:endParaRPr lang="ru-RU"/>
        </a:p>
      </dgm:t>
    </dgm:pt>
    <dgm:pt modelId="{F5A5FA91-57EF-4D27-881A-8155E231594A}" type="pres">
      <dgm:prSet presAssocID="{29A88DE2-6771-4647-9C1E-8AC037FC9FD5}" presName="bullet3a" presStyleLbl="node1" presStyleIdx="0" presStyleCnt="3"/>
      <dgm:spPr/>
      <dgm:t>
        <a:bodyPr/>
        <a:lstStyle/>
        <a:p>
          <a:endParaRPr lang="ru-RU"/>
        </a:p>
      </dgm:t>
    </dgm:pt>
    <dgm:pt modelId="{3C81E72C-910A-4CE2-9365-B23F7528ACF0}" type="pres">
      <dgm:prSet presAssocID="{29A88DE2-6771-4647-9C1E-8AC037FC9FD5}" presName="textBox3a" presStyleLbl="revTx" presStyleIdx="0" presStyleCnt="3" custLinFactNeighborX="2059" custLinFactNeighborY="-10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56339-1FD2-47A7-8CD8-9E6311B945F4}" type="pres">
      <dgm:prSet presAssocID="{039E3C0A-DA23-430C-A2EB-7F0C6F9EE48B}" presName="bullet3b" presStyleLbl="node1" presStyleIdx="1" presStyleCnt="3"/>
      <dgm:spPr/>
      <dgm:t>
        <a:bodyPr/>
        <a:lstStyle/>
        <a:p>
          <a:endParaRPr lang="ru-RU"/>
        </a:p>
      </dgm:t>
    </dgm:pt>
    <dgm:pt modelId="{15DD9570-B6AD-4651-89B4-4F9FFBDD40D7}" type="pres">
      <dgm:prSet presAssocID="{039E3C0A-DA23-430C-A2EB-7F0C6F9EE48B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3FB5E-CA2A-464A-8308-0EAF38EC0763}" type="pres">
      <dgm:prSet presAssocID="{0DF2315B-3E5E-4E75-ABE4-766F50531EBA}" presName="bullet3c" presStyleLbl="node1" presStyleIdx="2" presStyleCnt="3"/>
      <dgm:spPr/>
      <dgm:t>
        <a:bodyPr/>
        <a:lstStyle/>
        <a:p>
          <a:endParaRPr lang="ru-RU"/>
        </a:p>
      </dgm:t>
    </dgm:pt>
    <dgm:pt modelId="{892C78FC-ED4A-4B7F-A873-BB545627519B}" type="pres">
      <dgm:prSet presAssocID="{0DF2315B-3E5E-4E75-ABE4-766F50531EBA}" presName="textBox3c" presStyleLbl="revTx" presStyleIdx="2" presStyleCnt="3" custScaleX="158641" custScaleY="84077" custLinFactNeighborX="1081" custLinFactNeighborY="3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1018AA-EE1C-4F2C-B102-9AB0174CA2A0}" type="presOf" srcId="{0F99CCEC-EF38-4573-A767-BEA613F1D1C7}" destId="{3C81E72C-910A-4CE2-9365-B23F7528ACF0}" srcOrd="0" destOrd="1" presId="urn:microsoft.com/office/officeart/2005/8/layout/arrow2"/>
    <dgm:cxn modelId="{8545EFEF-BC0A-472E-9B69-B000A9BC23A5}" srcId="{29A88DE2-6771-4647-9C1E-8AC037FC9FD5}" destId="{0F99CCEC-EF38-4573-A767-BEA613F1D1C7}" srcOrd="0" destOrd="0" parTransId="{23DD90B4-A3C7-41F1-B0D8-3D73357A3CFD}" sibTransId="{BC1B21C8-CC8D-4092-B428-AA443ED2C1CB}"/>
    <dgm:cxn modelId="{F3BF6309-3B5D-4B7C-A9CA-86143E70BCCD}" type="presOf" srcId="{F7062B8F-3790-45D7-BA46-F1922923F941}" destId="{15DD9570-B6AD-4651-89B4-4F9FFBDD40D7}" srcOrd="0" destOrd="1" presId="urn:microsoft.com/office/officeart/2005/8/layout/arrow2"/>
    <dgm:cxn modelId="{B713D38F-D898-463A-8EAD-9AE1D0B556C8}" srcId="{D8EA90EA-CFE0-4C8E-AEB3-10E1FA7F7636}" destId="{0DF2315B-3E5E-4E75-ABE4-766F50531EBA}" srcOrd="2" destOrd="0" parTransId="{9242D059-54A6-46BD-9B16-F66F3D891E72}" sibTransId="{5EFEF502-E72B-4728-A023-399810B2B89E}"/>
    <dgm:cxn modelId="{7250CCEC-13AC-4908-93EC-3D73371E20F4}" type="presOf" srcId="{0DF2315B-3E5E-4E75-ABE4-766F50531EBA}" destId="{892C78FC-ED4A-4B7F-A873-BB545627519B}" srcOrd="0" destOrd="0" presId="urn:microsoft.com/office/officeart/2005/8/layout/arrow2"/>
    <dgm:cxn modelId="{885F83FE-0692-4AFA-BDEE-7E524DAF029B}" type="presOf" srcId="{223AC79C-542C-4960-9790-E3A5B8D09192}" destId="{892C78FC-ED4A-4B7F-A873-BB545627519B}" srcOrd="0" destOrd="1" presId="urn:microsoft.com/office/officeart/2005/8/layout/arrow2"/>
    <dgm:cxn modelId="{40850B92-783B-4068-8997-1DE8760F4370}" srcId="{0DF2315B-3E5E-4E75-ABE4-766F50531EBA}" destId="{223AC79C-542C-4960-9790-E3A5B8D09192}" srcOrd="0" destOrd="0" parTransId="{AC6C0695-5E53-41AA-AE83-E7BA8641138E}" sibTransId="{C9298316-B8D3-4817-A176-8EBCB64B0C2E}"/>
    <dgm:cxn modelId="{FE637ADC-86DE-47F2-8B65-516EFFDBB6C6}" type="presOf" srcId="{29A88DE2-6771-4647-9C1E-8AC037FC9FD5}" destId="{3C81E72C-910A-4CE2-9365-B23F7528ACF0}" srcOrd="0" destOrd="0" presId="urn:microsoft.com/office/officeart/2005/8/layout/arrow2"/>
    <dgm:cxn modelId="{69DCC4CA-40CA-4528-B466-43688A9E1B0A}" type="presOf" srcId="{D8EA90EA-CFE0-4C8E-AEB3-10E1FA7F7636}" destId="{D6C6AB6D-DF8F-4383-9885-ACA215E0864B}" srcOrd="0" destOrd="0" presId="urn:microsoft.com/office/officeart/2005/8/layout/arrow2"/>
    <dgm:cxn modelId="{64EB2C64-78DB-4815-A3DD-51975C3CCB47}" srcId="{039E3C0A-DA23-430C-A2EB-7F0C6F9EE48B}" destId="{F7062B8F-3790-45D7-BA46-F1922923F941}" srcOrd="0" destOrd="0" parTransId="{FD7AE5A7-E110-4A02-A12F-0613EF07A060}" sibTransId="{F876BE01-B4C1-4F73-9969-7105AF625112}"/>
    <dgm:cxn modelId="{E7F8CC84-8541-4331-88C6-123764AC3D9B}" srcId="{D8EA90EA-CFE0-4C8E-AEB3-10E1FA7F7636}" destId="{29A88DE2-6771-4647-9C1E-8AC037FC9FD5}" srcOrd="0" destOrd="0" parTransId="{E4792BAB-B790-44FD-AFEF-601AAF9AF8F5}" sibTransId="{3786C88D-92E2-45D3-B7E0-5CF382872215}"/>
    <dgm:cxn modelId="{DD2A0792-4908-42EF-A37B-F21531BC1846}" srcId="{D8EA90EA-CFE0-4C8E-AEB3-10E1FA7F7636}" destId="{039E3C0A-DA23-430C-A2EB-7F0C6F9EE48B}" srcOrd="1" destOrd="0" parTransId="{C4F2B719-6E4A-487E-9156-E7A8788045DD}" sibTransId="{21F5A901-C9F1-46BD-9226-2C9A675FDC00}"/>
    <dgm:cxn modelId="{1B6D25C1-AF1E-4DC8-9C59-B573CC71B457}" type="presOf" srcId="{039E3C0A-DA23-430C-A2EB-7F0C6F9EE48B}" destId="{15DD9570-B6AD-4651-89B4-4F9FFBDD40D7}" srcOrd="0" destOrd="0" presId="urn:microsoft.com/office/officeart/2005/8/layout/arrow2"/>
    <dgm:cxn modelId="{BCC61CCA-F995-4F13-BCE4-43D41F3A6456}" type="presParOf" srcId="{D6C6AB6D-DF8F-4383-9885-ACA215E0864B}" destId="{C3E19298-DE01-4EA6-8055-5FA02FFDFCAE}" srcOrd="0" destOrd="0" presId="urn:microsoft.com/office/officeart/2005/8/layout/arrow2"/>
    <dgm:cxn modelId="{040BAB45-D04F-4B75-A280-214CBC453A27}" type="presParOf" srcId="{D6C6AB6D-DF8F-4383-9885-ACA215E0864B}" destId="{61154137-0999-4898-A633-00EA98C3A11B}" srcOrd="1" destOrd="0" presId="urn:microsoft.com/office/officeart/2005/8/layout/arrow2"/>
    <dgm:cxn modelId="{3DDE79C0-77CB-401A-BB72-286DA164E766}" type="presParOf" srcId="{61154137-0999-4898-A633-00EA98C3A11B}" destId="{F5A5FA91-57EF-4D27-881A-8155E231594A}" srcOrd="0" destOrd="0" presId="urn:microsoft.com/office/officeart/2005/8/layout/arrow2"/>
    <dgm:cxn modelId="{26697026-7B3E-4AFB-9424-DD7EEDEC38C4}" type="presParOf" srcId="{61154137-0999-4898-A633-00EA98C3A11B}" destId="{3C81E72C-910A-4CE2-9365-B23F7528ACF0}" srcOrd="1" destOrd="0" presId="urn:microsoft.com/office/officeart/2005/8/layout/arrow2"/>
    <dgm:cxn modelId="{0B6A1AB0-3F25-44BF-9D06-E8E417F2F73B}" type="presParOf" srcId="{61154137-0999-4898-A633-00EA98C3A11B}" destId="{B9956339-1FD2-47A7-8CD8-9E6311B945F4}" srcOrd="2" destOrd="0" presId="urn:microsoft.com/office/officeart/2005/8/layout/arrow2"/>
    <dgm:cxn modelId="{8CB196F8-8985-4E89-9ED6-326050E8673A}" type="presParOf" srcId="{61154137-0999-4898-A633-00EA98C3A11B}" destId="{15DD9570-B6AD-4651-89B4-4F9FFBDD40D7}" srcOrd="3" destOrd="0" presId="urn:microsoft.com/office/officeart/2005/8/layout/arrow2"/>
    <dgm:cxn modelId="{8B9A5DBB-A703-4F54-9263-96315F4C58E2}" type="presParOf" srcId="{61154137-0999-4898-A633-00EA98C3A11B}" destId="{1CB3FB5E-CA2A-464A-8308-0EAF38EC0763}" srcOrd="4" destOrd="0" presId="urn:microsoft.com/office/officeart/2005/8/layout/arrow2"/>
    <dgm:cxn modelId="{795E92D2-C9D0-4768-BFDE-3BC24ABA5710}" type="presParOf" srcId="{61154137-0999-4898-A633-00EA98C3A11B}" destId="{892C78FC-ED4A-4B7F-A873-BB545627519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A410FF-B24D-4386-AE89-9A7E671F1523}" type="doc">
      <dgm:prSet loTypeId="urn:microsoft.com/office/officeart/2005/8/layout/arrow2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BE1DBC7-1D8F-4CAA-B0FE-43E0EA15F2FD}">
      <dgm:prSet custT="1"/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виконувати тести  у реальному часі,  ефективно  розподіляти  час</a:t>
          </a: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попрацювати над тестами у реальному часі, </a:t>
          </a:r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ефективно </a:t>
          </a:r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розподіляти </a:t>
          </a:r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час</a:t>
          </a:r>
          <a:endParaRPr lang="ru-RU" sz="2000" dirty="0"/>
        </a:p>
      </dgm:t>
    </dgm:pt>
    <dgm:pt modelId="{41E1C281-6319-4FAF-B285-35D9A5B58E30}" type="parTrans" cxnId="{326FD03A-0D29-4348-B609-AF93A79B9B07}">
      <dgm:prSet/>
      <dgm:spPr/>
      <dgm:t>
        <a:bodyPr/>
        <a:lstStyle/>
        <a:p>
          <a:endParaRPr lang="ru-RU"/>
        </a:p>
      </dgm:t>
    </dgm:pt>
    <dgm:pt modelId="{94650014-A9AF-48A8-9991-4A9715D002DF}" type="sibTrans" cxnId="{326FD03A-0D29-4348-B609-AF93A79B9B07}">
      <dgm:prSet/>
      <dgm:spPr/>
      <dgm:t>
        <a:bodyPr/>
        <a:lstStyle/>
        <a:p>
          <a:endParaRPr lang="ru-RU"/>
        </a:p>
      </dgm:t>
    </dgm:pt>
    <dgm:pt modelId="{CD7D20F6-C00F-4D4D-A6D8-6D617EBB8EC3}">
      <dgm:prSet custT="1"/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психологічно адаптуватися до основної сесії ЗНО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281DB2-8A25-40C4-BB30-70F398647CC6}" type="parTrans" cxnId="{7E624424-ECD0-4EC2-8D95-968F6C35B182}">
      <dgm:prSet/>
      <dgm:spPr/>
      <dgm:t>
        <a:bodyPr/>
        <a:lstStyle/>
        <a:p>
          <a:endParaRPr lang="ru-RU"/>
        </a:p>
      </dgm:t>
    </dgm:pt>
    <dgm:pt modelId="{0D6CACDF-9F3A-4366-9399-D5481D1B435E}" type="sibTrans" cxnId="{7E624424-ECD0-4EC2-8D95-968F6C35B182}">
      <dgm:prSet/>
      <dgm:spPr/>
      <dgm:t>
        <a:bodyPr/>
        <a:lstStyle/>
        <a:p>
          <a:endParaRPr lang="ru-RU"/>
        </a:p>
      </dgm:t>
    </dgm:pt>
    <dgm:pt modelId="{D8F59D08-E6B4-4F10-9977-F0E4BE70852E}">
      <dgm:prSet custT="1"/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скоригувати 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підготовку до ЗНО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7265C9-9DA9-4A6B-B3D5-F136AD0AC3F0}" type="parTrans" cxnId="{C066BE84-E78F-4103-96A9-D245ED6C085C}">
      <dgm:prSet/>
      <dgm:spPr/>
      <dgm:t>
        <a:bodyPr/>
        <a:lstStyle/>
        <a:p>
          <a:endParaRPr lang="ru-RU"/>
        </a:p>
      </dgm:t>
    </dgm:pt>
    <dgm:pt modelId="{1AC57B8C-89CF-4842-BA97-8C4E6038EAA3}" type="sibTrans" cxnId="{C066BE84-E78F-4103-96A9-D245ED6C085C}">
      <dgm:prSet/>
      <dgm:spPr/>
      <dgm:t>
        <a:bodyPr/>
        <a:lstStyle/>
        <a:p>
          <a:endParaRPr lang="ru-RU"/>
        </a:p>
      </dgm:t>
    </dgm:pt>
    <dgm:pt modelId="{1FB19B5D-84C2-4B87-B179-FD6AA666FD18}">
      <dgm:prSet custT="1"/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визначити 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власний 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рівень 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знань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E279B5-1A18-4B49-86C4-D6C98609E24E}" type="sibTrans" cxnId="{E8338838-7DEC-4CB5-84C3-7ABD328A6F89}">
      <dgm:prSet/>
      <dgm:spPr/>
      <dgm:t>
        <a:bodyPr/>
        <a:lstStyle/>
        <a:p>
          <a:endParaRPr lang="ru-RU"/>
        </a:p>
      </dgm:t>
    </dgm:pt>
    <dgm:pt modelId="{8617F9FD-BB40-4F8B-9D75-E9497092E84C}" type="parTrans" cxnId="{E8338838-7DEC-4CB5-84C3-7ABD328A6F89}">
      <dgm:prSet/>
      <dgm:spPr/>
      <dgm:t>
        <a:bodyPr/>
        <a:lstStyle/>
        <a:p>
          <a:endParaRPr lang="ru-RU"/>
        </a:p>
      </dgm:t>
    </dgm:pt>
    <dgm:pt modelId="{A4281656-70C7-45BA-904B-7DA27D52CEEA}" type="pres">
      <dgm:prSet presAssocID="{88A410FF-B24D-4386-AE89-9A7E671F152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A72E54-B534-4833-A8F9-56771666EF29}" type="pres">
      <dgm:prSet presAssocID="{88A410FF-B24D-4386-AE89-9A7E671F1523}" presName="arrow" presStyleLbl="bgShp" presStyleIdx="0" presStyleCnt="1" custAng="0" custLinFactNeighborX="1941" custLinFactNeighborY="13399"/>
      <dgm:spPr/>
      <dgm:t>
        <a:bodyPr/>
        <a:lstStyle/>
        <a:p>
          <a:endParaRPr lang="ru-RU"/>
        </a:p>
      </dgm:t>
    </dgm:pt>
    <dgm:pt modelId="{DA447175-1C83-4816-849D-67C76627843A}" type="pres">
      <dgm:prSet presAssocID="{88A410FF-B24D-4386-AE89-9A7E671F1523}" presName="arrowDiagram4" presStyleCnt="0"/>
      <dgm:spPr/>
      <dgm:t>
        <a:bodyPr/>
        <a:lstStyle/>
        <a:p>
          <a:endParaRPr lang="ru-RU"/>
        </a:p>
      </dgm:t>
    </dgm:pt>
    <dgm:pt modelId="{03115000-273F-43B8-9527-6D58BAE37C13}" type="pres">
      <dgm:prSet presAssocID="{3BE1DBC7-1D8F-4CAA-B0FE-43E0EA15F2FD}" presName="bullet4a" presStyleLbl="node1" presStyleIdx="0" presStyleCnt="4"/>
      <dgm:spPr/>
      <dgm:t>
        <a:bodyPr/>
        <a:lstStyle/>
        <a:p>
          <a:endParaRPr lang="ru-RU"/>
        </a:p>
      </dgm:t>
    </dgm:pt>
    <dgm:pt modelId="{5D4F8370-76D3-4C30-A9F1-74292F099BF8}" type="pres">
      <dgm:prSet presAssocID="{3BE1DBC7-1D8F-4CAA-B0FE-43E0EA15F2FD}" presName="textBox4a" presStyleLbl="revTx" presStyleIdx="0" presStyleCnt="4" custScaleX="216158" custLinFactNeighborX="63053" custLinFactNeighborY="54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1E2B2-0149-4B58-A781-95AFDCF06670}" type="pres">
      <dgm:prSet presAssocID="{CD7D20F6-C00F-4D4D-A6D8-6D617EBB8EC3}" presName="bullet4b" presStyleLbl="node1" presStyleIdx="1" presStyleCnt="4"/>
      <dgm:spPr/>
      <dgm:t>
        <a:bodyPr/>
        <a:lstStyle/>
        <a:p>
          <a:endParaRPr lang="ru-RU"/>
        </a:p>
      </dgm:t>
    </dgm:pt>
    <dgm:pt modelId="{7A359E98-CBA8-4024-B8F2-CBC492C13B4B}" type="pres">
      <dgm:prSet presAssocID="{CD7D20F6-C00F-4D4D-A6D8-6D617EBB8EC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35583C-339B-4B97-87AD-3F00B4441494}" type="pres">
      <dgm:prSet presAssocID="{1FB19B5D-84C2-4B87-B179-FD6AA666FD18}" presName="bullet4c" presStyleLbl="node1" presStyleIdx="2" presStyleCnt="4"/>
      <dgm:spPr/>
      <dgm:t>
        <a:bodyPr/>
        <a:lstStyle/>
        <a:p>
          <a:endParaRPr lang="ru-RU"/>
        </a:p>
      </dgm:t>
    </dgm:pt>
    <dgm:pt modelId="{4F1274FF-0659-4798-AF28-82BDC36BE703}" type="pres">
      <dgm:prSet presAssocID="{1FB19B5D-84C2-4B87-B179-FD6AA666FD18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F90DE-BCAE-453D-A02B-D7EEE755362C}" type="pres">
      <dgm:prSet presAssocID="{D8F59D08-E6B4-4F10-9977-F0E4BE70852E}" presName="bullet4d" presStyleLbl="node1" presStyleIdx="3" presStyleCnt="4"/>
      <dgm:spPr/>
      <dgm:t>
        <a:bodyPr/>
        <a:lstStyle/>
        <a:p>
          <a:endParaRPr lang="ru-RU"/>
        </a:p>
      </dgm:t>
    </dgm:pt>
    <dgm:pt modelId="{3F40AB61-EB57-488F-9C15-4DAF37E08812}" type="pres">
      <dgm:prSet presAssocID="{D8F59D08-E6B4-4F10-9977-F0E4BE70852E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66BE84-E78F-4103-96A9-D245ED6C085C}" srcId="{88A410FF-B24D-4386-AE89-9A7E671F1523}" destId="{D8F59D08-E6B4-4F10-9977-F0E4BE70852E}" srcOrd="3" destOrd="0" parTransId="{BF7265C9-9DA9-4A6B-B3D5-F136AD0AC3F0}" sibTransId="{1AC57B8C-89CF-4842-BA97-8C4E6038EAA3}"/>
    <dgm:cxn modelId="{8F25C5E7-31DC-45B3-A0BC-F4AFE29DB2C3}" type="presOf" srcId="{3BE1DBC7-1D8F-4CAA-B0FE-43E0EA15F2FD}" destId="{5D4F8370-76D3-4C30-A9F1-74292F099BF8}" srcOrd="0" destOrd="0" presId="urn:microsoft.com/office/officeart/2005/8/layout/arrow2"/>
    <dgm:cxn modelId="{20CBA1C7-E2AC-45D1-81B3-5BCFC5609EEA}" type="presOf" srcId="{88A410FF-B24D-4386-AE89-9A7E671F1523}" destId="{A4281656-70C7-45BA-904B-7DA27D52CEEA}" srcOrd="0" destOrd="0" presId="urn:microsoft.com/office/officeart/2005/8/layout/arrow2"/>
    <dgm:cxn modelId="{CC72E12C-4F28-47EA-8B5A-F5EBA0E97EDB}" type="presOf" srcId="{CD7D20F6-C00F-4D4D-A6D8-6D617EBB8EC3}" destId="{7A359E98-CBA8-4024-B8F2-CBC492C13B4B}" srcOrd="0" destOrd="0" presId="urn:microsoft.com/office/officeart/2005/8/layout/arrow2"/>
    <dgm:cxn modelId="{7E624424-ECD0-4EC2-8D95-968F6C35B182}" srcId="{88A410FF-B24D-4386-AE89-9A7E671F1523}" destId="{CD7D20F6-C00F-4D4D-A6D8-6D617EBB8EC3}" srcOrd="1" destOrd="0" parTransId="{BB281DB2-8A25-40C4-BB30-70F398647CC6}" sibTransId="{0D6CACDF-9F3A-4366-9399-D5481D1B435E}"/>
    <dgm:cxn modelId="{048E8280-EC0E-46BC-983B-F47268D99BB3}" type="presOf" srcId="{D8F59D08-E6B4-4F10-9977-F0E4BE70852E}" destId="{3F40AB61-EB57-488F-9C15-4DAF37E08812}" srcOrd="0" destOrd="0" presId="urn:microsoft.com/office/officeart/2005/8/layout/arrow2"/>
    <dgm:cxn modelId="{E8338838-7DEC-4CB5-84C3-7ABD328A6F89}" srcId="{88A410FF-B24D-4386-AE89-9A7E671F1523}" destId="{1FB19B5D-84C2-4B87-B179-FD6AA666FD18}" srcOrd="2" destOrd="0" parTransId="{8617F9FD-BB40-4F8B-9D75-E9497092E84C}" sibTransId="{C6E279B5-1A18-4B49-86C4-D6C98609E24E}"/>
    <dgm:cxn modelId="{326FD03A-0D29-4348-B609-AF93A79B9B07}" srcId="{88A410FF-B24D-4386-AE89-9A7E671F1523}" destId="{3BE1DBC7-1D8F-4CAA-B0FE-43E0EA15F2FD}" srcOrd="0" destOrd="0" parTransId="{41E1C281-6319-4FAF-B285-35D9A5B58E30}" sibTransId="{94650014-A9AF-48A8-9991-4A9715D002DF}"/>
    <dgm:cxn modelId="{533B0630-539E-4337-8AF5-E5DBA2041FE0}" type="presOf" srcId="{1FB19B5D-84C2-4B87-B179-FD6AA666FD18}" destId="{4F1274FF-0659-4798-AF28-82BDC36BE703}" srcOrd="0" destOrd="0" presId="urn:microsoft.com/office/officeart/2005/8/layout/arrow2"/>
    <dgm:cxn modelId="{DC8B03D8-7075-4510-A6DA-55C448246835}" type="presParOf" srcId="{A4281656-70C7-45BA-904B-7DA27D52CEEA}" destId="{BFA72E54-B534-4833-A8F9-56771666EF29}" srcOrd="0" destOrd="0" presId="urn:microsoft.com/office/officeart/2005/8/layout/arrow2"/>
    <dgm:cxn modelId="{5258D76A-0670-4597-B421-AA573C7046AD}" type="presParOf" srcId="{A4281656-70C7-45BA-904B-7DA27D52CEEA}" destId="{DA447175-1C83-4816-849D-67C76627843A}" srcOrd="1" destOrd="0" presId="urn:microsoft.com/office/officeart/2005/8/layout/arrow2"/>
    <dgm:cxn modelId="{A5EA2919-1B19-48C8-A871-51C7005C096C}" type="presParOf" srcId="{DA447175-1C83-4816-849D-67C76627843A}" destId="{03115000-273F-43B8-9527-6D58BAE37C13}" srcOrd="0" destOrd="0" presId="urn:microsoft.com/office/officeart/2005/8/layout/arrow2"/>
    <dgm:cxn modelId="{0A895187-C6B7-4162-BF83-6D8BD5744125}" type="presParOf" srcId="{DA447175-1C83-4816-849D-67C76627843A}" destId="{5D4F8370-76D3-4C30-A9F1-74292F099BF8}" srcOrd="1" destOrd="0" presId="urn:microsoft.com/office/officeart/2005/8/layout/arrow2"/>
    <dgm:cxn modelId="{926A1865-519D-44D4-9187-34DEE6B3FC5E}" type="presParOf" srcId="{DA447175-1C83-4816-849D-67C76627843A}" destId="{29F1E2B2-0149-4B58-A781-95AFDCF06670}" srcOrd="2" destOrd="0" presId="urn:microsoft.com/office/officeart/2005/8/layout/arrow2"/>
    <dgm:cxn modelId="{C844B294-5B82-42CA-B877-6B71F57B30AC}" type="presParOf" srcId="{DA447175-1C83-4816-849D-67C76627843A}" destId="{7A359E98-CBA8-4024-B8F2-CBC492C13B4B}" srcOrd="3" destOrd="0" presId="urn:microsoft.com/office/officeart/2005/8/layout/arrow2"/>
    <dgm:cxn modelId="{FD69187D-5580-4823-A9B5-323864B4D196}" type="presParOf" srcId="{DA447175-1C83-4816-849D-67C76627843A}" destId="{6735583C-339B-4B97-87AD-3F00B4441494}" srcOrd="4" destOrd="0" presId="urn:microsoft.com/office/officeart/2005/8/layout/arrow2"/>
    <dgm:cxn modelId="{E1FD1F55-C2AB-4FE8-8897-C6BD32C3A26D}" type="presParOf" srcId="{DA447175-1C83-4816-849D-67C76627843A}" destId="{4F1274FF-0659-4798-AF28-82BDC36BE703}" srcOrd="5" destOrd="0" presId="urn:microsoft.com/office/officeart/2005/8/layout/arrow2"/>
    <dgm:cxn modelId="{652D0847-30F7-4077-8E79-F8BD72FE1B3A}" type="presParOf" srcId="{DA447175-1C83-4816-849D-67C76627843A}" destId="{2BAF90DE-BCAE-453D-A02B-D7EEE755362C}" srcOrd="6" destOrd="0" presId="urn:microsoft.com/office/officeart/2005/8/layout/arrow2"/>
    <dgm:cxn modelId="{D216F8BB-30EF-4D18-A6C5-8511B7CACF80}" type="presParOf" srcId="{DA447175-1C83-4816-849D-67C76627843A}" destId="{3F40AB61-EB57-488F-9C15-4DAF37E08812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6E2CC39-F84A-45C7-9333-8B832FD0EEB5}" type="datetimeFigureOut">
              <a:rPr lang="uk-UA"/>
              <a:pPr>
                <a:defRPr/>
              </a:pPr>
              <a:t>30.11.2016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5E7FC1F-4A6D-46BF-B1CA-E40267B9DBAD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83066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488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9DA7BB-BD11-4F1C-AD14-2C3EA8D0AFA5}" type="slidenum">
              <a:rPr lang="en-US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ru-RU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32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1" y="1905002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51" y="4344989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dirty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5917027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005"/>
            <a:ext cx="9144000" cy="664797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339486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0194682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6"/>
            <a:ext cx="7043208" cy="152349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9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49"/>
            <a:ext cx="7690114" cy="1384995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3906081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4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4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3004736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4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3" y="1757804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5051512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65376958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549627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946199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546664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01734947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1" y="1905002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51" y="4344989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dirty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06645558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005"/>
            <a:ext cx="9144000" cy="664797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1506570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91065541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6"/>
            <a:ext cx="7043208" cy="152349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9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49"/>
            <a:ext cx="7690114" cy="1384995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13831126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4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4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56757674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4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3" y="1757804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89016091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09533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463586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32692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88536269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4518672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1" y="1905002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51" y="4344989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dirty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29655416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005"/>
            <a:ext cx="9144000" cy="664797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02251111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0310591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6"/>
            <a:ext cx="7043208" cy="152349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9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49"/>
            <a:ext cx="7690114" cy="1384995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95538490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4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4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01441913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4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3" y="1757804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13600619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86446368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858070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267423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83869183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31164530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02658174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64797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>
          <a:xfrm>
            <a:off x="323850" y="981075"/>
            <a:ext cx="8496300" cy="56880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632980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64797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66464" y="908720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3293013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97980298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62995343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30487339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7332919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83401493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918032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823837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65688332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25108701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79301156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dirty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44222835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1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003"/>
            <a:ext cx="9144000" cy="664797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84732453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1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8303926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1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81276405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1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3649451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85669248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1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76683499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23663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787485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36119069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27431822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55EA9-FA5C-4FB6-8913-D741D456C757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98E45-E6F0-4E64-A905-7575DA95CA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2274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99DF8-9B4B-403D-A6E5-9079FDF539FB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07454-A5B7-450C-A930-500BC6EBD1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8726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02AA5-A966-4566-A3A4-F9A15CDF443E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6F284-0C6D-4721-A4D3-9CC6711070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22918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B4333-409C-49E3-BF84-A2C0FDB39510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3F7E5-3F03-4DDA-B0FE-3ED53F6557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506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0EB71-A976-4FD3-A246-C1FEA66E7D09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13A65-3C54-4234-90BB-08E1BDE85BD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74358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11660-664C-4BD4-A20A-F8B9EFD62DF9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DDA1-0759-4D8F-9717-E3DE118835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7874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5FCA8-2F66-4301-8345-26989D6912D2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A6565-7C4D-48D8-8526-7BE1286D9A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6776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32B95-9152-4D91-9EED-93A14FFFE939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76E91-B17C-46C0-9B88-B15F8BB673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8821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EDBAA-3760-4635-BABE-841B7877E710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06E9F-8D41-489D-9E2F-A3EDCB6F3B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6883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88509-AA40-4593-9EF3-35DDAFFA1299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15E8D-9933-4B4A-A6EE-72E959B548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9744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60BDE-62EF-41B3-BAC7-2AF03177A552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18CE4-05DE-4F62-A8E2-566DA13809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53049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lowing tech background 3d ,LO2.wmv">
            <a:hlinkClick r:id="" action="ppaction://media"/>
          </p:cNvPr>
          <p:cNvPicPr>
            <a:picLocks noChangeAspect="1"/>
          </p:cNvPicPr>
          <p:nvPr/>
        </p:nvPicPr>
        <p:blipFill rotWithShape="1">
          <a:blip r:embed="rId3" cstate="print"/>
          <a:srcRect l="25555" r="7778"/>
          <a:stretch/>
        </p:blipFill>
        <p:spPr>
          <a:xfrm>
            <a:off x="4495802" y="1368915"/>
            <a:ext cx="3888889" cy="3888889"/>
          </a:xfrm>
          <a:prstGeom prst="roundRect">
            <a:avLst>
              <a:gd name="adj" fmla="val 8644"/>
            </a:avLst>
          </a:prstGeom>
          <a:ln>
            <a:noFill/>
          </a:ln>
          <a:effectLst>
            <a:reflection blurRad="6350" stA="15000" endPos="50000" dist="635000" dir="5400000" sy="-100000" algn="bl" rotWithShape="0"/>
          </a:effectLst>
          <a:scene3d>
            <a:camera prst="perspectiveRelaxed" fov="6900000">
              <a:rot lat="23995" lon="3210004" rev="21299988"/>
            </a:camera>
            <a:lightRig rig="chilly" dir="t"/>
          </a:scene3d>
          <a:sp3d extrusionH="635000" prstMaterial="powder">
            <a:bevelT w="0" h="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6" y="762000"/>
            <a:ext cx="5111675" cy="2667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1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22237-0299-4B74-88A7-4901B4E00838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AA7D4-997F-4220-8BE3-037950A6A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9786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9F7DF-BC98-46B5-8865-96EAABFA1935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B6975-0DBC-467F-BEE2-BC20FDCCCB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973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lowing tech background 3d ,LO2.wmv">
            <a:hlinkClick r:id="" action="ppaction://media"/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25555" r="7778"/>
          <a:stretch/>
        </p:blipFill>
        <p:spPr>
          <a:xfrm>
            <a:off x="4495802" y="1368915"/>
            <a:ext cx="3888889" cy="3888889"/>
          </a:xfrm>
          <a:prstGeom prst="roundRect">
            <a:avLst>
              <a:gd name="adj" fmla="val 8644"/>
            </a:avLst>
          </a:prstGeom>
          <a:ln>
            <a:noFill/>
          </a:ln>
          <a:effectLst>
            <a:reflection blurRad="6350" stA="15000" endPos="50000" dist="635000" dir="5400000" sy="-100000" algn="bl" rotWithShape="0"/>
          </a:effectLst>
          <a:scene3d>
            <a:camera prst="perspectiveRelaxed" fov="6900000">
              <a:rot lat="23995" lon="3210004" rev="21299988"/>
            </a:camera>
            <a:lightRig rig="chilly" dir="t"/>
          </a:scene3d>
          <a:sp3d extrusionH="635000" prstMaterial="powder">
            <a:bevelT w="0" h="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4929191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3733804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59CCC-F3AD-4355-A8EA-A4E2BD61AFE0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090AB-C3F4-4A33-B5D5-0B899DF5FA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9147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34676-4172-4FBB-9D60-0B1802150038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4D1B4-4886-4A7B-BB02-70B58F23AA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7764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1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6490E-1453-41F5-9403-1A9DA7CDA4F9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307C9-DB07-4565-8540-4A9F1BD27E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07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43969-BD46-453E-AB6B-1CF5ECA89D08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C0587-ADBE-4DB9-B838-3635127D08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9190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BF858-9AB0-4EAA-9866-7EFF41FBD6ED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5C86F-347B-4F64-A539-BA8D011005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86946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3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376CB-09EC-4E66-AFD4-D3ECD79DC93C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D1CF1-72F1-4FF5-9AAA-2774C97E18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028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658F0-B84E-4817-ADDB-1075AA52E3F8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F45CF-DD85-4BD8-9E1D-999475BF6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4920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BAEF5-BC14-42DB-AE66-489E73A33BF0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BF854-67B5-41EC-86E6-F98AF39477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77116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1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1" y="1371600"/>
            <a:ext cx="57912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BEB30-20A4-40BF-AE09-3B95DECD4B59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3E67-8E68-4EB9-90D0-A89895FC8C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3296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1" y="1905002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51" y="4344989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dirty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44671192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/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005"/>
            <a:ext cx="9144000" cy="664797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08656822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/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6309908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/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6"/>
            <a:ext cx="7043208" cy="152349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9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49"/>
            <a:ext cx="7690114" cy="1384995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72037138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/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4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4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4055398"/>
      </p:ext>
    </p:extLst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4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3" y="1757804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03821782"/>
      </p:ext>
    </p:extLst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gotsp_ORC_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/>
          </a:blip>
          <a:srcRect/>
          <a:stretch>
            <a:fillRect/>
          </a:stretch>
        </p:blipFill>
        <p:spPr bwMode="auto">
          <a:xfrm>
            <a:off x="516123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06102196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661762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8269192"/>
      </p:ext>
    </p:extLst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00281251"/>
      </p:ext>
    </p:extLst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70925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8682" r:id="rId1"/>
    <p:sldLayoutId id="2147488789" r:id="rId2"/>
    <p:sldLayoutId id="2147488790" r:id="rId3"/>
    <p:sldLayoutId id="2147488791" r:id="rId4"/>
    <p:sldLayoutId id="2147488792" r:id="rId5"/>
    <p:sldLayoutId id="2147488683" r:id="rId6"/>
    <p:sldLayoutId id="2147488793" r:id="rId7"/>
    <p:sldLayoutId id="2147488684" r:id="rId8"/>
    <p:sldLayoutId id="2147488685" r:id="rId9"/>
    <p:sldLayoutId id="2147488794" r:id="rId10"/>
    <p:sldLayoutId id="2147488795" r:id="rId11"/>
  </p:sldLayoutIdLst>
  <p:transition spd="med"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8686" r:id="rId1"/>
    <p:sldLayoutId id="2147488796" r:id="rId2"/>
    <p:sldLayoutId id="2147488797" r:id="rId3"/>
    <p:sldLayoutId id="2147488798" r:id="rId4"/>
    <p:sldLayoutId id="2147488799" r:id="rId5"/>
    <p:sldLayoutId id="2147488687" r:id="rId6"/>
    <p:sldLayoutId id="2147488800" r:id="rId7"/>
    <p:sldLayoutId id="2147488688" r:id="rId8"/>
    <p:sldLayoutId id="2147488689" r:id="rId9"/>
    <p:sldLayoutId id="2147488801" r:id="rId10"/>
    <p:sldLayoutId id="2147488802" r:id="rId11"/>
  </p:sldLayoutIdLst>
  <p:transition spd="med"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8690" r:id="rId1"/>
    <p:sldLayoutId id="2147488803" r:id="rId2"/>
    <p:sldLayoutId id="2147488804" r:id="rId3"/>
    <p:sldLayoutId id="2147488805" r:id="rId4"/>
    <p:sldLayoutId id="2147488806" r:id="rId5"/>
    <p:sldLayoutId id="2147488691" r:id="rId6"/>
    <p:sldLayoutId id="2147488807" r:id="rId7"/>
    <p:sldLayoutId id="2147488692" r:id="rId8"/>
    <p:sldLayoutId id="2147488693" r:id="rId9"/>
    <p:sldLayoutId id="2147488808" r:id="rId10"/>
    <p:sldLayoutId id="2147488809" r:id="rId11"/>
  </p:sldLayoutIdLst>
  <p:transition spd="med"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pic>
        <p:nvPicPr>
          <p:cNvPr id="4" name="Picture 3" descr="Logotsp_ORC_4"/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  <a:extLst/>
          </a:blip>
          <a:srcRect/>
          <a:stretch>
            <a:fillRect/>
          </a:stretch>
        </p:blipFill>
        <p:spPr bwMode="auto">
          <a:xfrm>
            <a:off x="516121" y="1295400"/>
            <a:ext cx="8098343" cy="426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/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8694" r:id="rId1"/>
    <p:sldLayoutId id="2147488695" r:id="rId2"/>
    <p:sldLayoutId id="2147488696" r:id="rId3"/>
    <p:sldLayoutId id="2147488697" r:id="rId4"/>
    <p:sldLayoutId id="2147488698" r:id="rId5"/>
    <p:sldLayoutId id="2147488699" r:id="rId6"/>
    <p:sldLayoutId id="2147488700" r:id="rId7"/>
    <p:sldLayoutId id="2147488701" r:id="rId8"/>
    <p:sldLayoutId id="2147488702" r:id="rId9"/>
    <p:sldLayoutId id="2147488703" r:id="rId10"/>
    <p:sldLayoutId id="2147488810" r:id="rId11"/>
    <p:sldLayoutId id="2147488811" r:id="rId12"/>
    <p:sldLayoutId id="2147488704" r:id="rId13"/>
  </p:sldLayoutIdLst>
  <p:transition spd="med"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243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8713" r:id="rId1"/>
    <p:sldLayoutId id="2147488815" r:id="rId2"/>
    <p:sldLayoutId id="2147488816" r:id="rId3"/>
    <p:sldLayoutId id="2147488817" r:id="rId4"/>
    <p:sldLayoutId id="2147488818" r:id="rId5"/>
    <p:sldLayoutId id="2147488714" r:id="rId6"/>
    <p:sldLayoutId id="2147488819" r:id="rId7"/>
    <p:sldLayoutId id="2147488715" r:id="rId8"/>
    <p:sldLayoutId id="2147488716" r:id="rId9"/>
    <p:sldLayoutId id="2147488820" r:id="rId10"/>
    <p:sldLayoutId id="2147488821" r:id="rId11"/>
  </p:sldLayoutIdLst>
  <p:transition spd="med"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48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4E4BE77-FFF4-46FC-96FD-5855E8C8EBA9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43BE23-A65C-47AD-8ADF-5298A4BF0B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36" r:id="rId1"/>
    <p:sldLayoutId id="2147488737" r:id="rId2"/>
    <p:sldLayoutId id="2147488738" r:id="rId3"/>
    <p:sldLayoutId id="2147488739" r:id="rId4"/>
    <p:sldLayoutId id="2147488740" r:id="rId5"/>
    <p:sldLayoutId id="2147488741" r:id="rId6"/>
    <p:sldLayoutId id="2147488742" r:id="rId7"/>
    <p:sldLayoutId id="2147488743" r:id="rId8"/>
    <p:sldLayoutId id="2147488744" r:id="rId9"/>
    <p:sldLayoutId id="2147488745" r:id="rId10"/>
    <p:sldLayoutId id="2147488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403350"/>
            <a:ext cx="868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31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507A7C-0561-4B1E-B328-202AD8385A86}" type="datetime1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86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AEE77D-4CC6-4EA4-A160-BB89BDCD2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Glowing tech background 3d ,LO2.wmv">
            <a:hlinkClick r:id="" action="ppaction://media"/>
          </p:cNvPr>
          <p:cNvPicPr>
            <a:picLocks noChangeAspect="1"/>
          </p:cNvPicPr>
          <p:nvPr/>
        </p:nvPicPr>
        <p:blipFill rotWithShape="1">
          <a:blip r:embed="rId14" cstate="print"/>
          <a:srcRect l="25555" r="7778"/>
          <a:stretch/>
        </p:blipFill>
        <p:spPr>
          <a:xfrm>
            <a:off x="7239000" y="152400"/>
            <a:ext cx="1600200" cy="1600200"/>
          </a:xfrm>
          <a:prstGeom prst="roundRect">
            <a:avLst>
              <a:gd name="adj" fmla="val 18055"/>
            </a:avLst>
          </a:prstGeom>
          <a:ln>
            <a:noFill/>
          </a:ln>
          <a:effectLst/>
          <a:scene3d>
            <a:camera prst="perspectiveRelaxed" fov="7200000">
              <a:rot lat="23995" lon="3210004" rev="21299988"/>
            </a:camera>
            <a:lightRig rig="chilly" dir="t">
              <a:rot lat="0" lon="0" rev="0"/>
            </a:lightRig>
          </a:scene3d>
          <a:sp3d extrusionH="254000" prstMaterial="powder">
            <a:bevelT w="0" h="0"/>
            <a:contourClr>
              <a:srgbClr val="969696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893" r:id="rId1"/>
    <p:sldLayoutId id="2147488894" r:id="rId2"/>
    <p:sldLayoutId id="2147488895" r:id="rId3"/>
    <p:sldLayoutId id="2147488896" r:id="rId4"/>
    <p:sldLayoutId id="2147488897" r:id="rId5"/>
    <p:sldLayoutId id="2147488898" r:id="rId6"/>
    <p:sldLayoutId id="2147488899" r:id="rId7"/>
    <p:sldLayoutId id="2147488900" r:id="rId8"/>
    <p:sldLayoutId id="2147488901" r:id="rId9"/>
    <p:sldLayoutId id="2147488902" r:id="rId10"/>
    <p:sldLayoutId id="2147488903" r:id="rId11"/>
  </p:sldLayoutIdLst>
  <p:transition spd="slow"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22531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8747" r:id="rId1"/>
    <p:sldLayoutId id="2147488904" r:id="rId2"/>
    <p:sldLayoutId id="2147488905" r:id="rId3"/>
    <p:sldLayoutId id="2147488906" r:id="rId4"/>
    <p:sldLayoutId id="2147488907" r:id="rId5"/>
    <p:sldLayoutId id="2147488748" r:id="rId6"/>
    <p:sldLayoutId id="2147488908" r:id="rId7"/>
    <p:sldLayoutId id="2147488749" r:id="rId8"/>
    <p:sldLayoutId id="2147488750" r:id="rId9"/>
    <p:sldLayoutId id="2147488909" r:id="rId10"/>
    <p:sldLayoutId id="2147488910" r:id="rId11"/>
  </p:sldLayoutIdLst>
  <p:transition spd="med"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7" Type="http://schemas.openxmlformats.org/officeDocument/2006/relationships/hyperlink" Target="http://osvita.ua/legislation/Ser_osv/52245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Relationship Id="rId6" Type="http://schemas.openxmlformats.org/officeDocument/2006/relationships/hyperlink" Target="http://osvita.ua/vnz/guide/" TargetMode="External"/><Relationship Id="rId5" Type="http://schemas.openxmlformats.org/officeDocument/2006/relationships/hyperlink" Target="http://osvita.ua/test/" TargetMode="Externa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0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osvita.ua/test/" TargetMode="External"/><Relationship Id="rId2" Type="http://schemas.openxmlformats.org/officeDocument/2006/relationships/hyperlink" Target="http://osvita.ua/test/test_office/" TargetMode="Externa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3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87900" y="476250"/>
            <a:ext cx="3600450" cy="1223963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Закони України</a:t>
            </a:r>
            <a:r>
              <a:rPr lang="uk-UA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solidFill>
                <a:srgbClr val="0070C0"/>
              </a:solidFill>
            </a:endParaRPr>
          </a:p>
        </p:txBody>
      </p:sp>
      <p:sp>
        <p:nvSpPr>
          <p:cNvPr id="215046" name="Объект 4"/>
          <p:cNvSpPr>
            <a:spLocks noGrp="1"/>
          </p:cNvSpPr>
          <p:nvPr>
            <p:ph idx="1"/>
          </p:nvPr>
        </p:nvSpPr>
        <p:spPr>
          <a:xfrm>
            <a:off x="354013" y="3141663"/>
            <a:ext cx="8435975" cy="1943100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uk-UA" altLang="ru-RU" sz="4000" b="1" dirty="0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Закон України « Про вищу освіту»  </a:t>
            </a:r>
          </a:p>
          <a:p>
            <a:pPr marL="0" indent="0" algn="ctr">
              <a:buFont typeface="Arial" pitchFamily="34" charset="0"/>
              <a:buNone/>
            </a:pPr>
            <a:r>
              <a:rPr lang="uk-UA" altLang="ru-RU" sz="4000" b="1" dirty="0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 від 01.07.2014 №1556-</a:t>
            </a:r>
            <a:r>
              <a:rPr lang="en-US" altLang="ru-RU" sz="4000" b="1" dirty="0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VII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altLang="ru-RU" sz="4000" b="1" dirty="0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(</a:t>
            </a:r>
            <a:r>
              <a:rPr lang="uk-UA" altLang="ru-RU" sz="4000" b="1" dirty="0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статті 44 та 45)</a:t>
            </a:r>
            <a:endParaRPr lang="ru-RU" altLang="ru-RU" sz="4000" b="1" dirty="0" smtClean="0">
              <a:solidFill>
                <a:srgbClr val="FF0000"/>
              </a:solidFill>
              <a:latin typeface="Times New Roman" pitchFamily="18" charset="0"/>
              <a:cs typeface="Calibri" pitchFamily="34" charset="0"/>
            </a:endParaRPr>
          </a:p>
        </p:txBody>
      </p:sp>
      <p:pic>
        <p:nvPicPr>
          <p:cNvPr id="215047" name="Picture 2" descr="C:\Documents and Settings\ZAM\Рабочий стол\272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27025"/>
            <a:ext cx="453707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8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Заголовок 3"/>
          <p:cNvSpPr>
            <a:spLocks noGrp="1"/>
          </p:cNvSpPr>
          <p:nvPr>
            <p:ph type="title"/>
          </p:nvPr>
        </p:nvSpPr>
        <p:spPr>
          <a:xfrm>
            <a:off x="323850" y="2781300"/>
            <a:ext cx="8572500" cy="3960813"/>
          </a:xfrm>
        </p:spPr>
        <p:txBody>
          <a:bodyPr/>
          <a:lstStyle/>
          <a:p>
            <a:pPr algn="l" eaLnBrk="1" hangingPunct="1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«Про невідкладні заходи щодо забезпечення функціонування та розвитку освіти в Україні» від 04.07.2005 №1013</a:t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«Про додаткові заходи щодо підвищення якості освіти в Україні» від 20.03.2008 №244</a:t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«Про забезпечення дальшого розвитку вищої освіти в Україні» від 25.09.2008 №857</a:t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«Про заходи щодо забезпечення пріоритетного розвитку освіти в Україні» від 30.09.2010 №926</a:t>
            </a:r>
            <a:endParaRPr lang="ru-RU" altLang="ru-RU" sz="2400" b="1" dirty="0" smtClean="0">
              <a:solidFill>
                <a:srgbClr val="FF0000"/>
              </a:solidFill>
            </a:endParaRPr>
          </a:p>
        </p:txBody>
      </p:sp>
      <p:sp>
        <p:nvSpPr>
          <p:cNvPr id="216067" name="Объект 4"/>
          <p:cNvSpPr>
            <a:spLocks noGrp="1"/>
          </p:cNvSpPr>
          <p:nvPr>
            <p:ph idx="1"/>
          </p:nvPr>
        </p:nvSpPr>
        <p:spPr>
          <a:xfrm>
            <a:off x="488950" y="1820863"/>
            <a:ext cx="4867275" cy="7905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uk-UA" altLang="ru-RU" sz="3000" dirty="0" smtClean="0">
                <a:latin typeface="Times New Roman" pitchFamily="18" charset="0"/>
                <a:cs typeface="Calibri" pitchFamily="34" charset="0"/>
              </a:rPr>
              <a:t>Укази Президента України</a:t>
            </a:r>
            <a:endParaRPr lang="ru-RU" altLang="ru-RU" sz="3000" dirty="0" smtClean="0">
              <a:latin typeface="Times New Roman" pitchFamily="18" charset="0"/>
              <a:cs typeface="Calibri" pitchFamily="34" charset="0"/>
            </a:endParaRPr>
          </a:p>
        </p:txBody>
      </p:sp>
      <p:pic>
        <p:nvPicPr>
          <p:cNvPr id="216068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395288" y="0"/>
            <a:ext cx="3163887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69" name="Picture 2" descr="C:\Documents and Settings\ZAM\Рабочий стол\a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15888"/>
            <a:ext cx="33337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04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388" y="1844675"/>
            <a:ext cx="8785225" cy="4824413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Деякі питання запровадження зовнішнього незалежного оцінювання та моніторингу якості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освіти» від 25.08.2004 №1095</a:t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«Порядок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зовнішнього незалежного оцінювання та моніторингу якості освіти» (в редакції постанови КМУ від 08.07.2015 № 533)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невідкладні заходи щодо запровадження зовнішнього незалежного оцінювання та моніторингу якості освіти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від 31.12.2005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1312</a:t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затвердження Порядку залучення педагогічних, наукових, науково-педагогічних працівників та інших фахівців до проведення зовнішнього незалежного оцінювання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від 15.04.2015 №222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091" name="Объект 4"/>
          <p:cNvSpPr>
            <a:spLocks noGrp="1"/>
          </p:cNvSpPr>
          <p:nvPr>
            <p:ph idx="1"/>
          </p:nvPr>
        </p:nvSpPr>
        <p:spPr>
          <a:xfrm>
            <a:off x="527050" y="1116013"/>
            <a:ext cx="5240338" cy="847725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Постанови Кабінету Міністрів    України</a:t>
            </a:r>
            <a:endParaRPr lang="ru-RU" altLang="ru-RU" sz="2400" b="1" dirty="0" smtClean="0">
              <a:solidFill>
                <a:srgbClr val="FF0000"/>
              </a:solidFill>
              <a:latin typeface="Times New Roman" pitchFamily="18" charset="0"/>
              <a:cs typeface="Calibri" pitchFamily="34" charset="0"/>
            </a:endParaRPr>
          </a:p>
        </p:txBody>
      </p:sp>
      <p:pic>
        <p:nvPicPr>
          <p:cNvPr id="217092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179388" y="0"/>
            <a:ext cx="296703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09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2550"/>
            <a:ext cx="2944813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1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850" y="1828800"/>
            <a:ext cx="8572500" cy="736600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Накази Міністерства освіти і науки України</a:t>
            </a:r>
            <a:br>
              <a:rPr lang="uk-UA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solidFill>
                <a:srgbClr val="FF0000"/>
              </a:solidFill>
            </a:endParaRPr>
          </a:p>
        </p:txBody>
      </p:sp>
      <p:sp>
        <p:nvSpPr>
          <p:cNvPr id="218115" name="Объект 4"/>
          <p:cNvSpPr>
            <a:spLocks noGrp="1"/>
          </p:cNvSpPr>
          <p:nvPr>
            <p:ph idx="1"/>
          </p:nvPr>
        </p:nvSpPr>
        <p:spPr>
          <a:xfrm>
            <a:off x="179388" y="2420938"/>
            <a:ext cx="8716962" cy="4176712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Calibri" pitchFamily="34" charset="0"/>
              </a:rPr>
              <a:t>«Про затвердження Переліку захворювань, що можуть бути перешкодою для проходження громадянами зовнішнього незалежного оцінювання» від 25.02.2008 №124/95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Calibri" pitchFamily="34" charset="0"/>
              </a:rPr>
              <a:t>«Про затвердження Положення про проведення пробного зовнішнього незалежного оцінювання навчальних досягнень випускників навчальних закладів системи загальної середньої освіти» від 29.05.2008 № 479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Calibri" pitchFamily="34" charset="0"/>
              </a:rPr>
              <a:t>«Про затвердження Положення про громадське спостереження за проведенням зовнішнього незалежного оцінювання навчальних досягнень випускників загальноосвітніх навчальних закладів» від 25.11.2011 №1354</a:t>
            </a:r>
          </a:p>
        </p:txBody>
      </p:sp>
      <p:pic>
        <p:nvPicPr>
          <p:cNvPr id="2181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117" name="Picture 5" descr="http://images.prom.ua/28803862_w640_h640_bezymyannyj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36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850" y="1828800"/>
            <a:ext cx="8572500" cy="736600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Накази Міністерства освіти і науки України</a:t>
            </a:r>
            <a:br>
              <a:rPr lang="uk-UA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solidFill>
                <a:srgbClr val="FF0000"/>
              </a:solidFill>
            </a:endParaRPr>
          </a:p>
        </p:txBody>
      </p:sp>
      <p:sp>
        <p:nvSpPr>
          <p:cNvPr id="220163" name="Объект 4"/>
          <p:cNvSpPr>
            <a:spLocks noGrp="1"/>
          </p:cNvSpPr>
          <p:nvPr>
            <p:ph idx="1"/>
          </p:nvPr>
        </p:nvSpPr>
        <p:spPr>
          <a:xfrm>
            <a:off x="179388" y="2492375"/>
            <a:ext cx="8716962" cy="417671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«Про затвердження Умов прийому на навчання до вищих навчальних закладів України в 2016 році» від 15.10.2015 р. №1085</a:t>
            </a:r>
          </a:p>
          <a:p>
            <a:pPr>
              <a:buFont typeface="Wingdings" pitchFamily="2" charset="2"/>
              <a:buChar char="q"/>
            </a:pPr>
            <a:r>
              <a:rPr lang="ru-RU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«Про програми зовнішнього незалежного оцінювання для осіб, які бажають здобувати вищу освіту на основі повної загальної середньої освіти»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від 01.10.2014 № 1121 </a:t>
            </a:r>
            <a:r>
              <a:rPr lang="ru-RU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(відповідно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 листа Міністерства освіти і науки України від 20.10.2015 № 1/11-15239)</a:t>
            </a:r>
          </a:p>
          <a:p>
            <a:pPr>
              <a:buFont typeface="Wingdings" pitchFamily="2" charset="2"/>
              <a:buChar char="q"/>
            </a:pPr>
            <a:r>
              <a:rPr lang="uk-UA" alt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«Про закріплення зон обслуговування за регіональними центрами оцінювання якості освіти» від 26.10.2015  №1107</a:t>
            </a: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</a:pPr>
            <a:endParaRPr lang="ru-RU" altLang="ru-RU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</a:pPr>
            <a:endParaRPr lang="ru-RU" altLang="ru-RU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2016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0165" name="Picture 5" descr="http://images.prom.ua/28803862_w640_h640_bezymyannyj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0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1187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1188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850" y="1828800"/>
            <a:ext cx="8572500" cy="1816100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Наказ Міністерства освіти і науки України</a:t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14.09. 2015                                                           №923</a:t>
            </a:r>
            <a:b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(Із змінами, внесеними згідно з Наказом Міністерства освіти і науки України №1078 від 13.10.2015)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21190" name="Объект 4"/>
          <p:cNvSpPr>
            <a:spLocks noGrp="1"/>
          </p:cNvSpPr>
          <p:nvPr>
            <p:ph idx="1"/>
          </p:nvPr>
        </p:nvSpPr>
        <p:spPr>
          <a:xfrm>
            <a:off x="354013" y="3644900"/>
            <a:ext cx="8435975" cy="2641600"/>
          </a:xfrm>
        </p:spPr>
        <p:txBody>
          <a:bodyPr/>
          <a:lstStyle/>
          <a:p>
            <a:pPr marL="0" indent="0">
              <a:buFont typeface="Arial" pitchFamily="34" charset="0"/>
              <a:buNone/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Деякі питання проведення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2016 році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зовнішнього  незалежного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cs typeface="Calibri" pitchFamily="34" charset="0"/>
              </a:rPr>
              <a:t>оцінювання результатів навчання, здобутих на основі повної загальної середньої освіти</a:t>
            </a:r>
            <a:r>
              <a:rPr lang="ru-RU" altLang="ru-RU" sz="2400" dirty="0" smtClean="0">
                <a:latin typeface="Times New Roman" pitchFamily="18" charset="0"/>
                <a:cs typeface="Calibri" pitchFamily="34" charset="0"/>
              </a:rPr>
              <a:t>»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altLang="ru-RU" sz="22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зареєстровано </a:t>
            </a:r>
            <a:r>
              <a:rPr lang="uk-UA" altLang="ru-RU" sz="22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 Міністерстві юстиції України від 28 вересня 2015 року за №1152/27597, від 20 жовтня 2015р. за №1270/27715</a:t>
            </a:r>
            <a:endParaRPr lang="ru-RU" altLang="ru-RU" sz="2200" b="1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2119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1192" name="Picture 5" descr="http://images.prom.ua/28803862_w640_h640_bezymyannyj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09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35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3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237" name="Заголовок 3"/>
          <p:cNvSpPr>
            <a:spLocks noGrp="1"/>
          </p:cNvSpPr>
          <p:nvPr>
            <p:ph type="title"/>
          </p:nvPr>
        </p:nvSpPr>
        <p:spPr>
          <a:xfrm>
            <a:off x="323850" y="1828800"/>
            <a:ext cx="8572500" cy="8794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Витяг з наказу Міністерства освіти і науки України </a:t>
            </a:r>
            <a:br>
              <a:rPr lang="ru-RU" alt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від 14.09. 2015 р. №923</a:t>
            </a:r>
          </a:p>
        </p:txBody>
      </p:sp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3213100"/>
            <a:ext cx="8435975" cy="2574925"/>
          </a:xfrm>
        </p:spPr>
        <p:txBody>
          <a:bodyPr/>
          <a:lstStyle/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uk-UA" alt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Встановити, що в 2017 році:</a:t>
            </a:r>
          </a:p>
          <a:p>
            <a:pPr marL="457200" indent="-457200" algn="just" eaLnBrk="1" hangingPunct="1">
              <a:buFont typeface="+mj-lt"/>
              <a:buAutoNum type="arabicParenR"/>
              <a:defRPr/>
            </a:pPr>
            <a:r>
              <a:rPr lang="uk-UA" alt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овнішнє незалежне оцінювання результатів навчання, здобутих на основі повної загальної освіти, проводитиметься з </a:t>
            </a:r>
            <a:r>
              <a:rPr lang="en-US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23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травня до 1</a:t>
            </a:r>
            <a:r>
              <a:rPr lang="en-US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червня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marL="457200" indent="-457200" algn="just" eaLnBrk="1" hangingPunct="1">
              <a:buFont typeface="+mj-lt"/>
              <a:buAutoNum type="arabicParenR"/>
              <a:defRPr/>
            </a:pPr>
            <a:endParaRPr lang="uk-UA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>
              <a:buFont typeface="+mj-lt"/>
              <a:buAutoNum type="arabicParenR"/>
              <a:defRPr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§"/>
              <a:defRPr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232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40" name="Picture 5" descr="http://images.prom.ua/28803862_w640_h640_bezymyannyj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7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221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221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3" name="Заголовок 3"/>
          <p:cNvSpPr>
            <a:spLocks noGrp="1"/>
          </p:cNvSpPr>
          <p:nvPr>
            <p:ph type="title"/>
          </p:nvPr>
        </p:nvSpPr>
        <p:spPr>
          <a:xfrm>
            <a:off x="2916238" y="115888"/>
            <a:ext cx="5942012" cy="1873250"/>
          </a:xfrm>
        </p:spPr>
        <p:txBody>
          <a:bodyPr/>
          <a:lstStyle/>
          <a:p>
            <a:pPr eaLnBrk="1" hangingPunct="1"/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ПЕРЕЛІК</a:t>
            </a:r>
            <a:b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навчальних предметів, з яких особи, що виявили бажання вступати до вищих навчальних закладів України в 2017 році, проходитимуть зовнішнє незалежне оцінювання результатів навчання, здобутих на основі повної загальної середньої освіти</a:t>
            </a:r>
            <a:b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2215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30163" y="206375"/>
            <a:ext cx="3163887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760537"/>
            <a:ext cx="8229600" cy="4525963"/>
          </a:xfrm>
        </p:spPr>
        <p:txBody>
          <a:bodyPr/>
          <a:lstStyle/>
          <a:p>
            <a:r>
              <a:rPr lang="uk-UA" sz="2000" b="1" dirty="0" smtClean="0"/>
              <a:t>23 </a:t>
            </a:r>
            <a:r>
              <a:rPr lang="uk-UA" sz="2000" b="1" dirty="0"/>
              <a:t>травня - українська мова і література</a:t>
            </a:r>
            <a:endParaRPr lang="uk-UA" sz="2000" dirty="0"/>
          </a:p>
          <a:p>
            <a:r>
              <a:rPr lang="uk-UA" sz="2000" b="1" dirty="0"/>
              <a:t>25 травня - іспанська мова</a:t>
            </a:r>
            <a:endParaRPr lang="uk-UA" sz="2000" dirty="0"/>
          </a:p>
          <a:p>
            <a:r>
              <a:rPr lang="uk-UA" sz="2000" b="1" dirty="0"/>
              <a:t>25 травня - німецька мова</a:t>
            </a:r>
            <a:endParaRPr lang="uk-UA" sz="2000" dirty="0"/>
          </a:p>
          <a:p>
            <a:r>
              <a:rPr lang="uk-UA" sz="2000" b="1" dirty="0"/>
              <a:t>25 травня - французька мова</a:t>
            </a:r>
            <a:endParaRPr lang="uk-UA" sz="2000" dirty="0"/>
          </a:p>
          <a:p>
            <a:r>
              <a:rPr lang="uk-UA" sz="2000" b="1" dirty="0"/>
              <a:t>29 травня - англійська мова</a:t>
            </a:r>
            <a:endParaRPr lang="uk-UA" sz="2000" dirty="0"/>
          </a:p>
          <a:p>
            <a:r>
              <a:rPr lang="uk-UA" sz="2000" b="1" dirty="0"/>
              <a:t>31 травня - математика</a:t>
            </a:r>
            <a:endParaRPr lang="uk-UA" sz="2000" dirty="0"/>
          </a:p>
          <a:p>
            <a:r>
              <a:rPr lang="uk-UA" sz="2000" b="1" dirty="0"/>
              <a:t>02 червня - історія України</a:t>
            </a:r>
            <a:endParaRPr lang="uk-UA" sz="2000" dirty="0"/>
          </a:p>
          <a:p>
            <a:r>
              <a:rPr lang="uk-UA" sz="2000" b="1" dirty="0"/>
              <a:t>06 червня - російська мова</a:t>
            </a:r>
            <a:endParaRPr lang="uk-UA" sz="2000" dirty="0"/>
          </a:p>
          <a:p>
            <a:r>
              <a:rPr lang="uk-UA" sz="2000" b="1" dirty="0"/>
              <a:t>08 червня - біологія</a:t>
            </a:r>
            <a:endParaRPr lang="uk-UA" sz="2000" dirty="0"/>
          </a:p>
          <a:p>
            <a:r>
              <a:rPr lang="uk-UA" sz="2000" b="1" dirty="0"/>
              <a:t>12 червня - географія</a:t>
            </a:r>
            <a:endParaRPr lang="uk-UA" sz="2000" dirty="0"/>
          </a:p>
          <a:p>
            <a:r>
              <a:rPr lang="uk-UA" sz="2000" b="1" dirty="0"/>
              <a:t>14 червня - фізика</a:t>
            </a:r>
            <a:endParaRPr lang="uk-UA" sz="2000" dirty="0"/>
          </a:p>
          <a:p>
            <a:r>
              <a:rPr lang="uk-UA" sz="2000" b="1" dirty="0"/>
              <a:t>16 червня – хімія</a:t>
            </a:r>
            <a:endParaRPr lang="uk-UA" sz="20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8714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4259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426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1828800"/>
            <a:ext cx="8435975" cy="4264025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2) результати </a:t>
            </a:r>
            <a:r>
              <a:rPr lang="uk-UA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зовнішнього незалежного оцінювання з української мови і літератури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(’’Українська мова’’ та  ’’Власне висловлення’’,  </a:t>
            </a:r>
            <a:r>
              <a:rPr lang="uk-UA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також із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математики або історії України </a:t>
            </a:r>
            <a:r>
              <a:rPr lang="uk-UA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(період </a:t>
            </a:r>
            <a:r>
              <a:rPr lang="en-US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XX-</a:t>
            </a:r>
            <a:r>
              <a:rPr lang="uk-UA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початок</a:t>
            </a:r>
            <a:r>
              <a:rPr lang="en-US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XXI</a:t>
            </a:r>
            <a:r>
              <a:rPr lang="uk-UA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століття) зараховуються як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результати державної підсумкової атестації</a:t>
            </a:r>
            <a:r>
              <a:rPr lang="uk-UA" altLang="ru-RU" sz="2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освітній рівень повної загальної середньої освіти для випускників старшої школи загальноосвітніх навчальних закладів 2017 року;</a:t>
            </a:r>
            <a:r>
              <a:rPr lang="ru-RU" altLang="ru-RU" sz="2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altLang="ru-RU" sz="24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ru-RU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Кожен </a:t>
            </a:r>
            <a:r>
              <a:rPr lang="ru-RU" altLang="ru-RU" sz="2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зареєстрований учасник зовнішнього незалежного оцінювання має право скласти не більше як із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чотирьох</a:t>
            </a:r>
            <a:r>
              <a:rPr lang="ru-RU" altLang="ru-RU" sz="2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навчальних предметів із переліку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затвердженого </a:t>
            </a:r>
            <a:r>
              <a:rPr lang="ru-RU" altLang="ru-RU" sz="2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пунктом 1 цього 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наказу.</a:t>
            </a:r>
            <a:endParaRPr lang="uk-UA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algn="just" eaLnBrk="1" hangingPunct="1">
              <a:buFont typeface="+mj-lt"/>
              <a:buAutoNum type="arabicParenR"/>
              <a:defRPr/>
            </a:pPr>
            <a:endParaRPr lang="uk-UA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>
              <a:buFont typeface="+mj-lt"/>
              <a:buAutoNum type="arabicParenR"/>
              <a:defRPr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§"/>
              <a:defRPr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242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4263" name="Picture 5" descr="http://images.prom.ua/28803862_w640_h640_bezymyannyj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41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238501" y="317500"/>
            <a:ext cx="54038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09" name="Picture 5" descr="http://images.prom.ua/28803862_w640_h640_bezymyannyj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74613" y="61913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306" name="Заголовок 3"/>
          <p:cNvSpPr>
            <a:spLocks noGrp="1"/>
          </p:cNvSpPr>
          <p:nvPr>
            <p:ph type="title"/>
          </p:nvPr>
        </p:nvSpPr>
        <p:spPr>
          <a:xfrm>
            <a:off x="303213" y="3863669"/>
            <a:ext cx="8604250" cy="1394132"/>
          </a:xfrm>
        </p:spPr>
        <p:txBody>
          <a:bodyPr/>
          <a:lstStyle/>
          <a:p>
            <a:pPr algn="l"/>
            <a:r>
              <a:rPr lang="uk-UA" sz="2000" b="1" dirty="0">
                <a:solidFill>
                  <a:srgbClr val="FF0000"/>
                </a:solidFill>
              </a:rPr>
              <a:t>ЗНО-2017 розпочнеться 23 травня</a:t>
            </a:r>
            <a:br>
              <a:rPr lang="uk-UA" sz="2000" b="1" dirty="0">
                <a:solidFill>
                  <a:srgbClr val="FF0000"/>
                </a:solidFill>
              </a:rPr>
            </a:br>
            <a:r>
              <a:rPr lang="uk-UA" sz="2000" b="1" dirty="0">
                <a:solidFill>
                  <a:srgbClr val="FF0000"/>
                </a:solidFill>
                <a:hlinkClick r:id="rId5"/>
              </a:rPr>
              <a:t>Зовнішнє незалежне оцінювання</a:t>
            </a:r>
            <a:r>
              <a:rPr lang="uk-UA" sz="2000" b="1" dirty="0">
                <a:solidFill>
                  <a:srgbClr val="FF0000"/>
                </a:solidFill>
              </a:rPr>
              <a:t> випускників шкіл та осіб, які </a:t>
            </a:r>
            <a:r>
              <a:rPr lang="uk-UA" sz="2000" dirty="0"/>
              <a:t>вступатимуть до </a:t>
            </a:r>
            <a:r>
              <a:rPr lang="uk-UA" sz="2000" dirty="0">
                <a:hlinkClick r:id="rId6"/>
              </a:rPr>
              <a:t>вищих навчальних закладів</a:t>
            </a:r>
            <a:r>
              <a:rPr lang="uk-UA" sz="2000" dirty="0"/>
              <a:t> у 2017 році розпочнеться </a:t>
            </a:r>
            <a:r>
              <a:rPr lang="uk-UA" sz="2000" dirty="0">
                <a:solidFill>
                  <a:srgbClr val="FF0000"/>
                </a:solidFill>
              </a:rPr>
              <a:t>23 травня </a:t>
            </a:r>
            <a:r>
              <a:rPr lang="uk-UA" sz="2000" dirty="0"/>
              <a:t>та триватиме до </a:t>
            </a:r>
            <a:r>
              <a:rPr lang="uk-UA" sz="2000" b="1" dirty="0">
                <a:solidFill>
                  <a:srgbClr val="FF0000"/>
                </a:solidFill>
              </a:rPr>
              <a:t>16 червня</a:t>
            </a:r>
            <a:r>
              <a:rPr lang="uk-UA" sz="2000" dirty="0"/>
              <a:t>. Відповідні дати визначені </a:t>
            </a:r>
            <a:r>
              <a:rPr lang="uk-UA" sz="2000" dirty="0">
                <a:hlinkClick r:id="rId7"/>
              </a:rPr>
              <a:t>наказом</a:t>
            </a:r>
            <a:r>
              <a:rPr lang="uk-UA" sz="2000" dirty="0"/>
              <a:t> МОН, яким затверджений календарний план підготовки та проведення ЗНО в 2017 році.</a:t>
            </a:r>
            <a:br>
              <a:rPr lang="uk-UA" sz="2000" dirty="0"/>
            </a:br>
            <a:r>
              <a:rPr lang="uk-UA" sz="2000" dirty="0"/>
              <a:t>Зокрема, основна сесія зовнішнього оцінювання розпочнеться проведенням тесту з української мови і літератури. </a:t>
            </a:r>
            <a:br>
              <a:rPr lang="uk-UA" sz="2000" dirty="0"/>
            </a:br>
            <a:r>
              <a:rPr lang="uk-UA" sz="2000" dirty="0"/>
              <a:t>25 травня відбудуться тестування з німецької, французької та іспанської мов, </a:t>
            </a:r>
            <a:r>
              <a:rPr lang="uk-UA" sz="2000" b="1" dirty="0">
                <a:solidFill>
                  <a:srgbClr val="FF0000"/>
                </a:solidFill>
              </a:rPr>
              <a:t>29 з англійської мови</a:t>
            </a:r>
            <a:r>
              <a:rPr lang="uk-UA" sz="2000" dirty="0"/>
              <a:t>.</a:t>
            </a:r>
            <a:br>
              <a:rPr lang="uk-UA" sz="2000" dirty="0"/>
            </a:br>
            <a:r>
              <a:rPr lang="uk-UA" sz="2000" dirty="0"/>
              <a:t>Зовнішнє оцінювання з математики і історії України буде проведено 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smtClean="0">
                <a:solidFill>
                  <a:srgbClr val="FF0000"/>
                </a:solidFill>
              </a:rPr>
              <a:t>31 </a:t>
            </a:r>
            <a:r>
              <a:rPr lang="uk-UA" sz="2000" b="1" dirty="0">
                <a:solidFill>
                  <a:srgbClr val="FF0000"/>
                </a:solidFill>
              </a:rPr>
              <a:t>травня та 2 червня </a:t>
            </a:r>
            <a:r>
              <a:rPr lang="uk-UA" sz="2000" dirty="0"/>
              <a:t>відповідно.</a:t>
            </a:r>
            <a:br>
              <a:rPr lang="uk-UA" sz="2000" dirty="0"/>
            </a:br>
            <a:r>
              <a:rPr lang="uk-UA" sz="2000" dirty="0"/>
              <a:t>Тест з російської мови абітурієнти складатимуть 6 червня, з біології 8 червня, з географії 12 червня, фізики - 14 червня.</a:t>
            </a:r>
            <a:br>
              <a:rPr lang="uk-UA" sz="2000" dirty="0"/>
            </a:br>
            <a:r>
              <a:rPr lang="uk-UA" sz="2000" dirty="0"/>
              <a:t>Завершуватиме програму основної сесії ЗНО тест з хімії, що буде проведений 16 червня.</a:t>
            </a:r>
            <a:br>
              <a:rPr lang="uk-UA" sz="2000" dirty="0"/>
            </a:b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 b="1" dirty="0" smtClean="0">
              <a:solidFill>
                <a:srgbClr val="FF0000"/>
              </a:solidFill>
            </a:endParaRPr>
          </a:p>
        </p:txBody>
      </p:sp>
      <p:sp>
        <p:nvSpPr>
          <p:cNvPr id="226307" name="Объект 4"/>
          <p:cNvSpPr>
            <a:spLocks noGrp="1"/>
          </p:cNvSpPr>
          <p:nvPr>
            <p:ph idx="1"/>
          </p:nvPr>
        </p:nvSpPr>
        <p:spPr>
          <a:xfrm>
            <a:off x="3962582" y="873125"/>
            <a:ext cx="8466138" cy="3455987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89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74613" y="61913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238501" y="317500"/>
            <a:ext cx="54038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8938" y="1939925"/>
            <a:ext cx="884506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25"/>
              </a:spcAft>
            </a:pPr>
            <a:r>
              <a:rPr lang="uk-UA" sz="20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Реєстрація осіб для участі у зовнішньому незалежному оцінюванні розпочнеться </a:t>
            </a:r>
            <a:r>
              <a:rPr lang="uk-UA" sz="2000" b="1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 лютого </a:t>
            </a:r>
            <a:r>
              <a:rPr lang="uk-UA" sz="20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і триватиме до </a:t>
            </a:r>
            <a:r>
              <a:rPr lang="uk-UA" sz="2000" b="1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17 березня</a:t>
            </a:r>
            <a:r>
              <a:rPr lang="uk-UA" sz="20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uk-UA" sz="20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Додаткова сесія ЗНО буде проведена з 3 до 12 липня за окремим графіком.</a:t>
            </a:r>
            <a:endParaRPr lang="uk-UA" sz="20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uk-UA" sz="20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Як відомо, кожен зареєстрований учасник зовнішнього незалежного оцінювання в 2017 році матиме право скласти тести не більш ніж із чотирьох навчальних предметів.</a:t>
            </a:r>
            <a:endParaRPr lang="uk-UA" sz="20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25"/>
              </a:spcAft>
            </a:pPr>
            <a:r>
              <a:rPr lang="uk-UA" sz="20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 зовнішнього незалежного оцінювання з трьох предметів (українська мова і література (українська мова), математика або історія України (період ХХ - початок ХХІ століття), а також один навчальний предмет за вибором випускника) зараховуються як результати державної підсумкової атестації за освітній рівень повної загальної середньої освіти для випускників старшої школи загальноосвітніх навчальних закладів 2017 року.</a:t>
            </a:r>
            <a:endParaRPr lang="uk-UA" sz="20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16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107950" y="61913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271838" y="189706"/>
            <a:ext cx="54038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3046" y="1812131"/>
            <a:ext cx="80426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ДПА і ЗНО - 2017: що необхідно знати випускнику</a:t>
            </a:r>
          </a:p>
          <a:p>
            <a:r>
              <a:rPr lang="uk-UA" sz="2400" dirty="0" smtClean="0"/>
              <a:t>Завдання </a:t>
            </a:r>
            <a:r>
              <a:rPr lang="uk-UA" sz="2400" dirty="0"/>
              <a:t>сертифікаційних робіт з української мови і літератури, історії України, математики, біології, географії, фізики, хімії та російської мови укладатимуть на основі програм зовнішнього незалежного оцінювання, затверджених наказом Міністерства освіти і науки від 3 лютого 2016 року № 77. Завдання сертифікаційних робіт з іноземних мов у 2017 році буде укладено відповідно до програми, затвердженої наказом Міністерства освіти і науки України від 01 жовтня 2014 року № 1121. Такий вид мовленнєвої діяльності, як розуміння мови на слух (аудіювання), не перевірятиметься.</a:t>
            </a:r>
          </a:p>
        </p:txBody>
      </p:sp>
      <p:pic>
        <p:nvPicPr>
          <p:cNvPr id="6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61912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430" y="1935882"/>
            <a:ext cx="86692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Для визначення результатів державної підсумкової атестації випускників </a:t>
            </a:r>
            <a:r>
              <a:rPr lang="uk-UA" dirty="0"/>
              <a:t>загальноосвітніх навчальних закладів, яка у 2017 році відбуватиметься у формі зовнішнього незалежного оцінювання, зараховуватимуться результати виконання всіх або частини завдань сертифікаційної роботи, що залежить від конкретного навчального предмета. Наприклад, сертифікаційні роботи з української мови і літератури, а також історії України міститимуть </a:t>
            </a:r>
            <a:r>
              <a:rPr lang="uk-UA" dirty="0" err="1"/>
              <a:t>субтест</a:t>
            </a:r>
            <a:r>
              <a:rPr lang="uk-UA" dirty="0"/>
              <a:t>, за результатами виконання якого, випускники загальноосвітніх навчальних закладів 2017 року отримають оцінки за державну підсумкову атестацію. Для української мови – це завдання частин «Українська мова» і «Власне висловлення», для історії України – «Історія України ХХ – початку ХХІ ст.».</a:t>
            </a:r>
          </a:p>
          <a:p>
            <a:r>
              <a:rPr lang="uk-UA" dirty="0"/>
              <a:t>Для визначення результатів державної підсумкової атестації випускників 2017 року з іноземних мов та російської, а також з математики, зараховуватиметься частина завдань сертифікаційної роботи зовнішнього незалежного оцінювання. Щодо інших навчальних предметів: географії, хімії, фізики, біології, то оцінка за державну підсумкову атестацію визначатиметься за результатами виконання всієї сертифікаційної роботи.</a:t>
            </a:r>
          </a:p>
        </p:txBody>
      </p:sp>
      <p:pic>
        <p:nvPicPr>
          <p:cNvPr id="4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61912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271838" y="189706"/>
            <a:ext cx="54038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2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Заголовок 3"/>
          <p:cNvSpPr>
            <a:spLocks noGrp="1"/>
          </p:cNvSpPr>
          <p:nvPr>
            <p:ph type="title"/>
          </p:nvPr>
        </p:nvSpPr>
        <p:spPr>
          <a:xfrm>
            <a:off x="2916238" y="0"/>
            <a:ext cx="5942012" cy="1557338"/>
          </a:xfrm>
        </p:spPr>
        <p:txBody>
          <a:bodyPr/>
          <a:lstStyle/>
          <a:p>
            <a:pPr eaLnBrk="1" hangingPunct="1"/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ПЕРЕЛІК</a:t>
            </a:r>
            <a:b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навчальних предметів, з яких проводиться державна підсумкова атестація випускників загальноосвітніх навчальних закладів </a:t>
            </a:r>
            <a:r>
              <a:rPr lang="ru-RU" alt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 ступеня у 2016/2017 навчальному  році</a:t>
            </a:r>
            <a:r>
              <a:rPr lang="uk-UA" alt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7331" name="Picture 5" descr="http://images.prom.ua/28803862_w640_h640_bezymyannyj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30163" y="206375"/>
            <a:ext cx="3163887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737011"/>
              </p:ext>
            </p:extLst>
          </p:nvPr>
        </p:nvGraphicFramePr>
        <p:xfrm>
          <a:off x="179513" y="1828806"/>
          <a:ext cx="8784976" cy="529825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890930"/>
                <a:gridCol w="2252360"/>
                <a:gridCol w="3528697"/>
                <a:gridCol w="2112989"/>
              </a:tblGrid>
              <a:tr h="999015">
                <a:tc>
                  <a:txBody>
                    <a:bodyPr/>
                    <a:lstStyle/>
                    <a:p>
                      <a:r>
                        <a:rPr lang="uk-UA" sz="1900" dirty="0" smtClean="0"/>
                        <a:t>№</a:t>
                      </a:r>
                    </a:p>
                    <a:p>
                      <a:r>
                        <a:rPr lang="uk-UA" sz="1900" dirty="0" smtClean="0"/>
                        <a:t>з/п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900" dirty="0" smtClean="0"/>
                        <a:t>Назва навчального </a:t>
                      </a:r>
                    </a:p>
                    <a:p>
                      <a:r>
                        <a:rPr lang="uk-UA" sz="1900" dirty="0" smtClean="0"/>
                        <a:t>предмету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900" dirty="0" smtClean="0"/>
                        <a:t>Форма проведення державної підсумкової  атестаціі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900" dirty="0" smtClean="0"/>
                        <a:t>Примітка</a:t>
                      </a:r>
                      <a:endParaRPr lang="ru-RU" sz="1900" dirty="0"/>
                    </a:p>
                  </a:txBody>
                  <a:tcPr/>
                </a:tc>
              </a:tr>
              <a:tr h="842104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Українська мова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формі зовнішнього незалежного оцінювання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86436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kumimoji="0" lang="uk-UA" sz="1600" b="1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uk-UA" sz="1600" b="1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uk-UA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формі зовнішнього незалежного оцінювання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Випускник має право обрати один із</a:t>
                      </a:r>
                      <a:r>
                        <a:rPr lang="uk-UA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зазначених предметів незалежно від профілю навчального закладу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66800">
                <a:tc rowSpan="2">
                  <a:txBody>
                    <a:bodyPr/>
                    <a:lstStyle/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Історія України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4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/>
                        <a:t>Усі предмети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формі зовнішнього незалежного оцінювання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За </a:t>
                      </a:r>
                      <a:r>
                        <a:rPr lang="ru-RU" b="1" dirty="0" err="1" smtClean="0"/>
                        <a:t>вибором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випускника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20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07831" y="2906469"/>
            <a:ext cx="7011621" cy="255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Пробне ЗНО як необхідний компонент підготовки  до</a:t>
            </a:r>
          </a:p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 - </a:t>
            </a:r>
            <a:r>
              <a:rPr lang="ru-RU" sz="40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http://images.prom.ua/28803862_w640_h640_bezymyannyj1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2152257" y="243601"/>
            <a:ext cx="4381551" cy="224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5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dirty="0" smtClean="0"/>
          </a:p>
        </p:txBody>
      </p:sp>
      <p:pic>
        <p:nvPicPr>
          <p:cNvPr id="22937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404813"/>
            <a:ext cx="8212137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 bwMode="auto">
          <a:xfrm>
            <a:off x="447675" y="1628775"/>
            <a:ext cx="8229600" cy="485775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«Положення про проведення пробного зовнішнього незалежного оцінювання навчальних досягнень випускників навчальних закладів системи загальної середньої освіти», затверджене наказом Міністерства освіти і науки України від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29.05.2008 № 479,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зареєстровано у Міністерстві юстиції України 11.06.2008 за № 522/15213 (зі змінами)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  Українського центру оцінювання якості освіти 	від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29.10.2015 р. № 81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проведення пробного зовнішнього незалежного оцінювання в 2017 році»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26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45892" y="1194966"/>
          <a:ext cx="87129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0403" name="Picture 2" descr="C:\Documents and Settings\ZAM\Рабочий стол\Малюнки ЗНО\probnoe_zno_mid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0"/>
            <a:ext cx="231616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339975" y="34925"/>
            <a:ext cx="6670675" cy="7921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 надання можливості: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4395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84313"/>
            <a:ext cx="569277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14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2160588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Объект 2"/>
          <p:cNvGraphicFramePr>
            <a:graphicFrameLocks noGrp="1"/>
          </p:cNvGraphicFramePr>
          <p:nvPr>
            <p:ph idx="1"/>
          </p:nvPr>
        </p:nvGraphicFramePr>
        <p:xfrm>
          <a:off x="157035" y="1177662"/>
          <a:ext cx="8579295" cy="5554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339975" y="34925"/>
            <a:ext cx="6670675" cy="7921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 надання можливості: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996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116455"/>
              </p:ext>
            </p:extLst>
          </p:nvPr>
        </p:nvGraphicFramePr>
        <p:xfrm>
          <a:off x="228600" y="1989138"/>
          <a:ext cx="8686800" cy="44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7016"/>
                <a:gridCol w="4904184"/>
                <a:gridCol w="2895600"/>
              </a:tblGrid>
              <a:tr h="100599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№</a:t>
                      </a:r>
                    </a:p>
                    <a:p>
                      <a:r>
                        <a:rPr lang="uk-UA" sz="1800" dirty="0" smtClean="0"/>
                        <a:t>з/п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проведення пробного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  <a:tr h="823082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українська мова і література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квітня 2017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  <a:tr h="2286374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англійська мова, біологія, географія, іспанська мова, історія України, математика, німецька мова, російська мова, фізика, французька мова, хімія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 квітня 2017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  <a:tr h="3708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8" marB="45718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511D54-4539-4B29-AFF1-20F89CBB012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ctr" eaLnBrk="1" hangingPunct="1">
              <a:tabLst>
                <a:tab pos="2238375" algn="l"/>
              </a:tabLst>
              <a:defRPr/>
            </a:pPr>
            <a:r>
              <a:rPr lang="uk-UA" sz="2800" i="1" dirty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</a:t>
            </a:r>
            <a:r>
              <a:rPr lang="uk-UA" sz="2800" i="1" dirty="0" smtClean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рафік</a:t>
            </a:r>
            <a:r>
              <a:rPr lang="ru-RU" sz="2800" dirty="0" smtClean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800" i="1" dirty="0" smtClean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проведення пробного ЗНО 2017 року</a:t>
            </a:r>
            <a:r>
              <a:rPr lang="uk-UA" sz="2800" dirty="0" smtClean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ysClr val="window" lastClr="FFFFFF">
                    <a:lumMod val="95000"/>
                  </a:sys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ysClr val="window" lastClr="FFFFFF">
                  <a:lumMod val="95000"/>
                </a:sys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2474" name="Picture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60350"/>
            <a:ext cx="200501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2771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6624638" cy="993775"/>
          </a:xfrm>
        </p:spPr>
        <p:txBody>
          <a:bodyPr/>
          <a:lstStyle/>
          <a:p>
            <a:pPr algn="ctr">
              <a:defRPr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34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0063" y="4652963"/>
            <a:ext cx="2262187" cy="1898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3476" name="Прямоугольник 3"/>
          <p:cNvSpPr>
            <a:spLocks noChangeArrowheads="1"/>
          </p:cNvSpPr>
          <p:nvPr/>
        </p:nvSpPr>
        <p:spPr bwMode="auto">
          <a:xfrm>
            <a:off x="539750" y="2274888"/>
            <a:ext cx="7993063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Реєстрація осіб </a:t>
            </a: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які виявили бажання взяти участь у пробному  ЗНО , здійснюється на сайті </a:t>
            </a:r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Одеського </a:t>
            </a: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регіонального центру оцінювання якості освіти (ОРЦОЯО)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з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січня до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alt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січня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2017 </a:t>
            </a:r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за адресою: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www.test-center.od.ua</a:t>
            </a:r>
            <a:endParaRPr lang="ru-RU" alt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34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15888"/>
            <a:ext cx="2005012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778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4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УВАГА!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250825" y="1385888"/>
            <a:ext cx="8220075" cy="5472112"/>
          </a:xfrm>
        </p:spPr>
        <p:txBody>
          <a:bodyPr rtlCol="0">
            <a:normAutofit fontScale="70000" lnSpcReduction="20000"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  <a:defRPr/>
            </a:pPr>
            <a:endParaRPr lang="uk-UA" sz="31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Пробне ЗНО є платним для учасників і неприбутковим  для організаторів та проводиться за кошти фізичних і юридичних осіб. </a:t>
            </a:r>
            <a:r>
              <a:rPr lang="uk-UA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</a:t>
            </a: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артість одного пробного тестування </a:t>
            </a:r>
            <a:r>
              <a:rPr lang="uk-UA" sz="3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орієнтовно</a:t>
            </a: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складає</a:t>
            </a:r>
            <a:r>
              <a:rPr lang="uk-UA" sz="31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120 грн.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Результати пробного ЗНО визначаються учасниками  самостійно за інформацію з правильними відповідями, наданою  РЦОЯО.</a:t>
            </a:r>
            <a:endParaRPr lang="ru-RU" sz="31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Під час проведення </a:t>
            </a:r>
            <a:r>
              <a:rPr lang="uk-UA" sz="31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ПЗНО-2017</a:t>
            </a: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буде організована робота сервісу «Визначення результатів пробного зовнішнього незалежного оцінювання за шкалою </a:t>
            </a:r>
            <a:r>
              <a:rPr lang="uk-UA" sz="31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100-200 балів</a:t>
            </a: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 та надано доступ учасників до нього.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	Результати </a:t>
            </a:r>
            <a:r>
              <a:rPr lang="uk-UA" sz="31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ПЗНО-2017</a:t>
            </a: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за шкалою </a:t>
            </a:r>
            <a:r>
              <a:rPr lang="uk-UA" sz="31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100-200 балів</a:t>
            </a:r>
            <a:r>
              <a:rPr lang="uk-UA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будуть розміщені на інформаційних сторінках «Особистий кабінет учасника ПЗНО» (для осіб, які скористалися сервісом).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345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15888"/>
            <a:ext cx="2005013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4029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УВАГА!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228600" y="1526441"/>
            <a:ext cx="8686800" cy="4876800"/>
          </a:xfrm>
        </p:spPr>
        <p:txBody>
          <a:bodyPr rtlCol="0">
            <a:normAutofit fontScale="6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uk-UA" sz="3400" b="1" dirty="0">
                <a:solidFill>
                  <a:srgbClr val="FF0000"/>
                </a:solidFill>
              </a:rPr>
              <a:t>Встановлено поріг "склав/не склав" для пробного ЗНО</a:t>
            </a:r>
          </a:p>
          <a:p>
            <a:pPr marL="0" indent="0">
              <a:buNone/>
            </a:pPr>
            <a:r>
              <a:rPr lang="uk-UA" sz="3400" dirty="0">
                <a:hlinkClick r:id="rId2"/>
              </a:rPr>
              <a:t>Українським центром оцінювання якості освіти</a:t>
            </a:r>
            <a:r>
              <a:rPr lang="uk-UA" sz="3400" dirty="0"/>
              <a:t> визначено поріг «склав/не склав» для тестів пробного ЗНО з тих предметів, тестування з яких було проведено </a:t>
            </a:r>
            <a:r>
              <a:rPr lang="uk-UA" sz="3400" dirty="0" smtClean="0"/>
              <a:t>8 </a:t>
            </a:r>
            <a:r>
              <a:rPr lang="uk-UA" sz="3400" dirty="0"/>
              <a:t>квітня.</a:t>
            </a:r>
          </a:p>
          <a:p>
            <a:pPr marL="0" indent="0">
              <a:buNone/>
            </a:pPr>
            <a:r>
              <a:rPr lang="uk-UA" sz="3400" dirty="0"/>
              <a:t>За інформацією УЦОЯО, значення порога «склав/не склав» для тесту пробного </a:t>
            </a:r>
            <a:r>
              <a:rPr lang="uk-UA" sz="3400" dirty="0">
                <a:hlinkClick r:id="rId3"/>
              </a:rPr>
              <a:t>ЗНО</a:t>
            </a:r>
            <a:r>
              <a:rPr lang="uk-UA" sz="3400" dirty="0"/>
              <a:t> з </a:t>
            </a:r>
            <a:r>
              <a:rPr lang="uk-UA" sz="3400" b="1" dirty="0">
                <a:solidFill>
                  <a:srgbClr val="FF0000"/>
                </a:solidFill>
              </a:rPr>
              <a:t>математики</a:t>
            </a:r>
            <a:r>
              <a:rPr lang="uk-UA" sz="3400" dirty="0"/>
              <a:t> становить </a:t>
            </a:r>
            <a:r>
              <a:rPr lang="uk-UA" sz="3400" b="1" dirty="0">
                <a:solidFill>
                  <a:srgbClr val="FF0000"/>
                </a:solidFill>
              </a:rPr>
              <a:t>13</a:t>
            </a:r>
            <a:r>
              <a:rPr lang="uk-UA" sz="3400" dirty="0"/>
              <a:t> балів, </a:t>
            </a:r>
            <a:r>
              <a:rPr lang="uk-UA" sz="3400" b="1" dirty="0">
                <a:solidFill>
                  <a:srgbClr val="FF0000"/>
                </a:solidFill>
              </a:rPr>
              <a:t>історії України </a:t>
            </a:r>
            <a:r>
              <a:rPr lang="uk-UA" sz="3400" dirty="0"/>
              <a:t>- </a:t>
            </a:r>
            <a:r>
              <a:rPr lang="uk-UA" sz="3400" b="1" dirty="0"/>
              <a:t>28 </a:t>
            </a:r>
            <a:r>
              <a:rPr lang="uk-UA" sz="3400" dirty="0"/>
              <a:t>балів, </a:t>
            </a:r>
            <a:r>
              <a:rPr lang="uk-UA" sz="3400" b="1" dirty="0">
                <a:solidFill>
                  <a:srgbClr val="FF0000"/>
                </a:solidFill>
              </a:rPr>
              <a:t>англійської - 14 </a:t>
            </a:r>
            <a:r>
              <a:rPr lang="uk-UA" sz="3400" dirty="0"/>
              <a:t>балів, німецької - 13 балів, іспанської - 16 балів, французької - 14 балів, російської мови - 33 бали, </a:t>
            </a:r>
            <a:r>
              <a:rPr lang="uk-UA" sz="3400" b="1" dirty="0">
                <a:solidFill>
                  <a:srgbClr val="FF0000"/>
                </a:solidFill>
              </a:rPr>
              <a:t>біології - 22 </a:t>
            </a:r>
            <a:r>
              <a:rPr lang="uk-UA" sz="3400" dirty="0"/>
              <a:t>бали, </a:t>
            </a:r>
            <a:r>
              <a:rPr lang="uk-UA" sz="3400" b="1" dirty="0">
                <a:solidFill>
                  <a:srgbClr val="FF0000"/>
                </a:solidFill>
              </a:rPr>
              <a:t>географії - 26 </a:t>
            </a:r>
            <a:r>
              <a:rPr lang="uk-UA" sz="3400" dirty="0"/>
              <a:t>балів, </a:t>
            </a:r>
            <a:r>
              <a:rPr lang="uk-UA" sz="3400" b="1" dirty="0">
                <a:solidFill>
                  <a:srgbClr val="FF0000"/>
                </a:solidFill>
              </a:rPr>
              <a:t>фізики - 14 </a:t>
            </a:r>
            <a:r>
              <a:rPr lang="uk-UA" sz="3400" dirty="0"/>
              <a:t>балів, </a:t>
            </a:r>
            <a:r>
              <a:rPr lang="uk-UA" sz="3400" b="1" dirty="0">
                <a:solidFill>
                  <a:srgbClr val="FF0000"/>
                </a:solidFill>
              </a:rPr>
              <a:t>хімії - 22 </a:t>
            </a:r>
            <a:r>
              <a:rPr lang="uk-UA" sz="3400" dirty="0"/>
              <a:t>бали.</a:t>
            </a:r>
          </a:p>
          <a:p>
            <a:pPr marL="0" indent="0">
              <a:buNone/>
            </a:pPr>
            <a:r>
              <a:rPr lang="uk-UA" sz="3400" dirty="0"/>
              <a:t>Скориставшись ключами та схемами оцінювання завдань </a:t>
            </a:r>
            <a:r>
              <a:rPr lang="uk-UA" sz="3400" dirty="0" smtClean="0"/>
              <a:t>сертифікаційної роботи</a:t>
            </a:r>
            <a:r>
              <a:rPr lang="uk-UA" sz="3400" dirty="0"/>
              <a:t>, кожен учасник тестування має можливість самостійно визначити кількість набраних балів за виконання завдань тесту.</a:t>
            </a:r>
          </a:p>
          <a:p>
            <a:pPr marL="0" indent="0">
              <a:buNone/>
            </a:pPr>
            <a:r>
              <a:rPr lang="uk-UA" sz="3400" dirty="0"/>
              <a:t>Як відомо, поріг тесту «склав/не склав» визначатиметься для кожного тесту індивідуально і </a:t>
            </a:r>
            <a:r>
              <a:rPr lang="uk-UA" sz="3400" dirty="0" err="1"/>
              <a:t>означатиме</a:t>
            </a:r>
            <a:r>
              <a:rPr lang="uk-UA" sz="3400" dirty="0"/>
              <a:t> прохідний поріг, у разі подолання якого, абітурієнт отримає право використовувати результат тесту під час конкурсного відбору до вищих навчальних закладів.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15888"/>
            <a:ext cx="20066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85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Наші контакти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65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3638" y="1479550"/>
            <a:ext cx="6816725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654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974">
            <a:off x="6921500" y="417513"/>
            <a:ext cx="1946275" cy="98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5225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950" y="188913"/>
            <a:ext cx="5248275" cy="26638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571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4BA7B449-83E7-4FE6-BAA1-0572743AF10A}" type="slidenum">
              <a:rPr lang="en-US" altLang="ru-RU" sz="1200" smtClean="0">
                <a:solidFill>
                  <a:srgbClr val="898989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24</a:t>
            </a:fld>
            <a:endParaRPr lang="en-US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237572" name="Picture 2" descr="D:\Users\Afanasiev\Documents\Логотип модерн 1 копия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133600"/>
            <a:ext cx="24161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573" name="Picture 2" descr="http://smilesrassad.narod.ru/2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4005263"/>
            <a:ext cx="22415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795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Green Swirls Segoe Template_TP10286739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Green Swirls Segoe Template_TP1028673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3_Green Swirls Segoe Template_TP10286739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TS010286705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4_Green Swirls Segoe Template_TP10286739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2_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1188</Words>
  <Application>Microsoft Office PowerPoint</Application>
  <PresentationFormat>Экран (4:3)</PresentationFormat>
  <Paragraphs>140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Wingdings</vt:lpstr>
      <vt:lpstr>1_Green Swirls Segoe Template_TP10286739</vt:lpstr>
      <vt:lpstr>2_Green Swirls Segoe Template_TP10286739</vt:lpstr>
      <vt:lpstr>3_Green Swirls Segoe Template_TP10286739</vt:lpstr>
      <vt:lpstr>TS010286705</vt:lpstr>
      <vt:lpstr>4_Green Swirls Segoe Template_TP10286739</vt:lpstr>
      <vt:lpstr>2_8</vt:lpstr>
      <vt:lpstr>4_PresentationPro_GlowingTechVideo</vt:lpstr>
      <vt:lpstr>Тема Office</vt:lpstr>
      <vt:lpstr>   Закони України  </vt:lpstr>
      <vt:lpstr>«Про невідкладні заходи щодо забезпечення функціонування та розвитку освіти в Україні» від 04.07.2005 №1013 «Про додаткові заходи щодо підвищення якості освіти в Україні» від 20.03.2008 №244 «Про забезпечення дальшого розвитку вищої освіти в Україні» від 25.09.2008 №857 «Про заходи щодо забезпечення пріоритетного розвитку освіти в Україні» від 30.09.2010 №926</vt:lpstr>
      <vt:lpstr>  «Деякі питання запровадження зовнішнього незалежного оцінювання та моніторингу якості освіти» від 25.08.2004 №1095 «Порядок проведення зовнішнього незалежного оцінювання та моніторингу якості освіти» (в редакції постанови КМУ від 08.07.2015 № 533)  «Про невідкладні заходи щодо запровадження зовнішнього незалежного оцінювання та моніторингу якості освіти» від 31.12.2005 №1312 «Про затвердження Порядку залучення педагогічних, наукових, науково-педагогічних працівників та інших фахівців до проведення зовнішнього незалежного оцінювання» від 15.04.2015 №222 </vt:lpstr>
      <vt:lpstr> Накази Міністерства освіти і науки України  </vt:lpstr>
      <vt:lpstr> Накази Міністерства освіти і науки України  </vt:lpstr>
      <vt:lpstr>Наказ Міністерства освіти і науки України  14.09. 2015                                                           №923 (Із змінами, внесеними згідно з Наказом Міністерства освіти і науки України №1078 від 13.10.2015)</vt:lpstr>
      <vt:lpstr>Витяг з наказу Міністерства освіти і науки України  від 14.09. 2015 р. №923</vt:lpstr>
      <vt:lpstr>  ПЕРЕЛІК навчальних предметів, з яких особи, що виявили бажання вступати до вищих навчальних закладів України в 2017 році, проходитимуть зовнішнє незалежне оцінювання результатів навчання, здобутих на основі повної загальної середньої освіти  </vt:lpstr>
      <vt:lpstr>Презентация PowerPoint</vt:lpstr>
      <vt:lpstr>ЗНО-2017 розпочнеться 23 травня Зовнішнє незалежне оцінювання випускників шкіл та осіб, які вступатимуть до вищих навчальних закладів у 2017 році розпочнеться 23 травня та триватиме до 16 червня. Відповідні дати визначені наказом МОН, яким затверджений календарний план підготовки та проведення ЗНО в 2017 році. Зокрема, основна сесія зовнішнього оцінювання розпочнеться проведенням тесту з української мови і літератури.  25 травня відбудуться тестування з німецької, французької та іспанської мов, 29 з англійської мови. Зовнішнє оцінювання з математики і історії України буде проведено  31 травня та 2 червня відповідно. Тест з російської мови абітурієнти складатимуть 6 червня, з біології 8 червня, з географії 12 червня, фізики - 14 червня. Завершуватиме програму основної сесії ЗНО тест з хімії, що буде проведений 16 червня.  </vt:lpstr>
      <vt:lpstr>Презентация PowerPoint</vt:lpstr>
      <vt:lpstr>Презентация PowerPoint</vt:lpstr>
      <vt:lpstr>Презентация PowerPoint</vt:lpstr>
      <vt:lpstr>  ПЕРЕЛІК навчальних предметів, з яких проводиться державна підсумкова атестація випускників загальноосвітніх навчальних закладів III ступеня у 2016/2017 навчальному  році </vt:lpstr>
      <vt:lpstr>Презентация PowerPoint</vt:lpstr>
      <vt:lpstr>Презентация PowerPoint</vt:lpstr>
      <vt:lpstr>передбачає надання можливості:</vt:lpstr>
      <vt:lpstr>передбачає надання можливості:</vt:lpstr>
      <vt:lpstr>Презентация PowerPoint</vt:lpstr>
      <vt:lpstr>Реєстрація</vt:lpstr>
      <vt:lpstr>УВАГА!</vt:lpstr>
      <vt:lpstr>УВАГА!</vt:lpstr>
      <vt:lpstr>Наші контакти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Закони України</dc:title>
  <dc:creator>Валентина Ларионова</dc:creator>
  <cp:lastModifiedBy>Валентина Ларионова</cp:lastModifiedBy>
  <cp:revision>9</cp:revision>
  <dcterms:modified xsi:type="dcterms:W3CDTF">2016-11-30T12:11:15Z</dcterms:modified>
</cp:coreProperties>
</file>