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5E42DE-4BC1-4C89-833B-BF4BA8B3A015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1DB7DD-612F-4F07-9683-BC642E3A846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81336"/>
            <a:ext cx="799288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48681"/>
            <a:ext cx="6832848" cy="2880320"/>
          </a:xfrm>
        </p:spPr>
        <p:txBody>
          <a:bodyPr/>
          <a:lstStyle/>
          <a:p>
            <a:r>
              <a:rPr lang="ru-RU" dirty="0" smtClean="0"/>
              <a:t>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16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fontScale="55000" lnSpcReduction="20000"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 smtClean="0">
                <a:effectLst/>
                <a:latin typeface="Times New Roman"/>
                <a:ea typeface="Times New Roman"/>
              </a:rPr>
              <a:t>Отчет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3600" b="1" dirty="0" smtClean="0">
                <a:effectLst/>
                <a:latin typeface="Times New Roman"/>
                <a:ea typeface="Times New Roman"/>
              </a:rPr>
              <a:t>              </a:t>
            </a:r>
            <a:r>
              <a:rPr lang="ru-RU" sz="3600" b="1" dirty="0" smtClean="0">
                <a:effectLst/>
                <a:latin typeface="Times New Roman"/>
                <a:ea typeface="Times New Roman"/>
              </a:rPr>
              <a:t>Областного патологоанатомического бюро за 201</a:t>
            </a:r>
            <a:r>
              <a:rPr lang="kk-KZ" sz="3600" b="1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sz="3600" b="1" dirty="0" smtClean="0">
                <a:effectLst/>
                <a:latin typeface="Times New Roman"/>
                <a:ea typeface="Times New Roman"/>
              </a:rPr>
              <a:t> год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   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Анализ деятельности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Атырауского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 областного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патолого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  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R="148590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                                     анатомического бюро  за 201</a:t>
            </a:r>
            <a:r>
              <a:rPr lang="kk-KZ" b="1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год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Коммунальное  государственное казенное предприятие, именуемое Областное патологоанатомическое  бюро образовано в январе  1999г. согласно  решению Управления  Здравоохранения 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Атырауской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области.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Как  юридическое  лицо  зарегистрировано 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Обл.Управлении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юстиции 26.02.1999 (свидетельство № 2550-1955 ГП) Соответствующая регистрация  произведена в налоговых  органах, Обл.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статуправлении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Областное патологоанатомическое  бюро  действует  на  основании  Устава,  утвержденного начальником Управления Здравоохранения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Атырауской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области и приказа МЗ РК за № 379 и № 763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В структуре  Областного патологоанатомического  бюро  действуют следующие отделения: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Отделения взрослой патологии с гистологией;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Отделения детской патологии с гистологией;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Отделения исследования операционных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й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материалов;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Отделения ритуальных  услуг.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7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47500" lnSpcReduction="20000"/>
          </a:bodyPr>
          <a:lstStyle/>
          <a:p>
            <a:pPr marL="2286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Основные направления деятельности ОПАБ: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Исследование  взрослых  и детских  трупов  с последующим гистологическим  подтверждением;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Исследования  операционных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биопсийных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материалов  и плацент с последующей выдачей результатов в течение 3-4-дней по ЛПУ области;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Оказание  ритуальных услуг  населению согласно  прейскуранту  утвержденного Областным Департаментом  Здравоохранения.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Проведение анализа причины смерти и расхождения диагнозов.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Деятельность патологоанатомического бюро направлена на обеспечение качества диагностики и улучшения лечебно-диагностической работы, в связи с чем эта служба выполняет ряд важных функций: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Диагностическая и экспертная роль: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а) прижизненная диагностика заболеваний и патологических процессов с помощью исследования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биоптатов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ОБМ, последов;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б) учет результатов окончательной (посмертной) диагностики заболеваний и патологических процессов по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аутопсийному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материалу с установлением причины и механизма смерти;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в) экспертиза качества диагностики и лечения на основе клинико-морфологических сопоставлений.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2.  Информационно-статическая функция включает: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а) анализ структуры заболеваемости и причины смерти по материалам исследований;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б) обеспечение достоверной информацией ДЗ о структуре заболеваемости и причинах смерти;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3. Учебно-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педогагические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 научно-исследовательские задачи: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а) предоставление материалов ПА исследований для обучения врачей и средних медицинских работников;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б) совершенствование профессионального мастерства и развития клинического мышления врачей разных специальностей на основе клинико-анатомических конференций и ЛКК.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8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28600" algn="just"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Атырауское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патологоанатомическое бюро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5715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проводит патологоанатомические исследования с гистологическим исследованием секционных материалов, а также проводит прижизненную диагностику заболеваний и патологических процессов в стационарах  г. Атырау и в районах ЦРБ области.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5715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проводит  прижизненную диагностику заболеваний и патологических процессов в частных клиниках  на платной основе.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4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7128792"/>
          </a:xfrm>
        </p:spPr>
        <p:txBody>
          <a:bodyPr>
            <a:normAutofit fontScale="77500" lnSpcReduction="20000"/>
          </a:bodyPr>
          <a:lstStyle/>
          <a:p>
            <a:pPr indent="4572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Оснащение ОПАБ: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За отчетный период 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г. имеются: в наличие микротомы, микроскопы, холодильные камеры, термостаты, мягкий, твердый инвентарь,   и автомобиль 200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года выпуска и в 20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13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году приобретен новый санитарный  автомобиль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и труповоз Соболь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В данный момент имеются все необходимые реактивы, красители,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прекурсоры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для полноценной работы. В 2007 году приобретены 4  микроскопа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тринокулярных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3 тканевых процессора и фотокамера.  Здание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вновь построенное в 2000 году и в эксплуатацию сдано в 2001г. Имеются 3 лаборатории, секционные залы, кабинеты для врачей, а также вспомогательные кабинеты. В 2008 году был проведен капитальный ремонт наружного водоснабжения, а во ІІ-ом полугодии 2009 год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 были произведены установка пожарной сигнализации и капитальный ремонт внутреннего холодного и горячего водоснабжения.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В сентябре 2016 года был приобретен лабораторный медицинский микроскоп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Axio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Lab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в комплекте с компьютером.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34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>
            <a:normAutofit fontScale="70000" lnSpcReduction="20000"/>
          </a:bodyPr>
          <a:lstStyle/>
          <a:p>
            <a:pPr marL="228600" algn="just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Штаты: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2286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На основании приказа № 379 от 6 августа 1992г по итогам 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3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ода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имеются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9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ставок врачей, работа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т 5 врач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а, средний мед.персонал 13,5 ставок, работают 13 лаборантов. Младший мед.персонал 9 ставок, работают 9 санитаров.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Жылойском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 Курмангазинском, Индерском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район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на 0,5  ставках  работа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т  врач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-патологоанатом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ы по совместительству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которые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обучены  на  базе  Областного патологоанатомического бюро  на  рабочем  месте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	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В настоящее  время  ОПАБ  приведен  в  полную  готовность  на  случай  стихийных  бедствии,  катастроф,  террористических  актов,  появлении  особо опасных  инфекции. Для  этого  укомплектовано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3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комплекта  противочумных  костюмов,  дезинфекционные   средства,  схема  оповещения.  Проводится  по  плану  тематические  семинары  и проверка  знании  специалистами  по  чуме  и холере  из  противочумной  станции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Обл.СЭС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Постоянно уделяется  внимание  на  систему  подготовки  и обучения   кадров  врачей-патологоанатомов и  лаборантов-гистологов  на  рабочих  местах и  головных  институтах страны.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63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Врачи-патологоанатомы и лаборанты-гистологи нужда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ю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обучени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желательно в России. Двое врачей-патологоанатомов прошли усовершенствование в городах Алматы и Астана. Главный врач прошел курс повышения квалификации в выездном цикле по управлению организации. Процент охвата 95%.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	В 2016 году 1 врач прошел первичную специализацию по патанатомии в городе Алматы институт усовершенствования врачей.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В 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году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из 14 средних медицинских работников имеет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высшую категорию-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10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Из врачей имеет высшую квалификационную категорию 2.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53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Квалификационные характеристики врачей и </a:t>
            </a:r>
            <a:r>
              <a:rPr lang="kk-KZ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лаборантов-гистологов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:</a:t>
            </a:r>
            <a:r>
              <a:rPr lang="ru-RU" sz="15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5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733425" algn="l"/>
              </a:tabLs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1.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Мулдагалиев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И.Ч.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- гл. врач ОПАБ,  высшей категории (2013г) 1978 г-1979г прошел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первич.спец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по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патологоанатомии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 АГИУВ, 1980 г-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патоморфология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особо оп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сной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инфекции в Средне –Азиатской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противо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чумной институте, 1999г. –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усовер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ш.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п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о актуальном вопросам по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патологоанатомии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г.Алматы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2003г. – июль 1 мес.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г.Алматы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патоморфология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онкозаболевания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2009г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г.Атырау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«Современные проблемы управления   здравоохранением»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2010г-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КазНМУ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- по спец.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патологоанатомии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«Изб. Вопросы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патологоанатомии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-19304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2011г –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КазНМУ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– по спец. «Основы экспертной деятельности»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-19304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2012г-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г.Актюбинский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медицинский университет имени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М.Оспанова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                         усовершенствование по мастер классу.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 startAt="2012"/>
            </a:pPr>
            <a:r>
              <a:rPr lang="ru-RU" dirty="0" smtClean="0">
                <a:effectLst/>
                <a:latin typeface="Times New Roman"/>
                <a:ea typeface="Times New Roman"/>
              </a:rPr>
              <a:t> – переподготовка АГИУВ «Менеджмент здравоохранения»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2013 год – АГИУВ «патоморфология ВИЧ инфекции»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27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2.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Нугманова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А.Г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–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зав.отд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детской  патологии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 врач высшей категории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2001г. –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первич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специализац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по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патанатомии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г.Алматы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5-мес.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2002г. – по изучению плаценты 1 мес.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г.Актобе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2003г. –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патоморфология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перинатального периода 1-мес.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г.Алматы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2009г. – «Патоморфологическая диагностика акушерско-гинекологических заболевании»г.Алматы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012г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г.Актюбинский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медицинский университет имени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М.Оспанова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        усовершенствование по мастер классу.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2013-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г.Алматы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АГИУВ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«В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рожденные пороки развития детей раннего возраста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03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912768"/>
          </a:xfrm>
        </p:spPr>
        <p:txBody>
          <a:bodyPr>
            <a:normAutofit fontScale="70000" lnSpcReduction="20000"/>
          </a:bodyPr>
          <a:lstStyle/>
          <a:p>
            <a:pPr lvl="0" algn="just">
              <a:buFont typeface="+mj-lt"/>
              <a:buAutoNum type="arabicPeriod"/>
              <a:tabLst>
                <a:tab pos="571500" algn="l"/>
              </a:tabLs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Туймебеков В.К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-  врач патологоанатом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571500" algn="l"/>
              </a:tabLs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Юсубалиева Данагуль Жубаналиевна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– окончила Западно – Казахстанский государственную медицинскую академию по специальности  врач общей практики;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3" algn="just">
              <a:buFont typeface="Times New Roman"/>
              <a:buChar char="-"/>
            </a:pPr>
            <a:r>
              <a:rPr lang="kk-KZ" sz="3400" dirty="0" smtClean="0">
                <a:effectLst/>
                <a:latin typeface="Times New Roman"/>
                <a:ea typeface="Times New Roman"/>
              </a:rPr>
              <a:t> окончила  интернатуру по специальности хирург.</a:t>
            </a:r>
            <a:endParaRPr lang="ru-RU" sz="3400" dirty="0" smtClean="0">
              <a:effectLst/>
              <a:latin typeface="Times New Roman"/>
              <a:ea typeface="Times New Roman"/>
            </a:endParaRPr>
          </a:p>
          <a:p>
            <a:pPr lvl="3" algn="just">
              <a:buFont typeface="Times New Roman"/>
              <a:buChar char="-"/>
            </a:pPr>
            <a:r>
              <a:rPr lang="kk-KZ" sz="3400" dirty="0" smtClean="0">
                <a:effectLst/>
                <a:latin typeface="Times New Roman"/>
                <a:ea typeface="Times New Roman"/>
              </a:rPr>
              <a:t>с 1 августа  по 22 ноября  2015 года проходила первичную специализацию по патологической анатомии.</a:t>
            </a:r>
            <a:endParaRPr lang="ru-RU" sz="34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571500" algn="l"/>
              </a:tabLs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Кулмаганбетова Гулжанат Куантаевна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- окончила Западно – Казахстанский государственную медицинскую академию по специальности  врач общей практики;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3" algn="just">
              <a:buFont typeface="Times New Roman"/>
              <a:buChar char="-"/>
            </a:pPr>
            <a:r>
              <a:rPr lang="kk-KZ" sz="3400" dirty="0" smtClean="0">
                <a:effectLst/>
                <a:latin typeface="Times New Roman"/>
                <a:ea typeface="Times New Roman"/>
              </a:rPr>
              <a:t>окончила  интернатуру по специальности хирург.</a:t>
            </a:r>
            <a:endParaRPr lang="ru-RU" sz="3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     В своей деятельности ОПАБ руководствуется действующими нормативно-правовыми актами МЗ РК, регулирующими деятельность патологоанатомической службы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330200" algn="l"/>
              </a:tabLs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            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91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Весь исследуемый материал и результаты диагностической деятельности ОПАБ отражены в учетно-отчетной документации: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взрослых трупов.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трупов перинатального возраста.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трупов детского возраста.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исследований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биопсийных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 операционных материалов.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поступлений и выдачи трупов.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Журнал регистрации направлений на патогистологическое исследование.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lvl="0" algn="just">
              <a:buFont typeface="+mj-lt"/>
              <a:buAutoNum type="arabicPeriod"/>
              <a:tabLst>
                <a:tab pos="330200" algn="l"/>
                <a:tab pos="6858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Протоколы   патологоанатомического исследования.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0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Обладая самостоятельностью патолого-анатомическая служба стала больше выявлять ошибки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клинцистов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открыто стали высказываться на клинико-анатомических конференциях которые проводится по заранее составленным графикам, утвержденным гл.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ОПАБюро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 привлечением всех врачей имевших отношение к лечению данного больного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разлияных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этапах лечения.                        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Также увеличилось число выездов в командировку в районы для оказания практической помощи, особенно для вскрытия детей согласно приказа №379 МЗ РК «О 100% вскрытии детей». В основном выезжали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Курмангазинский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Индерский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районы.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С момента возникновения самостоятельности Областного патологоанатомического бюро резко улучшилась работа бюро т.к. все умершие в стационаре вскрывались своевременно, качественно, квалифицированно.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В связи с внедрением новой современной методики сократились сроки изготовления гистологических препаратов и выдача заключении от 7-10 дней до 3-4 дней, а истории болезни до 5-дней.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255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669360"/>
          </a:xfrm>
        </p:spPr>
        <p:txBody>
          <a:bodyPr>
            <a:normAutofit fontScale="70000" lnSpcReduction="20000"/>
          </a:bodyPr>
          <a:lstStyle/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В 2004 году внедрен экспресс-метод диагностики, с замораживающим микротомом  углекислым газом, это позволяет исследовать операционные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биопсийные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материалы в течение 15-20 минут, т.е. во время операции. В данное время экспресс-метод диагностики остановлен из за отсутствия реактивов и оборудовании 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креостата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В 2002г внедрена методика по изучению плацент и данный момент усовершенствуется.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В 2002 г дополнительно построено хоз. Постройки, контрольно- пропускной пункт, территория ограждена железобетонными плитами.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Все диагнозы выставленные в ОПАБ под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верждаются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гистологически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бактериологически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все случаи детской смертности разбирается на конференциях, лечебно-контрольных комиссиях в ЛПУ 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леч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Проф. Совете при Обл. Управлении Здравоохранения.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С каждым годом увеличивается число исследованных операционных,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биопсийных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материалов, плацент и это имеет место к тенденцию роста.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Отделение ритуальных услуг оказывает платные услуги населению по их заявке. Каждый год осваиваются около 3,5 млн. тенге.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3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Эти внебюджетные поступление уходят на улучшение материально-технической базы ОПАБ,  на  закупу  ГСМ,  запчастей,  коммунальных услуг,  мелкие  ремонты здании, а также на  оплату платных  циклов  для  повышение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квалификации мед персонала, оплату работников этого отделения, проведению торжественных мероприятии, оказанию материальной помощи.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3302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71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7105202"/>
          </a:xfrm>
        </p:spPr>
        <p:txBody>
          <a:bodyPr>
            <a:normAutofit fontScale="47500" lnSpcReduction="20000"/>
          </a:bodyPr>
          <a:lstStyle/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Основные показатели деятельности ОПАБ г. Атырау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За 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год всего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поступило в патологоанатомическое бюро – 699 трупов,    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        (201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  -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636)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умерших в стационарах области, из  них непосредственно в областном патологоанатомическом бюро  произведено вскрытия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567   (2015 г – 552)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умершим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 из них 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скрыто в районах врачами совместителями 2016 год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-  14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 –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18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Из  699  (6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36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  умерших   взрослых -  403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(367)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детских -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296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269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Проведено патогистологических  исследований  операционного 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биопсийного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материала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 аутопсийного материала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–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8964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(4903)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Из них приготовлено  -  45554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59221)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блоков.     Всего умерших за 2010го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	Из  всех  умерших   взрослых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132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трупа  было выдано без 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анатомического  исследования, на основании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кодекса Здравоохранения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РК (умершие пожилого возраста, состоящие на диспансерном учете,  хронические заболевания).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	Все  детские   умершие  детского  возраста в стационаре направлены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патолого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- анатомическое  исследование   % вскрытие  по  детству  составляет –100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%. Всего -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 296 (269)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трупов. Из них  детских старше года –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15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),  до года- 113       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              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(93), мертворожденных –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168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60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Врачами совместителями были проведены патологоанатомические исследования: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Курмангазинском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ЦРБ  детей –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4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3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Индерском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ЦРБ детей -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1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3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 В ЖЦРБ –детей –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9 (12)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 Из других  близлежащих  районов  трупы  для  вскрытия  доставляются непосредственно в ОПАБ.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Все случаи  смерти  взрослых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,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детей, новорожденных и мертворожденных разбирается на  заседаниях КИЛИ  и  на клинико-анатомических  конференциях.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330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Всего за 201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г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д  на  заседаниях  КИЛИ  было  разобрано  – 296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(2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18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  случаев,  из них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10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12)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- случаев взяты 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клинико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- анатомическую конференцию. В Областном родильном  доме  проведено КИЛИ по разбору 226 случаев смерти новорожденных –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58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66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76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Анализ   по  отделений взрослой патологии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ОПАБ г. Атырау за 201</a:t>
            </a:r>
            <a:r>
              <a:rPr lang="kk-KZ" b="1" dirty="0" smtClean="0">
                <a:effectLst/>
                <a:latin typeface="Times New Roman"/>
                <a:ea typeface="Times New Roman"/>
              </a:rPr>
              <a:t>6 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г.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Calibri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 KK EK"/>
                <a:ea typeface="Times New Roman"/>
              </a:rPr>
              <a:t>Всего за отчетный период поступило в ОПАБ - 403 трупов из них произведено патологоанатомических вскрытии –271. Показатель вскрытия составляет – 67,2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%</a:t>
            </a:r>
            <a:r>
              <a:rPr lang="kk-KZ" dirty="0" smtClean="0">
                <a:effectLst/>
                <a:latin typeface="Times New Roman KK EK"/>
                <a:ea typeface="Times New Roman"/>
              </a:rPr>
              <a:t>, а - 132 выдано без вскрытия, что составляет – 32,7 % по отношению к количеству поступивших в ОПАБ г.Атырау.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1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effectLst/>
                <a:latin typeface="Times New Roman"/>
                <a:ea typeface="Calibri"/>
              </a:rPr>
              <a:t>Показатели вскрытия  взрослых умерших по ЛПУ </a:t>
            </a:r>
            <a:r>
              <a:rPr lang="ru-RU" sz="3600" b="1" dirty="0" err="1" smtClean="0">
                <a:effectLst/>
                <a:latin typeface="Times New Roman"/>
                <a:ea typeface="Calibri"/>
              </a:rPr>
              <a:t>г.Атырау</a:t>
            </a:r>
            <a:r>
              <a:rPr lang="ru-RU" sz="4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4000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608380" y="1566535"/>
          <a:ext cx="5927239" cy="4593294"/>
        </p:xfrm>
        <a:graphic>
          <a:graphicData uri="http://schemas.openxmlformats.org/drawingml/2006/table">
            <a:tbl>
              <a:tblPr firstRow="1" firstCol="1" bandRow="1"/>
              <a:tblGrid>
                <a:gridCol w="509323"/>
                <a:gridCol w="1590885"/>
                <a:gridCol w="584223"/>
                <a:gridCol w="92793"/>
                <a:gridCol w="431427"/>
                <a:gridCol w="431427"/>
                <a:gridCol w="417645"/>
                <a:gridCol w="424836"/>
                <a:gridCol w="424836"/>
                <a:gridCol w="509922"/>
                <a:gridCol w="509922"/>
              </a:tblGrid>
              <a:tr h="17971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Наименование ЛПУ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Кол-во Поступивш</a:t>
                      </a: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их</a:t>
                      </a: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 в ОПАБ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Количество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Показатель в</a:t>
                      </a: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скрытия</a:t>
                      </a: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 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Вскрытия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Без </a:t>
                      </a: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в</a:t>
                      </a: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скрытия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2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АОБ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195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251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165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62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86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68,5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53,3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ОТБ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90,5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Гор. больница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97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84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75,2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86,6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ООД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36,3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ОНД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ОИБ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ОПНБ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ЖДБ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АД</a:t>
                      </a: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ИПИ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Роддом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90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Махамбетская ЦРБ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Махамбетская РТБ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Макатская ЦРБ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1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Сарайчик психо неврологическии  интернат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ВСЕГО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367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403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265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271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132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72,2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</a:rPr>
                        <a:t>67,2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93" marR="673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08138" y="1566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7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 KK EK"/>
                <a:ea typeface="Times New Roman"/>
              </a:rPr>
              <a:t> Количество блоков, взятых на гистологическое исследование по отделению взрослой патологии – 5774. Количество материалов, взятых врачами – совместителями в ЦРБ Атырауской области  - 1, из них сделано блоков – 18. Итого всего за отчетный 201 год  всего сделано блоков – 5792.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 KK EK"/>
                <a:ea typeface="Times New Roman"/>
              </a:rPr>
              <a:t>   	 За год произведено патологоанатомических конференции –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 KK EK"/>
                <a:ea typeface="Times New Roman"/>
              </a:rPr>
              <a:t>                                                                                               КИЛИ - 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2800" dirty="0" smtClean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88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07584"/>
            <a:ext cx="800323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Распределение взрослых умерших  по полу: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kk-KZ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032126"/>
              </p:ext>
            </p:extLst>
          </p:nvPr>
        </p:nvGraphicFramePr>
        <p:xfrm>
          <a:off x="1331640" y="2060848"/>
          <a:ext cx="5933306" cy="182499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66056"/>
                <a:gridCol w="1338580"/>
                <a:gridCol w="836930"/>
                <a:gridCol w="836930"/>
                <a:gridCol w="827405"/>
                <a:gridCol w="827405"/>
              </a:tblGrid>
              <a:tr h="3429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Пол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муж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59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жен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149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37,9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367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3568" y="472514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alt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% </a:t>
            </a:r>
            <a:r>
              <a:rPr lang="kk-KZ" altLang="ru-RU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соотношение умерших мужского и женского пола остается таким же как и в прошлом 2015 году.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4023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304290" y="2285841"/>
          <a:ext cx="6535420" cy="31546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14400"/>
                <a:gridCol w="1845310"/>
                <a:gridCol w="914400"/>
                <a:gridCol w="896620"/>
                <a:gridCol w="982345"/>
                <a:gridCol w="982345"/>
              </a:tblGrid>
              <a:tr h="34290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Возраст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                  2015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14 по 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25 по 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       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        3,8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5,4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35 по 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45 по 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69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18,8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55 по 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94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97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65 по 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20,2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22,3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75 по 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16,4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71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17,6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 85 и выше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367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</a:rPr>
                        <a:t>403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839996"/>
            <a:ext cx="787055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Распределение  взрослых  умерших по возрасту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4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spcAft>
                <a:spcPts val="0"/>
              </a:spcAft>
              <a:tabLst>
                <a:tab pos="-18034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Наибольшее количество умерших встречается в возрасте с 55до 64 года – 97 случаев (что составляет – 24 %), увеличилось на 3 случаев чем прошлый 2015 год, с 65  по – 74 года – 90 случаев (что составляет 22,3 %) , увеличилось на 16 случаев чем прошлый 2015 год,  с  75 по  84 года – 71 случаев (что составляет 17,6 %), увеличилось на 10 слуачев чем прошлый 2015 год,  с 85 и выше 14 случаев (что составляет)  3,4 %,  от общего числа поступивших в ОПАБ.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-18034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63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effectLst/>
                <a:latin typeface="Times New Roman"/>
                <a:ea typeface="Calibri"/>
              </a:rPr>
              <a:t>Распределение взрослых умерших по нозологиям за 201</a:t>
            </a:r>
            <a:r>
              <a:rPr lang="kk-KZ" sz="3200" b="1" dirty="0" smtClean="0">
                <a:effectLst/>
                <a:latin typeface="Times New Roman"/>
                <a:ea typeface="Calibri"/>
              </a:rPr>
              <a:t>6</a:t>
            </a:r>
            <a:r>
              <a:rPr lang="ru-RU" sz="3200" b="1" dirty="0" smtClean="0">
                <a:effectLst/>
                <a:latin typeface="Times New Roman"/>
                <a:ea typeface="Calibri"/>
              </a:rPr>
              <a:t>г.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769470"/>
              </p:ext>
            </p:extLst>
          </p:nvPr>
        </p:nvGraphicFramePr>
        <p:xfrm>
          <a:off x="1173481" y="1905476"/>
          <a:ext cx="6797038" cy="3915410"/>
        </p:xfrm>
        <a:graphic>
          <a:graphicData uri="http://schemas.openxmlformats.org/drawingml/2006/table">
            <a:tbl>
              <a:tblPr firstRow="1" firstCol="1" bandRow="1"/>
              <a:tblGrid>
                <a:gridCol w="997298"/>
                <a:gridCol w="3678242"/>
                <a:gridCol w="565423"/>
                <a:gridCol w="639174"/>
                <a:gridCol w="98334"/>
                <a:gridCol w="98334"/>
                <a:gridCol w="626253"/>
                <a:gridCol w="93980"/>
              </a:tblGrid>
              <a:tr h="36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Классы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в МКБ 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       Нозологические формы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        2015 </a:t>
                      </a: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количество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Кол-во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</a:rPr>
                        <a:t>I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Инфекционные и паразитарные заболевания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</a:rPr>
                        <a:t>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Туберкулез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66,6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Флегмона осложненной сепсисом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сепсис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Рожестое воспаление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Влажная  и сухая гангрена нижней конечностей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Менингоэнцефалит гнойный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Менингоэнцефалит смешанного генеза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ОРВИ осложненной менингоэнцефалитом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</a:rPr>
                        <a:t>Эхинококкоз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Вирусный гепатит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Абсцесс брюшной полости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0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3"/>
            <a:ext cx="8229600" cy="63813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effectLst/>
                <a:latin typeface="Times New Roman"/>
                <a:ea typeface="Calibri"/>
              </a:rPr>
              <a:t> </a:t>
            </a:r>
            <a:r>
              <a:rPr lang="kk-KZ" b="1" u="sng" dirty="0" smtClean="0">
                <a:effectLst/>
                <a:latin typeface="Times New Roman"/>
                <a:ea typeface="Calibri"/>
              </a:rPr>
              <a:t>Анализ причины смерти по отделению взрослой патологии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effectLst/>
                <a:latin typeface="Times New Roman"/>
                <a:ea typeface="Calibri"/>
              </a:rPr>
              <a:t>Среди причин смертности первое мсто занимает БСК – 266 случаев, что составляет  66 % (за 215 случаев 59,2 %), Из них значительное  возрастание отмечается у показателя смертности от </a:t>
            </a:r>
            <a:r>
              <a:rPr lang="ru-RU" dirty="0" smtClean="0">
                <a:effectLst/>
                <a:latin typeface="Times New Roman"/>
                <a:ea typeface="Calibri"/>
              </a:rPr>
              <a:t>Цереброваскулярное заболевание  </a:t>
            </a:r>
            <a:r>
              <a:rPr lang="kk-KZ" dirty="0" smtClean="0">
                <a:effectLst/>
                <a:latin typeface="Times New Roman"/>
                <a:ea typeface="Calibri"/>
              </a:rPr>
              <a:t>131 случаев, что составляет 32,5 % (за 2015 г случаев 95 –25,8 %) и от ИБС 63 случаев что составляет 15,6 % ( за 2015 год 68 случаев – 18,5%).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effectLst/>
                <a:latin typeface="Times New Roman"/>
                <a:ea typeface="Calibri"/>
              </a:rPr>
              <a:t>Второе место занимает болезни органов пищеварение – 64 случаев, что составляет – 15,8 % ( за 2015 г- 49 случаев, что составляет 13,3%).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effectLst/>
                <a:latin typeface="Times New Roman"/>
                <a:ea typeface="Calibri"/>
              </a:rPr>
              <a:t>Третое место занимает инфекционные заболевания, за счет туберкулеза – 10 случаев, что составляет 2,4 % ( за 2015г- 14 случаев, что составляло 3,8 %), хотя смертность от туберкулеза уменшилось на 4  случая, что составляет 43,4%  к общему числу инфекционных заболевнии.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792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08712"/>
          </a:xfrm>
        </p:spPr>
        <p:txBody>
          <a:bodyPr>
            <a:normAutofit fontScale="25000" lnSpcReduction="20000"/>
          </a:bodyPr>
          <a:lstStyle/>
          <a:p>
            <a:pPr algn="ctr">
              <a:spcAft>
                <a:spcPts val="0"/>
              </a:spcAft>
            </a:pPr>
            <a:r>
              <a:rPr lang="ru-RU" sz="4400" b="1" dirty="0" smtClean="0">
                <a:effectLst/>
                <a:latin typeface="Times New Roman"/>
                <a:ea typeface="Times New Roman"/>
              </a:rPr>
              <a:t>Анализ </a:t>
            </a:r>
            <a:r>
              <a:rPr lang="kk-KZ" sz="4400" b="1" dirty="0" smtClean="0">
                <a:effectLst/>
                <a:latin typeface="Times New Roman"/>
                <a:ea typeface="Times New Roman"/>
              </a:rPr>
              <a:t>смертности </a:t>
            </a:r>
            <a:r>
              <a:rPr lang="ru-RU" sz="4400" b="1" dirty="0" smtClean="0">
                <a:effectLst/>
                <a:latin typeface="Times New Roman"/>
                <a:ea typeface="Times New Roman"/>
              </a:rPr>
              <a:t>по отделению  детской патологии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400" b="1" dirty="0" smtClean="0">
                <a:effectLst/>
                <a:latin typeface="Times New Roman"/>
                <a:ea typeface="Times New Roman"/>
              </a:rPr>
              <a:t> за  201</a:t>
            </a:r>
            <a:r>
              <a:rPr lang="kk-KZ" sz="4400" b="1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sz="4400" b="1" dirty="0" smtClean="0">
                <a:effectLst/>
                <a:latin typeface="Times New Roman CYR"/>
                <a:ea typeface="Times New Roman"/>
              </a:rPr>
              <a:t> год.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400" b="1" dirty="0" smtClean="0">
                <a:effectLst/>
                <a:latin typeface="Times New Roman CYR"/>
                <a:ea typeface="Times New Roman"/>
              </a:rPr>
              <a:t>  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За о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т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четный период всего поступило  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296 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269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) умерших детей из ЛПУ города  и района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296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 проведено патолого-анатомических исследований. 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Процент вскрытия 100%.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   Всего детей от 0-14 лет -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  296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(201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г -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269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а) мертворожденные – 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168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(201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г-160)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б) новорожденные до 1 года –  113  (201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г-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93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Из них: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детей 0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-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7 суток – 37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7-27 суток – 34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28 суток – 1 год – 42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Старше 1 года – 15 (2015г – 16)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I стационара г. Атырау – 271  (201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5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г -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 263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а) мертворожденные –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  160 (2015г 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160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) 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б) новорожденные до 1 года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111 (2015г 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88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)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  Из них: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- детей 0-7 суток – 37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- 7-27 суток – 34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- 28 суток – 1 год – 40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 - старше 1 года - 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14 (2015г – 15)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II. Вскрыто в областном патолого-анатомическом бюро поступивших из районов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11(2015г-6)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детей.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а) мертворожденные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8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2015г- 0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б) новорожденные до 1 года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3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2015г-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5)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 Из них: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- 7-27 суток – 0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- 27 суток – 1 год – 2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- от 1 года и старше – 1 (2015 год – 1)</a:t>
            </a:r>
          </a:p>
          <a:p>
            <a:pPr indent="449580"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III. Врачами совместителями ЦРБ районов было проведено – 12    патологоанатомических исследовании, из них: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а) мертворожденные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  6 (2015г-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1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5)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б) новорожденные до 1 года - 6 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(2015 г 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2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)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</a:rPr>
              <a:t>      Из них: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- 0 -7 суток – 4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- 7 -27 суток  - 1 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- 27 суток – 1 год – 1 </a:t>
            </a: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</a:rPr>
              <a:t>    от 1 года и старше – 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0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  (</a:t>
            </a:r>
            <a:r>
              <a:rPr lang="kk-KZ" sz="4400" dirty="0" smtClean="0">
                <a:effectLst/>
                <a:latin typeface="Times New Roman"/>
                <a:ea typeface="Times New Roman"/>
              </a:rPr>
              <a:t>2015г- </a:t>
            </a:r>
            <a:r>
              <a:rPr lang="ru-RU" sz="4400" dirty="0" smtClean="0">
                <a:effectLst/>
                <a:latin typeface="Times New Roman"/>
                <a:ea typeface="Times New Roman"/>
              </a:rPr>
              <a:t>1)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30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</TotalTime>
  <Words>2097</Words>
  <Application>Microsoft Office PowerPoint</Application>
  <PresentationFormat>Экран (4:3)</PresentationFormat>
  <Paragraphs>528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Квалификационные характеристики врачей и  лаборантов-гистологов: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Показатели вскрытия  взрослых умерших по ЛПУ г.Атырау </vt:lpstr>
      <vt:lpstr>Презентация PowerPoint</vt:lpstr>
      <vt:lpstr>     Распределение взрослых умерших  по полу:  </vt:lpstr>
      <vt:lpstr>Презентация PowerPoint</vt:lpstr>
      <vt:lpstr>Презентация PowerPoint</vt:lpstr>
      <vt:lpstr>Распределение взрослых умерших по нозологиям за 2016г.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ЦРБ_Исатай_7</dc:creator>
  <cp:lastModifiedBy>ЦРБ_Исатай_7</cp:lastModifiedBy>
  <cp:revision>4</cp:revision>
  <dcterms:created xsi:type="dcterms:W3CDTF">2017-05-25T06:45:33Z</dcterms:created>
  <dcterms:modified xsi:type="dcterms:W3CDTF">2017-05-25T07:25:00Z</dcterms:modified>
</cp:coreProperties>
</file>