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2" r:id="rId1"/>
    <p:sldMasterId id="2147483792" r:id="rId2"/>
  </p:sldMasterIdLst>
  <p:notesMasterIdLst>
    <p:notesMasterId r:id="rId15"/>
  </p:notesMasterIdLst>
  <p:sldIdLst>
    <p:sldId id="256" r:id="rId3"/>
    <p:sldId id="258" r:id="rId4"/>
    <p:sldId id="259" r:id="rId5"/>
    <p:sldId id="261" r:id="rId6"/>
    <p:sldId id="262" r:id="rId7"/>
    <p:sldId id="263" r:id="rId8"/>
    <p:sldId id="264" r:id="rId9"/>
    <p:sldId id="270" r:id="rId10"/>
    <p:sldId id="271" r:id="rId11"/>
    <p:sldId id="272" r:id="rId12"/>
    <p:sldId id="273" r:id="rId13"/>
    <p:sldId id="268"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1" d="100"/>
          <a:sy n="91" d="100"/>
        </p:scale>
        <p:origin x="534" y="9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6455EA-F442-440C-9734-A03C67CAC5C3}" type="datetimeFigureOut">
              <a:rPr lang="ru-RU" smtClean="0"/>
              <a:t>28.01.2017</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EF9E8A-0528-4095-BC2B-90B4DD9D07A7}" type="slidenum">
              <a:rPr lang="ru-RU" smtClean="0"/>
              <a:t>‹#›</a:t>
            </a:fld>
            <a:endParaRPr lang="ru-RU"/>
          </a:p>
        </p:txBody>
      </p:sp>
    </p:spTree>
    <p:extLst>
      <p:ext uri="{BB962C8B-B14F-4D97-AF65-F5344CB8AC3E}">
        <p14:creationId xmlns:p14="http://schemas.microsoft.com/office/powerpoint/2010/main" val="2256419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C15A145-8779-49EA-A991-DA19A6FD73D7}" type="datetime1">
              <a:rPr lang="ru-RU" smtClean="0"/>
              <a:t>28.01.2017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F856FC7-EE5B-46BB-A9AC-6F37F5102896}" type="slidenum">
              <a:rPr lang="ru-RU" smtClean="0"/>
              <a:t>‹#›</a:t>
            </a:fld>
            <a:endParaRPr lang="ru-RU"/>
          </a:p>
        </p:txBody>
      </p:sp>
    </p:spTree>
    <p:extLst>
      <p:ext uri="{BB962C8B-B14F-4D97-AF65-F5344CB8AC3E}">
        <p14:creationId xmlns:p14="http://schemas.microsoft.com/office/powerpoint/2010/main" val="2273214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21015D3-612E-4EE3-9A54-011FA92AD909}" type="datetime1">
              <a:rPr lang="ru-RU" smtClean="0"/>
              <a:t>28.01.2017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F856FC7-EE5B-46BB-A9AC-6F37F5102896}" type="slidenum">
              <a:rPr lang="ru-RU" smtClean="0"/>
              <a:t>‹#›</a:t>
            </a:fld>
            <a:endParaRPr lang="ru-RU"/>
          </a:p>
        </p:txBody>
      </p:sp>
    </p:spTree>
    <p:extLst>
      <p:ext uri="{BB962C8B-B14F-4D97-AF65-F5344CB8AC3E}">
        <p14:creationId xmlns:p14="http://schemas.microsoft.com/office/powerpoint/2010/main" val="3448471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ru-RU" smtClean="0"/>
              <a:t>Образец заголовка</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E02260F-E11B-4D15-97BD-A14D3B4C39A6}" type="datetime1">
              <a:rPr lang="ru-RU" smtClean="0"/>
              <a:t>28.01.2017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F856FC7-EE5B-46BB-A9AC-6F37F5102896}" type="slidenum">
              <a:rPr lang="ru-RU" smtClean="0"/>
              <a:t>‹#›</a:t>
            </a:fld>
            <a:endParaRPr lang="ru-RU"/>
          </a:p>
        </p:txBody>
      </p:sp>
    </p:spTree>
    <p:extLst>
      <p:ext uri="{BB962C8B-B14F-4D97-AF65-F5344CB8AC3E}">
        <p14:creationId xmlns:p14="http://schemas.microsoft.com/office/powerpoint/2010/main" val="302467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2511FE3-3176-4E24-BFFF-5D24C5CD916B}" type="datetime1">
              <a:rPr lang="ru-RU" smtClean="0"/>
              <a:t>28.01.2017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F856FC7-EE5B-46BB-A9AC-6F37F5102896}" type="slidenum">
              <a:rPr lang="ru-RU" smtClean="0"/>
              <a:t>‹#›</a:t>
            </a:fld>
            <a:endParaRPr lang="ru-RU"/>
          </a:p>
        </p:txBody>
      </p:sp>
    </p:spTree>
    <p:extLst>
      <p:ext uri="{BB962C8B-B14F-4D97-AF65-F5344CB8AC3E}">
        <p14:creationId xmlns:p14="http://schemas.microsoft.com/office/powerpoint/2010/main" val="1607194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45127" y="2507550"/>
            <a:ext cx="5156200"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2507550"/>
            <a:ext cx="5181601"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607B06C3-3E09-49A4-BB3E-9B542A63976E}" type="datetime1">
              <a:rPr lang="ru-RU" smtClean="0"/>
              <a:t>28.01.2017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F856FC7-EE5B-46BB-A9AC-6F37F5102896}"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extLst>
      <p:ext uri="{BB962C8B-B14F-4D97-AF65-F5344CB8AC3E}">
        <p14:creationId xmlns:p14="http://schemas.microsoft.com/office/powerpoint/2010/main" val="1676345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25122E3-2600-4566-92F6-C939A3AF9DA5}" type="datetime1">
              <a:rPr lang="ru-RU" smtClean="0"/>
              <a:t>28.01.2017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F856FC7-EE5B-46BB-A9AC-6F37F5102896}" type="slidenum">
              <a:rPr lang="ru-RU" smtClean="0"/>
              <a:t>‹#›</a:t>
            </a:fld>
            <a:endParaRPr lang="ru-RU"/>
          </a:p>
        </p:txBody>
      </p:sp>
      <p:sp>
        <p:nvSpPr>
          <p:cNvPr id="6" name="Title 5"/>
          <p:cNvSpPr>
            <a:spLocks noGrp="1"/>
          </p:cNvSpPr>
          <p:nvPr>
            <p:ph type="title"/>
          </p:nvPr>
        </p:nvSpPr>
        <p:spPr/>
        <p:txBody>
          <a:bodyPr/>
          <a:lstStyle/>
          <a:p>
            <a:r>
              <a:rPr lang="ru-RU" smtClean="0"/>
              <a:t>Образец заголовка</a:t>
            </a:r>
            <a:endParaRPr lang="en-US"/>
          </a:p>
        </p:txBody>
      </p:sp>
    </p:spTree>
    <p:extLst>
      <p:ext uri="{BB962C8B-B14F-4D97-AF65-F5344CB8AC3E}">
        <p14:creationId xmlns:p14="http://schemas.microsoft.com/office/powerpoint/2010/main" val="4057473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3EA4A2-219E-435C-909E-DB2C2A76025A}" type="datetime1">
              <a:rPr lang="ru-RU" smtClean="0"/>
              <a:t>28.01.2017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F856FC7-EE5B-46BB-A9AC-6F37F5102896}" type="slidenum">
              <a:rPr lang="ru-RU" smtClean="0"/>
              <a:t>‹#›</a:t>
            </a:fld>
            <a:endParaRPr lang="ru-RU"/>
          </a:p>
        </p:txBody>
      </p:sp>
    </p:spTree>
    <p:extLst>
      <p:ext uri="{BB962C8B-B14F-4D97-AF65-F5344CB8AC3E}">
        <p14:creationId xmlns:p14="http://schemas.microsoft.com/office/powerpoint/2010/main" val="155356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ru-RU" smtClean="0"/>
              <a:t>Образец заголовка</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91E330F-89A9-4733-84F6-B16E5523C762}" type="datetime1">
              <a:rPr lang="ru-RU" smtClean="0"/>
              <a:t>28.01.2017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F856FC7-EE5B-46BB-A9AC-6F37F5102896}" type="slidenum">
              <a:rPr lang="ru-RU" smtClean="0"/>
              <a:t>‹#›</a:t>
            </a:fld>
            <a:endParaRPr lang="ru-RU"/>
          </a:p>
        </p:txBody>
      </p:sp>
    </p:spTree>
    <p:extLst>
      <p:ext uri="{BB962C8B-B14F-4D97-AF65-F5344CB8AC3E}">
        <p14:creationId xmlns:p14="http://schemas.microsoft.com/office/powerpoint/2010/main" val="1529577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ru-RU" smtClean="0"/>
              <a:t>Образец заголовка</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5CE2499-F53C-4C58-811F-4D59E97D3D65}" type="datetime1">
              <a:rPr lang="ru-RU" smtClean="0"/>
              <a:t>28.01.2017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F856FC7-EE5B-46BB-A9AC-6F37F5102896}" type="slidenum">
              <a:rPr lang="ru-RU" smtClean="0"/>
              <a:t>‹#›</a:t>
            </a:fld>
            <a:endParaRPr lang="ru-RU"/>
          </a:p>
        </p:txBody>
      </p:sp>
    </p:spTree>
    <p:extLst>
      <p:ext uri="{BB962C8B-B14F-4D97-AF65-F5344CB8AC3E}">
        <p14:creationId xmlns:p14="http://schemas.microsoft.com/office/powerpoint/2010/main" val="286584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C54302C-3451-486A-8C10-6F1387292652}" type="datetime1">
              <a:rPr lang="ru-RU" smtClean="0"/>
              <a:t>28.01.2017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F856FC7-EE5B-46BB-A9AC-6F37F5102896}" type="slidenum">
              <a:rPr lang="ru-RU" smtClean="0"/>
              <a:t>‹#›</a:t>
            </a:fld>
            <a:endParaRPr lang="ru-RU"/>
          </a:p>
        </p:txBody>
      </p:sp>
    </p:spTree>
    <p:extLst>
      <p:ext uri="{BB962C8B-B14F-4D97-AF65-F5344CB8AC3E}">
        <p14:creationId xmlns:p14="http://schemas.microsoft.com/office/powerpoint/2010/main" val="866181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ABBA97E-6137-41C6-8381-091A31C7B2AB}" type="datetime1">
              <a:rPr lang="ru-RU" smtClean="0"/>
              <a:t>28.01.2017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F856FC7-EE5B-46BB-A9AC-6F37F5102896}" type="slidenum">
              <a:rPr lang="ru-RU" smtClean="0"/>
              <a:t>‹#›</a:t>
            </a:fld>
            <a:endParaRPr lang="ru-RU"/>
          </a:p>
        </p:txBody>
      </p:sp>
    </p:spTree>
    <p:extLst>
      <p:ext uri="{BB962C8B-B14F-4D97-AF65-F5344CB8AC3E}">
        <p14:creationId xmlns:p14="http://schemas.microsoft.com/office/powerpoint/2010/main" val="31299382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DCFDBB05-F508-4EBA-8F93-C19B6675E301}" type="datetime1">
              <a:rPr lang="ru-RU" smtClean="0"/>
              <a:t>28.01.2017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F856FC7-EE5B-46BB-A9AC-6F37F5102896}" type="slidenum">
              <a:rPr lang="ru-RU" smtClean="0"/>
              <a:t>‹#›</a:t>
            </a:fld>
            <a:endParaRPr lang="ru-RU"/>
          </a:p>
        </p:txBody>
      </p:sp>
    </p:spTree>
    <p:extLst>
      <p:ext uri="{BB962C8B-B14F-4D97-AF65-F5344CB8AC3E}">
        <p14:creationId xmlns:p14="http://schemas.microsoft.com/office/powerpoint/2010/main" val="9552913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C92F3A9-40F9-4329-B9EF-66A75EF7ED66}" type="datetime1">
              <a:rPr lang="ru-RU" smtClean="0"/>
              <a:t>28.01.2017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F856FC7-EE5B-46BB-A9AC-6F37F5102896}" type="slidenum">
              <a:rPr lang="ru-RU" smtClean="0"/>
              <a:t>‹#›</a:t>
            </a:fld>
            <a:endParaRPr lang="ru-RU"/>
          </a:p>
        </p:txBody>
      </p:sp>
    </p:spTree>
    <p:extLst>
      <p:ext uri="{BB962C8B-B14F-4D97-AF65-F5344CB8AC3E}">
        <p14:creationId xmlns:p14="http://schemas.microsoft.com/office/powerpoint/2010/main" val="4234601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ru-RU" smtClean="0"/>
              <a:t>Образец заголовка</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DDE5D64-0263-4728-9744-C8DE7307BD86}" type="datetime1">
              <a:rPr lang="ru-RU" smtClean="0"/>
              <a:t>28.01.2017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F856FC7-EE5B-46BB-A9AC-6F37F5102896}" type="slidenum">
              <a:rPr lang="ru-RU" smtClean="0"/>
              <a:t>‹#›</a:t>
            </a:fld>
            <a:endParaRPr lang="ru-RU"/>
          </a:p>
        </p:txBody>
      </p:sp>
    </p:spTree>
    <p:extLst>
      <p:ext uri="{BB962C8B-B14F-4D97-AF65-F5344CB8AC3E}">
        <p14:creationId xmlns:p14="http://schemas.microsoft.com/office/powerpoint/2010/main" val="2647912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49F0329-B0D8-49CB-9E88-9FEAE652E2FD}" type="datetime1">
              <a:rPr lang="ru-RU" smtClean="0"/>
              <a:t>28.01.2017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F856FC7-EE5B-46BB-A9AC-6F37F5102896}" type="slidenum">
              <a:rPr lang="ru-RU" smtClean="0"/>
              <a:t>‹#›</a:t>
            </a:fld>
            <a:endParaRPr lang="ru-RU"/>
          </a:p>
        </p:txBody>
      </p:sp>
    </p:spTree>
    <p:extLst>
      <p:ext uri="{BB962C8B-B14F-4D97-AF65-F5344CB8AC3E}">
        <p14:creationId xmlns:p14="http://schemas.microsoft.com/office/powerpoint/2010/main" val="19971130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45127" y="2507550"/>
            <a:ext cx="5156200"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2507550"/>
            <a:ext cx="5181601"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DB177D30-2365-4C7E-85FB-EA26E709D055}" type="datetime1">
              <a:rPr lang="ru-RU" smtClean="0"/>
              <a:t>28.01.2017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F856FC7-EE5B-46BB-A9AC-6F37F5102896}"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extLst>
      <p:ext uri="{BB962C8B-B14F-4D97-AF65-F5344CB8AC3E}">
        <p14:creationId xmlns:p14="http://schemas.microsoft.com/office/powerpoint/2010/main" val="2768784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070CB16-086A-42B2-BF4C-E2E51EBAE2CB}" type="datetime1">
              <a:rPr lang="ru-RU" smtClean="0"/>
              <a:t>28.01.2017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F856FC7-EE5B-46BB-A9AC-6F37F5102896}" type="slidenum">
              <a:rPr lang="ru-RU" smtClean="0"/>
              <a:t>‹#›</a:t>
            </a:fld>
            <a:endParaRPr lang="ru-RU"/>
          </a:p>
        </p:txBody>
      </p:sp>
      <p:sp>
        <p:nvSpPr>
          <p:cNvPr id="6" name="Title 5"/>
          <p:cNvSpPr>
            <a:spLocks noGrp="1"/>
          </p:cNvSpPr>
          <p:nvPr>
            <p:ph type="title"/>
          </p:nvPr>
        </p:nvSpPr>
        <p:spPr/>
        <p:txBody>
          <a:bodyPr/>
          <a:lstStyle/>
          <a:p>
            <a:r>
              <a:rPr lang="ru-RU" smtClean="0"/>
              <a:t>Образец заголовка</a:t>
            </a:r>
            <a:endParaRPr lang="en-US"/>
          </a:p>
        </p:txBody>
      </p:sp>
    </p:spTree>
    <p:extLst>
      <p:ext uri="{BB962C8B-B14F-4D97-AF65-F5344CB8AC3E}">
        <p14:creationId xmlns:p14="http://schemas.microsoft.com/office/powerpoint/2010/main" val="1359538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8849B9-B1A1-4123-A37C-7AC557315A22}" type="datetime1">
              <a:rPr lang="ru-RU" smtClean="0"/>
              <a:t>28.01.2017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F856FC7-EE5B-46BB-A9AC-6F37F5102896}" type="slidenum">
              <a:rPr lang="ru-RU" smtClean="0"/>
              <a:t>‹#›</a:t>
            </a:fld>
            <a:endParaRPr lang="ru-RU"/>
          </a:p>
        </p:txBody>
      </p:sp>
    </p:spTree>
    <p:extLst>
      <p:ext uri="{BB962C8B-B14F-4D97-AF65-F5344CB8AC3E}">
        <p14:creationId xmlns:p14="http://schemas.microsoft.com/office/powerpoint/2010/main" val="3915289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ru-RU" smtClean="0"/>
              <a:t>Образец заголовка</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ADB3106-D939-48DA-BDB6-9DF67ACBAC45}" type="datetime1">
              <a:rPr lang="ru-RU" smtClean="0"/>
              <a:t>28.01.2017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F856FC7-EE5B-46BB-A9AC-6F37F5102896}" type="slidenum">
              <a:rPr lang="ru-RU" smtClean="0"/>
              <a:t>‹#›</a:t>
            </a:fld>
            <a:endParaRPr lang="ru-RU"/>
          </a:p>
        </p:txBody>
      </p:sp>
    </p:spTree>
    <p:extLst>
      <p:ext uri="{BB962C8B-B14F-4D97-AF65-F5344CB8AC3E}">
        <p14:creationId xmlns:p14="http://schemas.microsoft.com/office/powerpoint/2010/main" val="27872021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ru-RU" smtClean="0"/>
              <a:t>Образец заголовка</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DC9FD90-26F5-4612-9F6A-56E08EDD1816}" type="datetime1">
              <a:rPr lang="ru-RU" smtClean="0"/>
              <a:t>28.01.2017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F856FC7-EE5B-46BB-A9AC-6F37F5102896}" type="slidenum">
              <a:rPr lang="ru-RU" smtClean="0"/>
              <a:t>‹#›</a:t>
            </a:fld>
            <a:endParaRPr lang="ru-RU"/>
          </a:p>
        </p:txBody>
      </p:sp>
    </p:spTree>
    <p:extLst>
      <p:ext uri="{BB962C8B-B14F-4D97-AF65-F5344CB8AC3E}">
        <p14:creationId xmlns:p14="http://schemas.microsoft.com/office/powerpoint/2010/main" val="3921138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2FB244B-A4BE-4AAA-94F3-6D963B741159}" type="datetime1">
              <a:rPr lang="ru-RU" smtClean="0"/>
              <a:t>28.01.2017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F856FC7-EE5B-46BB-A9AC-6F37F5102896}" type="slidenum">
              <a:rPr lang="ru-RU" smtClean="0"/>
              <a:t>‹#›</a:t>
            </a:fld>
            <a:endParaRPr lang="ru-RU"/>
          </a:p>
        </p:txBody>
      </p:sp>
    </p:spTree>
    <p:extLst>
      <p:ext uri="{BB962C8B-B14F-4D97-AF65-F5344CB8AC3E}">
        <p14:creationId xmlns:p14="http://schemas.microsoft.com/office/powerpoint/2010/main" val="838000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77BC64FF-1379-4ABE-AA92-325E0632846B}" type="datetime1">
              <a:rPr lang="ru-RU" smtClean="0"/>
              <a:t>28.01.2017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F856FC7-EE5B-46BB-A9AC-6F37F5102896}" type="slidenum">
              <a:rPr lang="ru-RU" smtClean="0"/>
              <a:t>‹#›</a:t>
            </a:fld>
            <a:endParaRPr lang="ru-RU"/>
          </a:p>
        </p:txBody>
      </p:sp>
    </p:spTree>
    <p:extLst>
      <p:ext uri="{BB962C8B-B14F-4D97-AF65-F5344CB8AC3E}">
        <p14:creationId xmlns:p14="http://schemas.microsoft.com/office/powerpoint/2010/main" val="2103759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37F313F2-BB16-402D-85E5-19A42A12F7A9}" type="datetime1">
              <a:rPr lang="ru-RU" smtClean="0"/>
              <a:t>28.01.2017</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ru-RU"/>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7F856FC7-EE5B-46BB-A9AC-6F37F5102896}" type="slidenum">
              <a:rPr lang="ru-RU" smtClean="0"/>
              <a:t>‹#›</a:t>
            </a:fld>
            <a:endParaRPr lang="ru-RU"/>
          </a:p>
        </p:txBody>
      </p:sp>
    </p:spTree>
    <p:extLst>
      <p:ext uri="{BB962C8B-B14F-4D97-AF65-F5344CB8AC3E}">
        <p14:creationId xmlns:p14="http://schemas.microsoft.com/office/powerpoint/2010/main" val="2217135081"/>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38DF8222-CD9B-425D-8B3C-978AF8EABEA8}" type="datetime1">
              <a:rPr lang="ru-RU" smtClean="0"/>
              <a:t>28.01.2017</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ru-RU"/>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7F856FC7-EE5B-46BB-A9AC-6F37F5102896}" type="slidenum">
              <a:rPr lang="ru-RU" smtClean="0"/>
              <a:t>‹#›</a:t>
            </a:fld>
            <a:endParaRPr lang="ru-RU"/>
          </a:p>
        </p:txBody>
      </p:sp>
    </p:spTree>
    <p:extLst>
      <p:ext uri="{BB962C8B-B14F-4D97-AF65-F5344CB8AC3E}">
        <p14:creationId xmlns:p14="http://schemas.microsoft.com/office/powerpoint/2010/main" val="2754994224"/>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431470" y="1639613"/>
            <a:ext cx="9732033" cy="2002562"/>
          </a:xfrm>
        </p:spPr>
        <p:txBody>
          <a:bodyPr>
            <a:normAutofit/>
          </a:bodyPr>
          <a:lstStyle/>
          <a:p>
            <a:pPr algn="l">
              <a:lnSpc>
                <a:spcPct val="100000"/>
              </a:lnSpc>
            </a:pPr>
            <a:r>
              <a:rPr lang="ru-RU" cap="small" dirty="0" smtClean="0"/>
              <a:t>Философия культуры </a:t>
            </a:r>
            <a:br>
              <a:rPr lang="ru-RU" cap="small" dirty="0" smtClean="0"/>
            </a:br>
            <a:r>
              <a:rPr lang="ru-RU" cap="small" dirty="0" smtClean="0"/>
              <a:t>А. Тойнби</a:t>
            </a:r>
            <a:endParaRPr lang="ru-RU" cap="small" dirty="0"/>
          </a:p>
        </p:txBody>
      </p:sp>
      <p:sp>
        <p:nvSpPr>
          <p:cNvPr id="5" name="Подзаголовок 4"/>
          <p:cNvSpPr>
            <a:spLocks noGrp="1"/>
          </p:cNvSpPr>
          <p:nvPr>
            <p:ph type="subTitle" idx="1"/>
          </p:nvPr>
        </p:nvSpPr>
        <p:spPr>
          <a:xfrm>
            <a:off x="8704476" y="6019425"/>
            <a:ext cx="3361400" cy="662050"/>
          </a:xfrm>
        </p:spPr>
        <p:txBody>
          <a:bodyPr>
            <a:normAutofit/>
          </a:bodyPr>
          <a:lstStyle/>
          <a:p>
            <a:pPr algn="r"/>
            <a:r>
              <a:rPr lang="ru-RU" sz="1800" dirty="0" smtClean="0">
                <a:latin typeface="+mj-lt"/>
              </a:rPr>
              <a:t>Выполнил</a:t>
            </a:r>
            <a:endParaRPr lang="ru-RU" sz="1800" dirty="0">
              <a:latin typeface="+mj-lt"/>
            </a:endParaRPr>
          </a:p>
        </p:txBody>
      </p:sp>
    </p:spTree>
    <p:extLst>
      <p:ext uri="{BB962C8B-B14F-4D97-AF65-F5344CB8AC3E}">
        <p14:creationId xmlns:p14="http://schemas.microsoft.com/office/powerpoint/2010/main" val="3107885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320633" y="471426"/>
            <a:ext cx="9144000" cy="835025"/>
          </a:xfrm>
        </p:spPr>
        <p:txBody>
          <a:bodyPr>
            <a:normAutofit/>
          </a:bodyPr>
          <a:lstStyle/>
          <a:p>
            <a:pPr algn="l">
              <a:lnSpc>
                <a:spcPct val="100000"/>
              </a:lnSpc>
            </a:pPr>
            <a:r>
              <a:rPr lang="ru-RU" cap="small" dirty="0" smtClean="0"/>
              <a:t>Содержание</a:t>
            </a:r>
            <a:endParaRPr lang="ru-RU" cap="small" dirty="0"/>
          </a:p>
        </p:txBody>
      </p:sp>
      <p:sp>
        <p:nvSpPr>
          <p:cNvPr id="2" name="TextBox 1"/>
          <p:cNvSpPr txBox="1"/>
          <p:nvPr/>
        </p:nvSpPr>
        <p:spPr>
          <a:xfrm>
            <a:off x="831273" y="1425039"/>
            <a:ext cx="2670924" cy="1569660"/>
          </a:xfrm>
          <a:prstGeom prst="rect">
            <a:avLst/>
          </a:prstGeom>
          <a:noFill/>
        </p:spPr>
        <p:txBody>
          <a:bodyPr wrap="none" rtlCol="0">
            <a:spAutoFit/>
          </a:bodyPr>
          <a:lstStyle/>
          <a:p>
            <a:pPr marL="514350" indent="-514350">
              <a:buAutoNum type="arabicPeriod"/>
            </a:pPr>
            <a:r>
              <a:rPr lang="ru-RU" sz="3200" dirty="0" smtClean="0">
                <a:latin typeface="+mj-lt"/>
              </a:rPr>
              <a:t>Вступление</a:t>
            </a:r>
          </a:p>
          <a:p>
            <a:pPr marL="514350" indent="-514350">
              <a:buAutoNum type="arabicPeriod"/>
            </a:pPr>
            <a:r>
              <a:rPr lang="ru-RU" sz="3200" dirty="0" smtClean="0">
                <a:latin typeface="+mj-lt"/>
              </a:rPr>
              <a:t>Концепция</a:t>
            </a:r>
          </a:p>
          <a:p>
            <a:pPr marL="514350" indent="-514350">
              <a:buAutoNum type="arabicPeriod"/>
            </a:pPr>
            <a:r>
              <a:rPr lang="ru-RU" sz="3200" dirty="0" smtClean="0">
                <a:latin typeface="+mj-lt"/>
              </a:rPr>
              <a:t>Биография</a:t>
            </a:r>
          </a:p>
        </p:txBody>
      </p:sp>
      <p:sp>
        <p:nvSpPr>
          <p:cNvPr id="3" name="Номер слайда 2"/>
          <p:cNvSpPr>
            <a:spLocks noGrp="1"/>
          </p:cNvSpPr>
          <p:nvPr>
            <p:ph type="sldNum" sz="quarter" idx="12"/>
          </p:nvPr>
        </p:nvSpPr>
        <p:spPr/>
        <p:txBody>
          <a:bodyPr/>
          <a:lstStyle/>
          <a:p>
            <a:fld id="{7F856FC7-EE5B-46BB-A9AC-6F37F5102896}" type="slidenum">
              <a:rPr lang="ru-RU" sz="2000" smtClean="0">
                <a:latin typeface="+mj-lt"/>
              </a:rPr>
              <a:t>2</a:t>
            </a:fld>
            <a:endParaRPr lang="ru-RU" sz="2000" dirty="0">
              <a:latin typeface="+mj-lt"/>
            </a:endParaRPr>
          </a:p>
        </p:txBody>
      </p:sp>
    </p:spTree>
    <p:extLst>
      <p:ext uri="{BB962C8B-B14F-4D97-AF65-F5344CB8AC3E}">
        <p14:creationId xmlns:p14="http://schemas.microsoft.com/office/powerpoint/2010/main" val="5850631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320633" y="471426"/>
            <a:ext cx="9144000" cy="835025"/>
          </a:xfrm>
        </p:spPr>
        <p:txBody>
          <a:bodyPr>
            <a:normAutofit/>
          </a:bodyPr>
          <a:lstStyle/>
          <a:p>
            <a:pPr algn="l">
              <a:lnSpc>
                <a:spcPct val="100000"/>
              </a:lnSpc>
            </a:pPr>
            <a:r>
              <a:rPr lang="ru-RU" sz="4000" cap="small" dirty="0" smtClean="0">
                <a:effectLst>
                  <a:outerShdw blurRad="38100" dist="38100" dir="2700000" algn="tl">
                    <a:srgbClr val="000000">
                      <a:alpha val="43137"/>
                    </a:srgbClr>
                  </a:outerShdw>
                </a:effectLst>
              </a:rPr>
              <a:t>1. ВСТУПЛЕНИЕ</a:t>
            </a:r>
            <a:endParaRPr lang="ru-RU" sz="4000" cap="small" dirty="0">
              <a:effectLst>
                <a:outerShdw blurRad="38100" dist="38100" dir="2700000" algn="tl">
                  <a:srgbClr val="000000">
                    <a:alpha val="43137"/>
                  </a:srgbClr>
                </a:outerShdw>
              </a:effectLst>
            </a:endParaRPr>
          </a:p>
        </p:txBody>
      </p:sp>
      <p:sp>
        <p:nvSpPr>
          <p:cNvPr id="3" name="Номер слайда 2"/>
          <p:cNvSpPr>
            <a:spLocks noGrp="1"/>
          </p:cNvSpPr>
          <p:nvPr>
            <p:ph type="sldNum" sz="quarter" idx="12"/>
          </p:nvPr>
        </p:nvSpPr>
        <p:spPr/>
        <p:txBody>
          <a:bodyPr/>
          <a:lstStyle/>
          <a:p>
            <a:fld id="{7F856FC7-EE5B-46BB-A9AC-6F37F5102896}" type="slidenum">
              <a:rPr lang="ru-RU" sz="2000" smtClean="0">
                <a:latin typeface="+mj-lt"/>
              </a:rPr>
              <a:t>3</a:t>
            </a:fld>
            <a:endParaRPr lang="ru-RU" sz="2000" dirty="0">
              <a:latin typeface="+mj-lt"/>
            </a:endParaRPr>
          </a:p>
        </p:txBody>
      </p:sp>
      <p:sp>
        <p:nvSpPr>
          <p:cNvPr id="7" name="Прямоугольник 6"/>
          <p:cNvSpPr/>
          <p:nvPr/>
        </p:nvSpPr>
        <p:spPr>
          <a:xfrm>
            <a:off x="4340772" y="1500714"/>
            <a:ext cx="6074980" cy="3046988"/>
          </a:xfrm>
          <a:prstGeom prst="rect">
            <a:avLst/>
          </a:prstGeom>
        </p:spPr>
        <p:txBody>
          <a:bodyPr wrap="square">
            <a:spAutoFit/>
          </a:bodyPr>
          <a:lstStyle/>
          <a:p>
            <a:endParaRPr lang="ru-RU" sz="1600" b="1" dirty="0">
              <a:latin typeface="+mj-lt"/>
            </a:endParaRPr>
          </a:p>
          <a:p>
            <a:r>
              <a:rPr lang="ru-RU" sz="1600" b="1" dirty="0">
                <a:latin typeface="+mj-lt"/>
              </a:rPr>
              <a:t>Арнольд Тойнби </a:t>
            </a:r>
            <a:r>
              <a:rPr lang="ru-RU" sz="1600" dirty="0">
                <a:latin typeface="+mj-lt"/>
              </a:rPr>
              <a:t>считается одним из величайших, столпов философии истории. Вслед за Н.Я. Данилевским и О. Шпенглером он стремился переосмыслить общественно-историческое развитие человечества в рамках теории круговорота локальных цивилизаций. Свою теорию исторического развития Тойнби изложил в 12-томном исследовании, которое называлось "Изучение истории" или "Исследование истории", что зависит от вкуса переводчика. Но более точно было бы назвать его исследование "Постижение истории", т.к. он стремится осмыслить, постичь суть исторического процесса. Здесь же мы отметим и тот факт, что Тойнби – мыслитель религиозный, христианский.</a:t>
            </a:r>
            <a:endParaRPr lang="ru-RU" sz="1600" dirty="0" smtClean="0">
              <a:latin typeface="+mj-lt"/>
            </a:endParaRPr>
          </a:p>
        </p:txBody>
      </p:sp>
      <p:pic>
        <p:nvPicPr>
          <p:cNvPr id="1034" name="Picture 10" descr="https://upload.wikimedia.org/wikipedia/ru/thumb/b/b7/%D0%A2%D0%BE%D0%B9%D0%BD%D0%B1%D0%B8,_%D0%90%D1%80%D0%BD%D0%BE%D0%BB%D1%8C%D0%B4_%D0%94%D0%B6%D0%BE%D0%B7%D0%B5%D1%84.jpg/267px-%D0%A2%D0%BE%D0%B9%D0%BD%D0%B1%D0%B8,_%D0%90%D1%80%D0%BD%D0%BE%D0%BB%D1%8C%D0%B4_%D0%94%D0%B6%D0%BE%D0%B7%D0%B5%D1%8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726" y="1500714"/>
            <a:ext cx="2543175" cy="3638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96129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257570" y="186304"/>
            <a:ext cx="9144000" cy="410417"/>
          </a:xfrm>
        </p:spPr>
        <p:txBody>
          <a:bodyPr>
            <a:normAutofit fontScale="90000"/>
          </a:bodyPr>
          <a:lstStyle/>
          <a:p>
            <a:r>
              <a:rPr lang="ru-RU" sz="3200" cap="small" dirty="0" smtClean="0">
                <a:effectLst>
                  <a:outerShdw blurRad="38100" dist="38100" dir="2700000" algn="tl">
                    <a:srgbClr val="000000">
                      <a:alpha val="43137"/>
                    </a:srgbClr>
                  </a:outerShdw>
                </a:effectLst>
                <a:latin typeface="Myriad Pro Light" panose="020B0403030403020204" pitchFamily="34" charset="0"/>
              </a:rPr>
              <a:t>2. Концепция</a:t>
            </a:r>
            <a:endParaRPr lang="ru-RU" sz="3200" dirty="0">
              <a:effectLst>
                <a:outerShdw blurRad="38100" dist="38100" dir="2700000" algn="tl">
                  <a:srgbClr val="000000">
                    <a:alpha val="43137"/>
                  </a:srgbClr>
                </a:outerShdw>
              </a:effectLst>
              <a:latin typeface="Myriad Pro Light" panose="020B0403030403020204" pitchFamily="34" charset="0"/>
            </a:endParaRPr>
          </a:p>
        </p:txBody>
      </p:sp>
      <p:sp>
        <p:nvSpPr>
          <p:cNvPr id="3" name="Номер слайда 2"/>
          <p:cNvSpPr>
            <a:spLocks noGrp="1"/>
          </p:cNvSpPr>
          <p:nvPr>
            <p:ph type="sldNum" sz="quarter" idx="12"/>
          </p:nvPr>
        </p:nvSpPr>
        <p:spPr/>
        <p:txBody>
          <a:bodyPr/>
          <a:lstStyle/>
          <a:p>
            <a:fld id="{7F856FC7-EE5B-46BB-A9AC-6F37F5102896}" type="slidenum">
              <a:rPr lang="ru-RU" sz="2000" smtClean="0">
                <a:latin typeface="Myriad Pro Light" panose="020B0403030403020204" pitchFamily="34" charset="0"/>
              </a:rPr>
              <a:t>4</a:t>
            </a:fld>
            <a:endParaRPr lang="ru-RU" sz="2000" dirty="0">
              <a:latin typeface="Myriad Pro Light" panose="020B0403030403020204" pitchFamily="34" charset="0"/>
            </a:endParaRPr>
          </a:p>
        </p:txBody>
      </p:sp>
      <p:sp>
        <p:nvSpPr>
          <p:cNvPr id="7" name="Прямоугольник 6"/>
          <p:cNvSpPr/>
          <p:nvPr/>
        </p:nvSpPr>
        <p:spPr>
          <a:xfrm>
            <a:off x="257569" y="596721"/>
            <a:ext cx="11303809" cy="6247864"/>
          </a:xfrm>
          <a:prstGeom prst="rect">
            <a:avLst/>
          </a:prstGeom>
        </p:spPr>
        <p:txBody>
          <a:bodyPr wrap="square">
            <a:spAutoFit/>
          </a:bodyPr>
          <a:lstStyle/>
          <a:p>
            <a:r>
              <a:rPr lang="ru-RU" sz="1550" dirty="0">
                <a:latin typeface="+mj-lt"/>
              </a:rPr>
              <a:t>Объектом исследования Тойнби избирает цивилизации, под которыми он понимает некоторые конкретные "виды общества" и насчитывает таких цивилизаций 26, которые могут быть связанными и несвязанными друг с другом. Вот некоторые из них: западная, две </a:t>
            </a:r>
            <a:r>
              <a:rPr lang="ru-RU" sz="1550" dirty="0" err="1">
                <a:latin typeface="+mj-lt"/>
              </a:rPr>
              <a:t>православно-христанских</a:t>
            </a:r>
            <a:r>
              <a:rPr lang="ru-RU" sz="1550" dirty="0">
                <a:latin typeface="+mj-lt"/>
              </a:rPr>
              <a:t> (в России и на Ближнем Востоке), иранская, арабская, индуистская, сирийская, </a:t>
            </a:r>
            <a:r>
              <a:rPr lang="ru-RU" sz="1550" dirty="0" err="1">
                <a:latin typeface="+mj-lt"/>
              </a:rPr>
              <a:t>синическая</a:t>
            </a:r>
            <a:r>
              <a:rPr lang="ru-RU" sz="1550" dirty="0">
                <a:latin typeface="+mj-lt"/>
              </a:rPr>
              <a:t> (древнекитайская) и т.д.</a:t>
            </a:r>
          </a:p>
          <a:p>
            <a:r>
              <a:rPr lang="ru-RU" sz="1550" dirty="0">
                <a:latin typeface="+mj-lt"/>
              </a:rPr>
              <a:t>Почему же и как возникают цивилизации? Тойнби полагает, что генезис цивилизации нельзя объяснить ни расовым фактором, ни географической средой. Цивилизация возникает, по его мнению, в результате комбинации двух условий: наличия в данном обществе творческого меньшинства и географической среды, которая не слишком благоприятна, но и не очень враждебна. Где налицо эти условия, там и возникают цивилизации.</a:t>
            </a:r>
          </a:p>
          <a:p>
            <a:r>
              <a:rPr lang="ru-RU" sz="1550" dirty="0">
                <a:latin typeface="+mj-lt"/>
              </a:rPr>
              <a:t>Механизм рождения цивилизации определяется как взаимодействие вызова и ответа. Если среда умеренно неблагоприятна и бросает вызов обществу, то общество посредством своего творческого меньшинства отвечает на вызов, </a:t>
            </a:r>
            <a:r>
              <a:rPr lang="ru-RU" sz="1550" dirty="0" err="1">
                <a:latin typeface="+mj-lt"/>
              </a:rPr>
              <a:t>т.о</a:t>
            </a:r>
            <a:r>
              <a:rPr lang="ru-RU" sz="1550" dirty="0">
                <a:latin typeface="+mj-lt"/>
              </a:rPr>
              <a:t>. разрешает проблемы. Среда постоянно бросает вызов – общество постоянно отвечает и в силу этого находится в постоянном движении.</a:t>
            </a:r>
          </a:p>
          <a:p>
            <a:r>
              <a:rPr lang="ru-RU" sz="1550" dirty="0">
                <a:latin typeface="+mj-lt"/>
              </a:rPr>
              <a:t>Тойнби понимает рост цивилизации не как географическое распространение, расширение общества, а как прогрессивное аккумулирующее внутреннее самоопределение или самовыражение цивилизации, которое состоит в переходе от грубых форм религии к более возвышенным и сложным формам религиозного сознания и культуры. Природная экспансия ведет не к росту, а задержке развития и даже к разложению. Рост цивилизации не вызывается, скорее ограничивается, по его мнению, и техническим прогрессом, т.е. растущей властью общества над природной средой. Между прогрессом техники, полагает он, и развитием цивилизации нет прямой </a:t>
            </a:r>
            <a:r>
              <a:rPr lang="ru-RU" sz="1550" dirty="0" smtClean="0">
                <a:latin typeface="+mj-lt"/>
              </a:rPr>
              <a:t>зависимости. Растущая </a:t>
            </a:r>
            <a:r>
              <a:rPr lang="ru-RU" sz="1550" dirty="0">
                <a:latin typeface="+mj-lt"/>
              </a:rPr>
              <a:t>цивилизация – это, прежде всего, единство творческого меньшинства и нетворческого большинства или как его еще </a:t>
            </a:r>
            <a:r>
              <a:rPr lang="ru-RU" sz="1550" dirty="0" smtClean="0">
                <a:latin typeface="+mj-lt"/>
              </a:rPr>
              <a:t>называет </a:t>
            </a:r>
            <a:r>
              <a:rPr lang="ru-RU" sz="1550" dirty="0">
                <a:latin typeface="+mj-lt"/>
              </a:rPr>
              <a:t>Тойнби – пролетариата. "Пролетариат" здесь не означает ни рабочего класса, ни какого-либо другого. Это просто </a:t>
            </a:r>
            <a:r>
              <a:rPr lang="ru-RU" sz="1550" dirty="0" smtClean="0">
                <a:latin typeface="+mj-lt"/>
              </a:rPr>
              <a:t>совокупность </a:t>
            </a:r>
            <a:r>
              <a:rPr lang="ru-RU" sz="1550" dirty="0">
                <a:latin typeface="+mj-lt"/>
              </a:rPr>
              <a:t>нетворческих элементов внутри данного общества и за его пределами. В нормально растущей цивилизации </a:t>
            </a:r>
            <a:r>
              <a:rPr lang="ru-RU" sz="1550" dirty="0" smtClean="0">
                <a:latin typeface="+mj-lt"/>
              </a:rPr>
              <a:t>нетворческое </a:t>
            </a:r>
            <a:r>
              <a:rPr lang="ru-RU" sz="1550" dirty="0">
                <a:latin typeface="+mj-lt"/>
              </a:rPr>
              <a:t>большинство, пролетариат свободно следует за творческим меньшинством, подражает ему.  В таком обществе нет </a:t>
            </a:r>
            <a:r>
              <a:rPr lang="ru-RU" sz="1550" dirty="0" smtClean="0">
                <a:latin typeface="+mj-lt"/>
              </a:rPr>
              <a:t>братоубийственных </a:t>
            </a:r>
            <a:r>
              <a:rPr lang="ru-RU" sz="1550" dirty="0">
                <a:latin typeface="+mj-lt"/>
              </a:rPr>
              <a:t>схваток, нет твердых, застывших различий. Это устойчивое целое. И процесс роста подразумевает, прежде </a:t>
            </a:r>
            <a:r>
              <a:rPr lang="ru-RU" sz="1550" dirty="0" smtClean="0">
                <a:latin typeface="+mj-lt"/>
              </a:rPr>
              <a:t>всего</a:t>
            </a:r>
            <a:r>
              <a:rPr lang="ru-RU" sz="1550" dirty="0">
                <a:latin typeface="+mj-lt"/>
              </a:rPr>
              <a:t>, рост целостности и индивидуального своеобразия цивилизации.</a:t>
            </a:r>
          </a:p>
          <a:p>
            <a:r>
              <a:rPr lang="ru-RU" sz="1550" dirty="0">
                <a:latin typeface="+mj-lt"/>
              </a:rPr>
              <a:t>Цивилизация – это главное понятие концепции Тойнби, посредством которого он организует весь конкретно-исторический </a:t>
            </a:r>
          </a:p>
          <a:p>
            <a:r>
              <a:rPr lang="ru-RU" sz="1550" dirty="0" smtClean="0">
                <a:latin typeface="+mj-lt"/>
              </a:rPr>
              <a:t>материал</a:t>
            </a:r>
            <a:r>
              <a:rPr lang="ru-RU" sz="1550" dirty="0">
                <a:latin typeface="+mj-lt"/>
              </a:rPr>
              <a:t>. Но цивилизации подразделяются на три различных вида или три поколения. Первое поколение – примитивные, маленькие, </a:t>
            </a:r>
            <a:r>
              <a:rPr lang="ru-RU" sz="1550" dirty="0" smtClean="0">
                <a:latin typeface="+mj-lt"/>
              </a:rPr>
              <a:t>бесписьменные </a:t>
            </a:r>
            <a:r>
              <a:rPr lang="ru-RU" sz="1550" dirty="0">
                <a:latin typeface="+mj-lt"/>
              </a:rPr>
              <a:t>культуры. </a:t>
            </a:r>
          </a:p>
        </p:txBody>
      </p:sp>
    </p:spTree>
    <p:extLst>
      <p:ext uri="{BB962C8B-B14F-4D97-AF65-F5344CB8AC3E}">
        <p14:creationId xmlns:p14="http://schemas.microsoft.com/office/powerpoint/2010/main" val="1155559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257570" y="186304"/>
            <a:ext cx="9144000" cy="410417"/>
          </a:xfrm>
        </p:spPr>
        <p:txBody>
          <a:bodyPr>
            <a:normAutofit/>
          </a:bodyPr>
          <a:lstStyle/>
          <a:p>
            <a:r>
              <a:rPr lang="ru-RU" sz="2000" cap="small" dirty="0" smtClean="0">
                <a:effectLst>
                  <a:outerShdw blurRad="38100" dist="38100" dir="2700000" algn="tl">
                    <a:srgbClr val="000000">
                      <a:alpha val="43137"/>
                    </a:srgbClr>
                  </a:outerShdw>
                </a:effectLst>
              </a:rPr>
              <a:t>Концепция</a:t>
            </a:r>
            <a:endParaRPr lang="ru-RU" sz="2000" dirty="0">
              <a:effectLst>
                <a:outerShdw blurRad="38100" dist="38100" dir="2700000" algn="tl">
                  <a:srgbClr val="000000">
                    <a:alpha val="43137"/>
                  </a:srgbClr>
                </a:outerShdw>
              </a:effectLst>
            </a:endParaRPr>
          </a:p>
        </p:txBody>
      </p:sp>
      <p:sp>
        <p:nvSpPr>
          <p:cNvPr id="3" name="Номер слайда 2"/>
          <p:cNvSpPr>
            <a:spLocks noGrp="1"/>
          </p:cNvSpPr>
          <p:nvPr>
            <p:ph type="sldNum" sz="quarter" idx="12"/>
          </p:nvPr>
        </p:nvSpPr>
        <p:spPr/>
        <p:txBody>
          <a:bodyPr/>
          <a:lstStyle/>
          <a:p>
            <a:fld id="{7F856FC7-EE5B-46BB-A9AC-6F37F5102896}" type="slidenum">
              <a:rPr lang="ru-RU" sz="2000" smtClean="0">
                <a:latin typeface="Myriad Pro Light" panose="020B0403030403020204" pitchFamily="34" charset="0"/>
              </a:rPr>
              <a:t>5</a:t>
            </a:fld>
            <a:endParaRPr lang="ru-RU" sz="2000" dirty="0">
              <a:latin typeface="Myriad Pro Light" panose="020B0403030403020204" pitchFamily="34" charset="0"/>
            </a:endParaRPr>
          </a:p>
        </p:txBody>
      </p:sp>
      <p:sp>
        <p:nvSpPr>
          <p:cNvPr id="7" name="Прямоугольник 6"/>
          <p:cNvSpPr/>
          <p:nvPr/>
        </p:nvSpPr>
        <p:spPr>
          <a:xfrm>
            <a:off x="257570" y="596721"/>
            <a:ext cx="11198706" cy="5755422"/>
          </a:xfrm>
          <a:prstGeom prst="rect">
            <a:avLst/>
          </a:prstGeom>
        </p:spPr>
        <p:txBody>
          <a:bodyPr wrap="square">
            <a:spAutoFit/>
          </a:bodyPr>
          <a:lstStyle/>
          <a:p>
            <a:r>
              <a:rPr lang="ru-RU" sz="1600" dirty="0">
                <a:latin typeface="+mj-lt"/>
              </a:rPr>
              <a:t>Их очень много и возраст их жизни весьма не велик. Они отличаются односторонней специализацией, </a:t>
            </a:r>
            <a:r>
              <a:rPr lang="ru-RU" sz="1600" dirty="0" smtClean="0">
                <a:latin typeface="+mj-lt"/>
              </a:rPr>
              <a:t>приспособлены </a:t>
            </a:r>
            <a:r>
              <a:rPr lang="ru-RU" sz="1600" dirty="0">
                <a:latin typeface="+mj-lt"/>
              </a:rPr>
              <a:t>к жизни в конкретной географической среде, а государственность, образование, церковь и тем более наука и </a:t>
            </a:r>
            <a:r>
              <a:rPr lang="ru-RU" sz="1600" dirty="0" smtClean="0">
                <a:latin typeface="+mj-lt"/>
              </a:rPr>
              <a:t>искусство </a:t>
            </a:r>
            <a:r>
              <a:rPr lang="ru-RU" sz="1600" dirty="0">
                <a:latin typeface="+mj-lt"/>
              </a:rPr>
              <a:t>в них отсутствует. Эти культуры быстро гибнут, если не сливаются в более мощную цивилизацию второго поколения, а </a:t>
            </a:r>
            <a:r>
              <a:rPr lang="ru-RU" sz="1600" dirty="0" smtClean="0">
                <a:latin typeface="+mj-lt"/>
              </a:rPr>
              <a:t>для </a:t>
            </a:r>
            <a:r>
              <a:rPr lang="ru-RU" sz="1600" dirty="0">
                <a:latin typeface="+mj-lt"/>
              </a:rPr>
              <a:t>этого нужен мужественный творческий акт. Творческий же акт здесь затруднен статичностью примитивных обществ, в этих </a:t>
            </a:r>
            <a:r>
              <a:rPr lang="ru-RU" sz="1600" dirty="0" smtClean="0">
                <a:latin typeface="+mj-lt"/>
              </a:rPr>
              <a:t>обществах </a:t>
            </a:r>
            <a:r>
              <a:rPr lang="ru-RU" sz="1600" dirty="0">
                <a:latin typeface="+mj-lt"/>
              </a:rPr>
              <a:t>социальная связь, регулирующая единообразие поступков и устойчивость отношений, Тойнби называет ее "</a:t>
            </a:r>
            <a:r>
              <a:rPr lang="ru-RU" sz="1600" dirty="0" err="1">
                <a:latin typeface="+mj-lt"/>
              </a:rPr>
              <a:t>мимезис</a:t>
            </a:r>
            <a:r>
              <a:rPr lang="ru-RU" sz="1600" dirty="0" smtClean="0">
                <a:latin typeface="+mj-lt"/>
              </a:rPr>
              <a:t>", направлена </a:t>
            </a:r>
            <a:r>
              <a:rPr lang="ru-RU" sz="1600" dirty="0">
                <a:latin typeface="+mj-lt"/>
              </a:rPr>
              <a:t>на умерших предков, на старшие поколения. Здесь правит обычай и инновации затруднены</a:t>
            </a:r>
            <a:r>
              <a:rPr lang="ru-RU" sz="1600" dirty="0" smtClean="0">
                <a:latin typeface="+mj-lt"/>
              </a:rPr>
              <a:t>. </a:t>
            </a:r>
          </a:p>
          <a:p>
            <a:r>
              <a:rPr lang="ru-RU" sz="1600" dirty="0">
                <a:latin typeface="+mj-lt"/>
              </a:rPr>
              <a:t>При резком изменении условий жизни, т.е. при "вызове" такое общество зачастую не может дать адекватный ответ, перестроиться </a:t>
            </a:r>
            <a:r>
              <a:rPr lang="ru-RU" sz="1600" dirty="0" smtClean="0">
                <a:latin typeface="+mj-lt"/>
              </a:rPr>
              <a:t>и </a:t>
            </a:r>
            <a:r>
              <a:rPr lang="ru-RU" sz="1600" dirty="0">
                <a:latin typeface="+mj-lt"/>
              </a:rPr>
              <a:t>изменить образ жизни. Продолжая жить и действовать так, будто ничего не произошло, будто "вызова" и нет, и культура </a:t>
            </a:r>
            <a:r>
              <a:rPr lang="ru-RU" sz="1600" dirty="0" smtClean="0">
                <a:latin typeface="+mj-lt"/>
              </a:rPr>
              <a:t>движется </a:t>
            </a:r>
            <a:r>
              <a:rPr lang="ru-RU" sz="1600" dirty="0">
                <a:latin typeface="+mj-lt"/>
              </a:rPr>
              <a:t>к гибели. Некоторые общества, однако, выделяют из своей среды творческое меньшинство, которое осознает вызов среды </a:t>
            </a:r>
            <a:r>
              <a:rPr lang="ru-RU" sz="1600" dirty="0" smtClean="0">
                <a:latin typeface="+mj-lt"/>
              </a:rPr>
              <a:t>и </a:t>
            </a:r>
            <a:r>
              <a:rPr lang="ru-RU" sz="1600" dirty="0">
                <a:latin typeface="+mj-lt"/>
              </a:rPr>
              <a:t>способно дать на него удовлетворительный ответ. Эта горстка энтузиастов-пророков, жрецов, философов, ученых, политиков </a:t>
            </a:r>
            <a:r>
              <a:rPr lang="ru-RU" sz="1600" dirty="0" smtClean="0">
                <a:latin typeface="+mj-lt"/>
              </a:rPr>
              <a:t>примером </a:t>
            </a:r>
            <a:r>
              <a:rPr lang="ru-RU" sz="1600" dirty="0">
                <a:latin typeface="+mj-lt"/>
              </a:rPr>
              <a:t>собственного бескорыстного служения увлекает за собой массу, и общество переходит в новое состояние. Начинается </a:t>
            </a:r>
            <a:r>
              <a:rPr lang="ru-RU" sz="1600" dirty="0" smtClean="0">
                <a:latin typeface="+mj-lt"/>
              </a:rPr>
              <a:t>формирование </a:t>
            </a:r>
            <a:r>
              <a:rPr lang="ru-RU" sz="1600" dirty="0">
                <a:latin typeface="+mj-lt"/>
              </a:rPr>
              <a:t>дочерней цивилизации, унаследовавшей опыт своей предшественницы, но гораздо более гибкой и многосторонней.</a:t>
            </a:r>
          </a:p>
          <a:p>
            <a:r>
              <a:rPr lang="ru-RU" sz="1600" dirty="0">
                <a:latin typeface="+mj-lt"/>
              </a:rPr>
              <a:t>Культуры, которые живут в более комфортных условиях и не получают вызов со стороны среды, пребывают в состоянии стагнации. </a:t>
            </a:r>
            <a:r>
              <a:rPr lang="ru-RU" sz="1600" dirty="0" smtClean="0">
                <a:latin typeface="+mj-lt"/>
              </a:rPr>
              <a:t>И </a:t>
            </a:r>
            <a:r>
              <a:rPr lang="ru-RU" sz="1600" dirty="0">
                <a:latin typeface="+mj-lt"/>
              </a:rPr>
              <a:t>Тойнби утверждает, что вызов не должен быть ни слишком слабым, ни слишком суровым. В первом случае не последует активного </a:t>
            </a:r>
            <a:r>
              <a:rPr lang="ru-RU" sz="1600" dirty="0" smtClean="0">
                <a:latin typeface="+mj-lt"/>
              </a:rPr>
              <a:t>ответа</a:t>
            </a:r>
            <a:r>
              <a:rPr lang="ru-RU" sz="1600" dirty="0">
                <a:latin typeface="+mj-lt"/>
              </a:rPr>
              <a:t>, а во втором – непреодолимые трудности могут в корне пресечь развитие цивилизация. Конкретные примеры вызова,  </a:t>
            </a:r>
            <a:r>
              <a:rPr lang="ru-RU" sz="1600" dirty="0" smtClean="0">
                <a:latin typeface="+mj-lt"/>
              </a:rPr>
              <a:t>известные </a:t>
            </a:r>
            <a:r>
              <a:rPr lang="ru-RU" sz="1600" dirty="0">
                <a:latin typeface="+mj-lt"/>
              </a:rPr>
              <a:t>истории,  связаны с иссушением или заболачиванием почв, наступлением враждебных племен, вынужденным изменением </a:t>
            </a:r>
            <a:r>
              <a:rPr lang="ru-RU" sz="1600" dirty="0" smtClean="0">
                <a:latin typeface="+mj-lt"/>
              </a:rPr>
              <a:t>места </a:t>
            </a:r>
            <a:r>
              <a:rPr lang="ru-RU" sz="1600" dirty="0">
                <a:latin typeface="+mj-lt"/>
              </a:rPr>
              <a:t>жительства. Наиболее распространенные ответы: переход к новому типу хозяйствования, создание ирригационных систем, </a:t>
            </a:r>
            <a:r>
              <a:rPr lang="ru-RU" sz="1600" dirty="0" smtClean="0">
                <a:latin typeface="+mj-lt"/>
              </a:rPr>
              <a:t>формирование </a:t>
            </a:r>
            <a:r>
              <a:rPr lang="ru-RU" sz="1600" dirty="0">
                <a:latin typeface="+mj-lt"/>
              </a:rPr>
              <a:t>мощных властных структур, способных мобилизовать энергию общества, создание новой религии, науки, техники.</a:t>
            </a:r>
          </a:p>
          <a:p>
            <a:r>
              <a:rPr lang="ru-RU" sz="1600" dirty="0">
                <a:latin typeface="+mj-lt"/>
              </a:rPr>
              <a:t>В цивилизациях второго поколения </a:t>
            </a:r>
            <a:r>
              <a:rPr lang="ru-RU" sz="1600" dirty="0" err="1">
                <a:latin typeface="+mj-lt"/>
              </a:rPr>
              <a:t>мимезис</a:t>
            </a:r>
            <a:r>
              <a:rPr lang="ru-RU" sz="1600" dirty="0">
                <a:latin typeface="+mj-lt"/>
              </a:rPr>
              <a:t> направлен на творческие личности, которые ведут за собой общество. Цивилизации </a:t>
            </a:r>
            <a:r>
              <a:rPr lang="ru-RU" sz="1600" dirty="0" smtClean="0">
                <a:latin typeface="+mj-lt"/>
              </a:rPr>
              <a:t>второго </a:t>
            </a:r>
            <a:r>
              <a:rPr lang="ru-RU" sz="1600" dirty="0">
                <a:latin typeface="+mj-lt"/>
              </a:rPr>
              <a:t>поколения динамичны. Они создают большие города, вроде Рима и Вавилона. В них развивается разделение труда, </a:t>
            </a:r>
            <a:r>
              <a:rPr lang="ru-RU" sz="1600" dirty="0" smtClean="0">
                <a:latin typeface="+mj-lt"/>
              </a:rPr>
              <a:t>товарный </a:t>
            </a:r>
            <a:r>
              <a:rPr lang="ru-RU" sz="1600" dirty="0">
                <a:latin typeface="+mj-lt"/>
              </a:rPr>
              <a:t>обмен, рынок. Возникают слои ремесленничества, ученых, торговцев и т.п. </a:t>
            </a:r>
          </a:p>
        </p:txBody>
      </p:sp>
    </p:spTree>
    <p:extLst>
      <p:ext uri="{BB962C8B-B14F-4D97-AF65-F5344CB8AC3E}">
        <p14:creationId xmlns:p14="http://schemas.microsoft.com/office/powerpoint/2010/main" val="16775133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257570" y="186304"/>
            <a:ext cx="9144000" cy="410417"/>
          </a:xfrm>
        </p:spPr>
        <p:txBody>
          <a:bodyPr>
            <a:normAutofit/>
          </a:bodyPr>
          <a:lstStyle/>
          <a:p>
            <a:r>
              <a:rPr lang="ru-RU" sz="2000" cap="small" dirty="0" smtClean="0">
                <a:effectLst>
                  <a:outerShdw blurRad="38100" dist="38100" dir="2700000" algn="tl">
                    <a:srgbClr val="000000">
                      <a:alpha val="43137"/>
                    </a:srgbClr>
                  </a:outerShdw>
                </a:effectLst>
              </a:rPr>
              <a:t>Концепция</a:t>
            </a:r>
            <a:endParaRPr lang="ru-RU" sz="2000" dirty="0">
              <a:effectLst>
                <a:outerShdw blurRad="38100" dist="38100" dir="2700000" algn="tl">
                  <a:srgbClr val="000000">
                    <a:alpha val="43137"/>
                  </a:srgbClr>
                </a:outerShdw>
              </a:effectLst>
            </a:endParaRPr>
          </a:p>
        </p:txBody>
      </p:sp>
      <p:sp>
        <p:nvSpPr>
          <p:cNvPr id="3" name="Номер слайда 2"/>
          <p:cNvSpPr>
            <a:spLocks noGrp="1"/>
          </p:cNvSpPr>
          <p:nvPr>
            <p:ph type="sldNum" sz="quarter" idx="12"/>
          </p:nvPr>
        </p:nvSpPr>
        <p:spPr/>
        <p:txBody>
          <a:bodyPr/>
          <a:lstStyle/>
          <a:p>
            <a:fld id="{7F856FC7-EE5B-46BB-A9AC-6F37F5102896}" type="slidenum">
              <a:rPr lang="ru-RU" sz="2000" smtClean="0">
                <a:latin typeface="+mj-lt"/>
              </a:rPr>
              <a:t>6</a:t>
            </a:fld>
            <a:endParaRPr lang="ru-RU" sz="2000" dirty="0">
              <a:latin typeface="+mj-lt"/>
            </a:endParaRPr>
          </a:p>
        </p:txBody>
      </p:sp>
      <p:sp>
        <p:nvSpPr>
          <p:cNvPr id="7" name="Прямоугольник 6"/>
          <p:cNvSpPr/>
          <p:nvPr/>
        </p:nvSpPr>
        <p:spPr>
          <a:xfrm>
            <a:off x="257570" y="596721"/>
            <a:ext cx="11198706" cy="6740307"/>
          </a:xfrm>
          <a:prstGeom prst="rect">
            <a:avLst/>
          </a:prstGeom>
        </p:spPr>
        <p:txBody>
          <a:bodyPr wrap="square">
            <a:spAutoFit/>
          </a:bodyPr>
          <a:lstStyle/>
          <a:p>
            <a:r>
              <a:rPr lang="ru-RU" sz="1600" dirty="0">
                <a:latin typeface="+mj-lt"/>
              </a:rPr>
              <a:t>Здесь могут развиваться атрибуты </a:t>
            </a:r>
            <a:r>
              <a:rPr lang="ru-RU" sz="1600" dirty="0" smtClean="0">
                <a:latin typeface="+mj-lt"/>
              </a:rPr>
              <a:t>демократии</a:t>
            </a:r>
            <a:r>
              <a:rPr lang="ru-RU" sz="1600" dirty="0">
                <a:latin typeface="+mj-lt"/>
              </a:rPr>
              <a:t>: выборные органы, правовая система, самоуправление, разделение властей</a:t>
            </a:r>
            <a:r>
              <a:rPr lang="ru-RU" sz="1600" dirty="0" smtClean="0">
                <a:latin typeface="+mj-lt"/>
              </a:rPr>
              <a:t>.</a:t>
            </a:r>
          </a:p>
          <a:p>
            <a:r>
              <a:rPr lang="ru-RU" sz="1600" dirty="0">
                <a:latin typeface="+mj-lt"/>
              </a:rPr>
              <a:t>Возникновение же полноценной вторичной цивилизации не предрешено. Для того чтобы она появилась необходимо стечение целого </a:t>
            </a:r>
            <a:r>
              <a:rPr lang="ru-RU" sz="1600" dirty="0" smtClean="0">
                <a:latin typeface="+mj-lt"/>
              </a:rPr>
              <a:t>ряда </a:t>
            </a:r>
            <a:r>
              <a:rPr lang="ru-RU" sz="1600" dirty="0">
                <a:latin typeface="+mj-lt"/>
              </a:rPr>
              <a:t>обстоятельств. Поскольку это не всегда имеет место, некоторые цивилизации оказываются застывшими или недоразвитыми </a:t>
            </a:r>
            <a:r>
              <a:rPr lang="ru-RU" sz="1600" dirty="0" smtClean="0">
                <a:latin typeface="+mj-lt"/>
              </a:rPr>
              <a:t>(</a:t>
            </a:r>
            <a:r>
              <a:rPr lang="ru-RU" sz="1600" dirty="0">
                <a:latin typeface="+mj-lt"/>
              </a:rPr>
              <a:t>общество полинезийцев, эскимосов).</a:t>
            </a:r>
          </a:p>
          <a:p>
            <a:r>
              <a:rPr lang="ru-RU" sz="1600" dirty="0">
                <a:latin typeface="+mj-lt"/>
              </a:rPr>
              <a:t>Цивилизации третьего поколения формируются на основе церквей, созданных их предшественниками. Из первичной минойской </a:t>
            </a:r>
            <a:r>
              <a:rPr lang="ru-RU" sz="1600" dirty="0" smtClean="0">
                <a:latin typeface="+mj-lt"/>
              </a:rPr>
              <a:t>цивилизации </a:t>
            </a:r>
            <a:r>
              <a:rPr lang="ru-RU" sz="1600" dirty="0">
                <a:latin typeface="+mj-lt"/>
              </a:rPr>
              <a:t>рождается эллинская – вторичная, а из нее,  на основе возникшего в ее недрах христианства, формируется </a:t>
            </a:r>
            <a:r>
              <a:rPr lang="ru-RU" sz="1600" dirty="0" smtClean="0">
                <a:latin typeface="+mj-lt"/>
              </a:rPr>
              <a:t>третичная </a:t>
            </a:r>
            <a:r>
              <a:rPr lang="ru-RU" sz="1600" dirty="0">
                <a:latin typeface="+mj-lt"/>
              </a:rPr>
              <a:t>– западноевропейская.</a:t>
            </a:r>
          </a:p>
          <a:p>
            <a:r>
              <a:rPr lang="ru-RU" sz="1600" dirty="0">
                <a:latin typeface="+mj-lt"/>
              </a:rPr>
              <a:t>Из 26 цивилизаций на сегодняшний день 16 мертвы и погребены. Из 10 оставшихся полинезийская и кочевая находятся </a:t>
            </a:r>
            <a:r>
              <a:rPr lang="ru-RU" sz="1600" dirty="0" smtClean="0">
                <a:latin typeface="+mj-lt"/>
              </a:rPr>
              <a:t>при</a:t>
            </a:r>
          </a:p>
          <a:p>
            <a:r>
              <a:rPr lang="ru-RU" sz="1600" dirty="0" smtClean="0">
                <a:latin typeface="+mj-lt"/>
              </a:rPr>
              <a:t>последнем </a:t>
            </a:r>
            <a:r>
              <a:rPr lang="ru-RU" sz="1600" dirty="0">
                <a:latin typeface="+mj-lt"/>
              </a:rPr>
              <a:t>издыхании, а 7 находятся под угрозой уничтожения или ассимиляции западной цивилизацией. И более того в этих </a:t>
            </a:r>
          </a:p>
          <a:p>
            <a:r>
              <a:rPr lang="ru-RU" sz="1600" dirty="0" smtClean="0">
                <a:latin typeface="+mj-lt"/>
              </a:rPr>
              <a:t>цивилизациях </a:t>
            </a:r>
            <a:r>
              <a:rPr lang="ru-RU" sz="1600" dirty="0">
                <a:latin typeface="+mj-lt"/>
              </a:rPr>
              <a:t>обнаруживаются признаки надлома и начавшегося разложения.</a:t>
            </a:r>
          </a:p>
          <a:p>
            <a:r>
              <a:rPr lang="ru-RU" sz="1600" dirty="0">
                <a:latin typeface="+mj-lt"/>
              </a:rPr>
              <a:t>По мнению Тойнби, упадок цивилизации нельзя приписывать космической необходимости, географическим факторам, расовому </a:t>
            </a:r>
          </a:p>
          <a:p>
            <a:r>
              <a:rPr lang="ru-RU" sz="1600" dirty="0">
                <a:latin typeface="+mj-lt"/>
              </a:rPr>
              <a:t>вырождению или натиску врагов извне, который обычно укрепляет растущую цивилизацию. Упадок нельзя объяснить и упадком </a:t>
            </a:r>
          </a:p>
          <a:p>
            <a:r>
              <a:rPr lang="ru-RU" sz="1600" dirty="0">
                <a:latin typeface="+mj-lt"/>
              </a:rPr>
              <a:t>техники и технологий, ибо упадок техника лишь следствие упадка цивилизации. Тойнби полагает, что цивилизации сами кончают с </a:t>
            </a:r>
            <a:r>
              <a:rPr lang="ru-RU" sz="1600" dirty="0" smtClean="0">
                <a:latin typeface="+mj-lt"/>
              </a:rPr>
              <a:t>собой</a:t>
            </a:r>
            <a:r>
              <a:rPr lang="ru-RU" sz="1600" dirty="0">
                <a:latin typeface="+mj-lt"/>
              </a:rPr>
              <a:t>, а не являются жертвами убийства. Причину надлома цивилизаций он объясняет тремя обстоятельствами: упадком творческих </a:t>
            </a:r>
            <a:r>
              <a:rPr lang="ru-RU" sz="1600" dirty="0" smtClean="0">
                <a:latin typeface="+mj-lt"/>
              </a:rPr>
              <a:t>сил </a:t>
            </a:r>
            <a:r>
              <a:rPr lang="ru-RU" sz="1600" dirty="0">
                <a:latin typeface="+mj-lt"/>
              </a:rPr>
              <a:t>меньшинства, ослаблением </a:t>
            </a:r>
            <a:r>
              <a:rPr lang="ru-RU" sz="1600" dirty="0" err="1">
                <a:latin typeface="+mj-lt"/>
              </a:rPr>
              <a:t>мимезиса</a:t>
            </a:r>
            <a:r>
              <a:rPr lang="ru-RU" sz="1600" dirty="0">
                <a:latin typeface="+mj-lt"/>
              </a:rPr>
              <a:t> и утратой социального единства, т.е. общество перестает быть единым целым.</a:t>
            </a:r>
          </a:p>
          <a:p>
            <a:r>
              <a:rPr lang="ru-RU" sz="1600" dirty="0">
                <a:latin typeface="+mj-lt"/>
              </a:rPr>
              <a:t>Концепция Тойнби утверждает, что, когда в истории какого-либо общества творческое меньшинство вырождается в попросту </a:t>
            </a:r>
          </a:p>
          <a:p>
            <a:r>
              <a:rPr lang="ru-RU" sz="1600" dirty="0">
                <a:latin typeface="+mj-lt"/>
              </a:rPr>
              <a:t>господствующее меньшинство, пытающееся силой удержать положение, которого оно больше не заслуживает, происходит отделение </a:t>
            </a:r>
            <a:r>
              <a:rPr lang="ru-RU" sz="1600" dirty="0" smtClean="0">
                <a:latin typeface="+mj-lt"/>
              </a:rPr>
              <a:t>пролетариата </a:t>
            </a:r>
            <a:r>
              <a:rPr lang="ru-RU" sz="1600" dirty="0">
                <a:latin typeface="+mj-lt"/>
              </a:rPr>
              <a:t>(ослабление </a:t>
            </a:r>
            <a:r>
              <a:rPr lang="ru-RU" sz="1600" dirty="0" err="1">
                <a:latin typeface="+mj-lt"/>
              </a:rPr>
              <a:t>мимезиса</a:t>
            </a:r>
            <a:r>
              <a:rPr lang="ru-RU" sz="1600" dirty="0">
                <a:latin typeface="+mj-lt"/>
              </a:rPr>
              <a:t>), который более не склонен восхищаться меньшинством и подражать ему, восстает. Таким </a:t>
            </a:r>
            <a:r>
              <a:rPr lang="ru-RU" sz="1600" dirty="0" smtClean="0">
                <a:latin typeface="+mj-lt"/>
              </a:rPr>
              <a:t>образом</a:t>
            </a:r>
            <a:r>
              <a:rPr lang="ru-RU" sz="1600" dirty="0">
                <a:latin typeface="+mj-lt"/>
              </a:rPr>
              <a:t>, надлом цивилизации ведет к возникновению классовой борьбы</a:t>
            </a:r>
            <a:r>
              <a:rPr lang="ru-RU" sz="1600" dirty="0" smtClean="0">
                <a:latin typeface="+mj-lt"/>
              </a:rPr>
              <a:t>.</a:t>
            </a:r>
          </a:p>
          <a:p>
            <a:r>
              <a:rPr lang="ru-RU" sz="1600" dirty="0">
                <a:latin typeface="+mj-lt"/>
              </a:rPr>
              <a:t>Фаза упадка цивилизации распадается на три этапа: надлом цивилизации, разложение и исчезновение. Надлом и </a:t>
            </a:r>
            <a:r>
              <a:rPr lang="ru-RU" sz="1600" dirty="0" smtClean="0">
                <a:latin typeface="+mj-lt"/>
              </a:rPr>
              <a:t>исчезновение очень </a:t>
            </a:r>
            <a:r>
              <a:rPr lang="ru-RU" sz="1600" dirty="0">
                <a:latin typeface="+mj-lt"/>
              </a:rPr>
              <a:t>часто разделены веками и даже тысячелетиями. Например, надлом египетской цивилизации произошел в 16 в. до н.э., а </a:t>
            </a:r>
          </a:p>
          <a:p>
            <a:r>
              <a:rPr lang="ru-RU" sz="1600" dirty="0" smtClean="0">
                <a:latin typeface="+mj-lt"/>
              </a:rPr>
              <a:t>исчезновение </a:t>
            </a:r>
            <a:r>
              <a:rPr lang="ru-RU" sz="1600" dirty="0">
                <a:latin typeface="+mj-lt"/>
              </a:rPr>
              <a:t>– только в 5 в. н.э. В течение двух тысяч лет она существовала в форме "окаменевшей жизни и смерти". Судьба </a:t>
            </a:r>
          </a:p>
          <a:p>
            <a:r>
              <a:rPr lang="ru-RU" sz="1600" dirty="0" smtClean="0">
                <a:latin typeface="+mj-lt"/>
              </a:rPr>
              <a:t>большинства</a:t>
            </a:r>
            <a:r>
              <a:rPr lang="ru-RU" sz="1600" dirty="0">
                <a:latin typeface="+mj-lt"/>
              </a:rPr>
              <a:t>, если не всех цивилизаций рано или поздно влечет их к конечному исчезновению, утверждает Тойнби. </a:t>
            </a:r>
          </a:p>
        </p:txBody>
      </p:sp>
    </p:spTree>
    <p:extLst>
      <p:ext uri="{BB962C8B-B14F-4D97-AF65-F5344CB8AC3E}">
        <p14:creationId xmlns:p14="http://schemas.microsoft.com/office/powerpoint/2010/main" val="27926735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257570" y="186304"/>
            <a:ext cx="9144000" cy="410417"/>
          </a:xfrm>
        </p:spPr>
        <p:txBody>
          <a:bodyPr>
            <a:normAutofit/>
          </a:bodyPr>
          <a:lstStyle/>
          <a:p>
            <a:r>
              <a:rPr lang="ru-RU" sz="2000" cap="small" dirty="0" smtClean="0">
                <a:effectLst>
                  <a:outerShdw blurRad="38100" dist="38100" dir="2700000" algn="tl">
                    <a:srgbClr val="000000">
                      <a:alpha val="43137"/>
                    </a:srgbClr>
                  </a:outerShdw>
                </a:effectLst>
              </a:rPr>
              <a:t>Концепция</a:t>
            </a:r>
            <a:endParaRPr lang="ru-RU" sz="2000" dirty="0">
              <a:effectLst>
                <a:outerShdw blurRad="38100" dist="38100" dir="2700000" algn="tl">
                  <a:srgbClr val="000000">
                    <a:alpha val="43137"/>
                  </a:srgbClr>
                </a:outerShdw>
              </a:effectLst>
            </a:endParaRPr>
          </a:p>
        </p:txBody>
      </p:sp>
      <p:sp>
        <p:nvSpPr>
          <p:cNvPr id="3" name="Номер слайда 2"/>
          <p:cNvSpPr>
            <a:spLocks noGrp="1"/>
          </p:cNvSpPr>
          <p:nvPr>
            <p:ph type="sldNum" sz="quarter" idx="12"/>
          </p:nvPr>
        </p:nvSpPr>
        <p:spPr/>
        <p:txBody>
          <a:bodyPr/>
          <a:lstStyle/>
          <a:p>
            <a:fld id="{7F856FC7-EE5B-46BB-A9AC-6F37F5102896}" type="slidenum">
              <a:rPr lang="ru-RU" sz="2000" smtClean="0">
                <a:latin typeface="Myriad Pro Light" panose="020B0403030403020204" pitchFamily="34" charset="0"/>
              </a:rPr>
              <a:t>7</a:t>
            </a:fld>
            <a:endParaRPr lang="ru-RU" sz="2000" dirty="0">
              <a:latin typeface="Myriad Pro Light" panose="020B0403030403020204" pitchFamily="34" charset="0"/>
            </a:endParaRPr>
          </a:p>
        </p:txBody>
      </p:sp>
      <p:sp>
        <p:nvSpPr>
          <p:cNvPr id="7" name="Прямоугольник 6"/>
          <p:cNvSpPr/>
          <p:nvPr/>
        </p:nvSpPr>
        <p:spPr>
          <a:xfrm>
            <a:off x="257570" y="596721"/>
            <a:ext cx="11198706" cy="6740307"/>
          </a:xfrm>
          <a:prstGeom prst="rect">
            <a:avLst/>
          </a:prstGeom>
        </p:spPr>
        <p:txBody>
          <a:bodyPr wrap="square">
            <a:spAutoFit/>
          </a:bodyPr>
          <a:lstStyle/>
          <a:p>
            <a:r>
              <a:rPr lang="ru-RU" sz="1600" dirty="0">
                <a:latin typeface="+mj-lt"/>
              </a:rPr>
              <a:t>Вот только о </a:t>
            </a:r>
            <a:r>
              <a:rPr lang="ru-RU" sz="1600" dirty="0" smtClean="0">
                <a:latin typeface="+mj-lt"/>
              </a:rPr>
              <a:t>судьбе </a:t>
            </a:r>
            <a:r>
              <a:rPr lang="ru-RU" sz="1600" dirty="0">
                <a:latin typeface="+mj-lt"/>
              </a:rPr>
              <a:t>западного общества, хотя в нем и обнаруживаются все симптомы надлома и разложения, Тойнби заключать </a:t>
            </a:r>
            <a:r>
              <a:rPr lang="ru-RU" sz="1600" dirty="0" smtClean="0">
                <a:latin typeface="+mj-lt"/>
              </a:rPr>
              <a:t>отказывается. Картину </a:t>
            </a:r>
            <a:r>
              <a:rPr lang="ru-RU" sz="1600" dirty="0">
                <a:latin typeface="+mj-lt"/>
              </a:rPr>
              <a:t>упадка Тойнби выписывает следующим образом. Творческое меньшинство начинает нередко почивать на лаврах и </a:t>
            </a:r>
            <a:r>
              <a:rPr lang="ru-RU" sz="1600" dirty="0" smtClean="0">
                <a:latin typeface="+mj-lt"/>
              </a:rPr>
              <a:t>поклоняться </a:t>
            </a:r>
            <a:r>
              <a:rPr lang="ru-RU" sz="1600" dirty="0">
                <a:latin typeface="+mj-lt"/>
              </a:rPr>
              <a:t>ценностям относительным как абсолютным. Оно теряет свою харизматическую привлекательность и большинство </a:t>
            </a:r>
            <a:r>
              <a:rPr lang="ru-RU" sz="1600" dirty="0" smtClean="0">
                <a:latin typeface="+mj-lt"/>
              </a:rPr>
              <a:t>отказывается </a:t>
            </a:r>
            <a:r>
              <a:rPr lang="ru-RU" sz="1600" dirty="0">
                <a:latin typeface="+mj-lt"/>
              </a:rPr>
              <a:t>ему подражать или следовать за ним. Поэтому приходится все больше и чаще применять силу, чтобы контролировать </a:t>
            </a:r>
            <a:r>
              <a:rPr lang="ru-RU" sz="1600" dirty="0" smtClean="0">
                <a:latin typeface="+mj-lt"/>
              </a:rPr>
              <a:t>внутренний </a:t>
            </a:r>
            <a:r>
              <a:rPr lang="ru-RU" sz="1600" dirty="0">
                <a:latin typeface="+mj-lt"/>
              </a:rPr>
              <a:t>и внешний пролетариат. В ходе этого процесса меньшинство рождает универсальное государство, подобно Римской </a:t>
            </a:r>
            <a:r>
              <a:rPr lang="ru-RU" sz="1600" dirty="0" smtClean="0">
                <a:latin typeface="+mj-lt"/>
              </a:rPr>
              <a:t>империи</a:t>
            </a:r>
            <a:r>
              <a:rPr lang="ru-RU" sz="1600" dirty="0">
                <a:latin typeface="+mj-lt"/>
              </a:rPr>
              <a:t>, созданной эллинистическим господствующим меньшинством для сохранения себя и своей цивилизации. Творческое </a:t>
            </a:r>
            <a:r>
              <a:rPr lang="ru-RU" sz="1600" dirty="0" smtClean="0">
                <a:latin typeface="+mj-lt"/>
              </a:rPr>
              <a:t>меньшинство </a:t>
            </a:r>
            <a:r>
              <a:rPr lang="ru-RU" sz="1600" dirty="0">
                <a:latin typeface="+mj-lt"/>
              </a:rPr>
              <a:t>становится рабом косных установок и само ведет свою цивилизацию к гибели. Именно в этот момент внутренний </a:t>
            </a:r>
            <a:r>
              <a:rPr lang="ru-RU" sz="1600" dirty="0" smtClean="0">
                <a:latin typeface="+mj-lt"/>
              </a:rPr>
              <a:t>пролетариат </a:t>
            </a:r>
            <a:r>
              <a:rPr lang="ru-RU" sz="1600" dirty="0">
                <a:latin typeface="+mj-lt"/>
              </a:rPr>
              <a:t>отделяется от меньшинства и часто создает свою универсальную церковь (христианство или буддизм), собственную </a:t>
            </a:r>
            <a:r>
              <a:rPr lang="ru-RU" sz="1600" dirty="0" smtClean="0">
                <a:latin typeface="+mj-lt"/>
              </a:rPr>
              <a:t>веру</a:t>
            </a:r>
            <a:r>
              <a:rPr lang="ru-RU" sz="1600" dirty="0">
                <a:latin typeface="+mj-lt"/>
              </a:rPr>
              <a:t>. Когда универсальное государство господствующего меньшинства рушится, универсальная церковь внутреннего пролетариата </a:t>
            </a:r>
            <a:r>
              <a:rPr lang="ru-RU" sz="1600" dirty="0" smtClean="0">
                <a:latin typeface="+mj-lt"/>
              </a:rPr>
              <a:t>служит </a:t>
            </a:r>
            <a:r>
              <a:rPr lang="ru-RU" sz="1600" dirty="0">
                <a:latin typeface="+mj-lt"/>
              </a:rPr>
              <a:t>мостом и основанием для новой цивилизации</a:t>
            </a:r>
            <a:r>
              <a:rPr lang="ru-RU" sz="1600" dirty="0" smtClean="0">
                <a:latin typeface="+mj-lt"/>
              </a:rPr>
              <a:t>.</a:t>
            </a:r>
          </a:p>
          <a:p>
            <a:r>
              <a:rPr lang="ru-RU" sz="1600" dirty="0">
                <a:latin typeface="+mj-lt"/>
              </a:rPr>
              <a:t>Не дремлет и внешний пролетариат. Он организуется и начинает штурмовать падающую цивилизацию. Таким образом, раскол входит </a:t>
            </a:r>
            <a:r>
              <a:rPr lang="ru-RU" sz="1600" dirty="0" smtClean="0">
                <a:latin typeface="+mj-lt"/>
              </a:rPr>
              <a:t>в </a:t>
            </a:r>
            <a:r>
              <a:rPr lang="ru-RU" sz="1600" dirty="0">
                <a:latin typeface="+mj-lt"/>
              </a:rPr>
              <a:t>душу и в тело цивилизации. Он приводят к росту внутренних распрей и братоубийственных войн. Раскол в душе обнаруживает </a:t>
            </a:r>
            <a:r>
              <a:rPr lang="ru-RU" sz="1600" dirty="0" smtClean="0">
                <a:latin typeface="+mj-lt"/>
              </a:rPr>
              <a:t>себя </a:t>
            </a:r>
            <a:r>
              <a:rPr lang="ru-RU" sz="1600" dirty="0">
                <a:latin typeface="+mj-lt"/>
              </a:rPr>
              <a:t>в глубоком изменении настроя и поведения членов разлагающегося общества. Чувство растерянности, чувство греха все </a:t>
            </a:r>
            <a:r>
              <a:rPr lang="ru-RU" sz="1600" dirty="0" smtClean="0">
                <a:latin typeface="+mj-lt"/>
              </a:rPr>
              <a:t>возрастает</a:t>
            </a:r>
            <a:r>
              <a:rPr lang="ru-RU" sz="1600" dirty="0">
                <a:latin typeface="+mj-lt"/>
              </a:rPr>
              <a:t>. Половая распущенность и смешение всяческих принципов становятся господствующими. Вульгаризация охватывает </a:t>
            </a:r>
            <a:r>
              <a:rPr lang="ru-RU" sz="1600" dirty="0" smtClean="0">
                <a:latin typeface="+mj-lt"/>
              </a:rPr>
              <a:t>искусство </a:t>
            </a:r>
            <a:r>
              <a:rPr lang="ru-RU" sz="1600" dirty="0">
                <a:latin typeface="+mj-lt"/>
              </a:rPr>
              <a:t>и науку, философию и язык, религию и этику, нравы.</a:t>
            </a:r>
          </a:p>
          <a:p>
            <a:r>
              <a:rPr lang="ru-RU" sz="1600" dirty="0">
                <a:latin typeface="+mj-lt"/>
              </a:rPr>
              <a:t>Никакие усилия, как полагает Тойнби, не могут остановить разложения. В лучшем случае цивилизация "окаменевает" и в этой </a:t>
            </a:r>
          </a:p>
          <a:p>
            <a:r>
              <a:rPr lang="ru-RU" sz="1600" dirty="0" smtClean="0">
                <a:latin typeface="+mj-lt"/>
              </a:rPr>
              <a:t>фазе </a:t>
            </a:r>
            <a:r>
              <a:rPr lang="ru-RU" sz="1600" dirty="0">
                <a:latin typeface="+mj-lt"/>
              </a:rPr>
              <a:t>"жизнь в смерти" может существовать века, и даже тысячелетия. Но исчезновение цивилизации оказывается неминуемым. </a:t>
            </a:r>
          </a:p>
          <a:p>
            <a:r>
              <a:rPr lang="ru-RU" sz="1600" dirty="0" smtClean="0">
                <a:latin typeface="+mj-lt"/>
              </a:rPr>
              <a:t>Единственно </a:t>
            </a:r>
            <a:r>
              <a:rPr lang="ru-RU" sz="1600" dirty="0">
                <a:latin typeface="+mj-lt"/>
              </a:rPr>
              <a:t>плодотворный путь – это путь преображения, перенос целей и ценностей в сверхчувственное царство божье. Это </a:t>
            </a:r>
          </a:p>
          <a:p>
            <a:r>
              <a:rPr lang="ru-RU" sz="1600" dirty="0" smtClean="0">
                <a:latin typeface="+mj-lt"/>
              </a:rPr>
              <a:t>будет </a:t>
            </a:r>
            <a:r>
              <a:rPr lang="ru-RU" sz="1600" dirty="0">
                <a:latin typeface="+mj-lt"/>
              </a:rPr>
              <a:t>шаг вперед в вечном процессе возвышения от человека к сверхчеловеку, от града земного к граду божьему и </a:t>
            </a:r>
            <a:r>
              <a:rPr lang="ru-RU" sz="1600" dirty="0" smtClean="0">
                <a:latin typeface="+mj-lt"/>
              </a:rPr>
              <a:t>это предельный </a:t>
            </a:r>
            <a:r>
              <a:rPr lang="ru-RU" sz="1600" dirty="0">
                <a:latin typeface="+mj-lt"/>
              </a:rPr>
              <a:t>итог человека и цивилизации.</a:t>
            </a:r>
          </a:p>
          <a:p>
            <a:r>
              <a:rPr lang="ru-RU" sz="1600" dirty="0">
                <a:latin typeface="+mj-lt"/>
              </a:rPr>
              <a:t>И вот теперь вся человеческая история или весь процесс цивилизации превращается в творческую теодицею. Через отдельные </a:t>
            </a:r>
          </a:p>
          <a:p>
            <a:r>
              <a:rPr lang="ru-RU" sz="1600" dirty="0" smtClean="0">
                <a:latin typeface="+mj-lt"/>
              </a:rPr>
              <a:t>цивилизации </a:t>
            </a:r>
            <a:r>
              <a:rPr lang="ru-RU" sz="1600" dirty="0">
                <a:latin typeface="+mj-lt"/>
              </a:rPr>
              <a:t>и их совпадение в единстве, но конкретно различные ритмы, реальность разворачивает свое богатство и ведет от </a:t>
            </a:r>
          </a:p>
          <a:p>
            <a:r>
              <a:rPr lang="ru-RU" sz="1600" dirty="0" smtClean="0">
                <a:latin typeface="+mj-lt"/>
              </a:rPr>
              <a:t>"</a:t>
            </a:r>
            <a:r>
              <a:rPr lang="ru-RU" sz="1600" dirty="0">
                <a:latin typeface="+mj-lt"/>
              </a:rPr>
              <a:t>под-человека" и "под-цивилизации" к человеку и цивилизации, а в итоге – к сверхчеловеку и преображенной </a:t>
            </a:r>
            <a:r>
              <a:rPr lang="ru-RU" sz="1600" dirty="0" err="1">
                <a:latin typeface="+mj-lt"/>
              </a:rPr>
              <a:t>сверхцивилизации</a:t>
            </a:r>
            <a:r>
              <a:rPr lang="ru-RU" sz="1600" dirty="0">
                <a:latin typeface="+mj-lt"/>
              </a:rPr>
              <a:t> </a:t>
            </a:r>
          </a:p>
          <a:p>
            <a:r>
              <a:rPr lang="ru-RU" sz="1600" dirty="0">
                <a:latin typeface="+mj-lt"/>
              </a:rPr>
              <a:t>царства Божия. </a:t>
            </a:r>
          </a:p>
        </p:txBody>
      </p:sp>
    </p:spTree>
    <p:extLst>
      <p:ext uri="{BB962C8B-B14F-4D97-AF65-F5344CB8AC3E}">
        <p14:creationId xmlns:p14="http://schemas.microsoft.com/office/powerpoint/2010/main" val="9307822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257570" y="186304"/>
            <a:ext cx="9144000" cy="410417"/>
          </a:xfrm>
        </p:spPr>
        <p:txBody>
          <a:bodyPr>
            <a:normAutofit/>
          </a:bodyPr>
          <a:lstStyle/>
          <a:p>
            <a:r>
              <a:rPr lang="ru-RU" sz="2000" cap="small" dirty="0" smtClean="0">
                <a:effectLst>
                  <a:outerShdw blurRad="38100" dist="38100" dir="2700000" algn="tl">
                    <a:srgbClr val="000000">
                      <a:alpha val="43137"/>
                    </a:srgbClr>
                  </a:outerShdw>
                </a:effectLst>
              </a:rPr>
              <a:t>Концепция</a:t>
            </a:r>
            <a:endParaRPr lang="ru-RU" sz="2000" dirty="0">
              <a:effectLst>
                <a:outerShdw blurRad="38100" dist="38100" dir="2700000" algn="tl">
                  <a:srgbClr val="000000">
                    <a:alpha val="43137"/>
                  </a:srgbClr>
                </a:outerShdw>
              </a:effectLst>
            </a:endParaRPr>
          </a:p>
        </p:txBody>
      </p:sp>
      <p:sp>
        <p:nvSpPr>
          <p:cNvPr id="3" name="Номер слайда 2"/>
          <p:cNvSpPr>
            <a:spLocks noGrp="1"/>
          </p:cNvSpPr>
          <p:nvPr>
            <p:ph type="sldNum" sz="quarter" idx="12"/>
          </p:nvPr>
        </p:nvSpPr>
        <p:spPr/>
        <p:txBody>
          <a:bodyPr/>
          <a:lstStyle/>
          <a:p>
            <a:fld id="{7F856FC7-EE5B-46BB-A9AC-6F37F5102896}" type="slidenum">
              <a:rPr lang="ru-RU" sz="2000" smtClean="0">
                <a:latin typeface="Myriad Pro Light" panose="020B0403030403020204" pitchFamily="34" charset="0"/>
              </a:rPr>
              <a:t>8</a:t>
            </a:fld>
            <a:endParaRPr lang="ru-RU" sz="2000" dirty="0">
              <a:latin typeface="Myriad Pro Light" panose="020B0403030403020204" pitchFamily="34" charset="0"/>
            </a:endParaRPr>
          </a:p>
        </p:txBody>
      </p:sp>
      <p:sp>
        <p:nvSpPr>
          <p:cNvPr id="7" name="Прямоугольник 6"/>
          <p:cNvSpPr/>
          <p:nvPr/>
        </p:nvSpPr>
        <p:spPr>
          <a:xfrm>
            <a:off x="257570" y="596721"/>
            <a:ext cx="11198706" cy="5816977"/>
          </a:xfrm>
          <a:prstGeom prst="rect">
            <a:avLst/>
          </a:prstGeom>
        </p:spPr>
        <p:txBody>
          <a:bodyPr wrap="square">
            <a:spAutoFit/>
          </a:bodyPr>
          <a:lstStyle/>
          <a:p>
            <a:r>
              <a:rPr lang="ru-RU" sz="1550" dirty="0">
                <a:latin typeface="+mj-lt"/>
              </a:rPr>
              <a:t>История – это дело рук Творца, осуществленное через человека и человечество, а постигая ее, мы становимся  </a:t>
            </a:r>
          </a:p>
          <a:p>
            <a:r>
              <a:rPr lang="ru-RU" sz="1550" dirty="0">
                <a:latin typeface="+mj-lt"/>
              </a:rPr>
              <a:t>сопричастными процессу творения</a:t>
            </a:r>
            <a:r>
              <a:rPr lang="ru-RU" sz="1550" dirty="0" smtClean="0">
                <a:latin typeface="+mj-lt"/>
              </a:rPr>
              <a:t>.</a:t>
            </a:r>
          </a:p>
          <a:p>
            <a:r>
              <a:rPr lang="ru-RU" sz="1550" dirty="0">
                <a:latin typeface="+mj-lt"/>
              </a:rPr>
              <a:t>"Трансфигурация" (духовная перестройка) – вот эффективный способ "спасения" цивилизации. Она должна привести к новой высшей </a:t>
            </a:r>
            <a:r>
              <a:rPr lang="ru-RU" sz="1550" dirty="0" smtClean="0">
                <a:latin typeface="+mj-lt"/>
              </a:rPr>
              <a:t>религии </a:t>
            </a:r>
            <a:r>
              <a:rPr lang="ru-RU" sz="1550" dirty="0">
                <a:latin typeface="+mj-lt"/>
              </a:rPr>
              <a:t>и дать ответы на вопросы страждущей души, импульс для новой серии творческих актов. Но осуществится ли духовная </a:t>
            </a:r>
            <a:r>
              <a:rPr lang="ru-RU" sz="1550" dirty="0" smtClean="0">
                <a:latin typeface="+mj-lt"/>
              </a:rPr>
              <a:t>перестройка </a:t>
            </a:r>
            <a:r>
              <a:rPr lang="ru-RU" sz="1550" dirty="0">
                <a:latin typeface="+mj-lt"/>
              </a:rPr>
              <a:t>или нет – это зависит от множества факторов: от искусства и самоотверженности правящих элит, например, от </a:t>
            </a:r>
            <a:r>
              <a:rPr lang="ru-RU" sz="1550" dirty="0" smtClean="0">
                <a:latin typeface="+mj-lt"/>
              </a:rPr>
              <a:t>одухотворенности </a:t>
            </a:r>
            <a:r>
              <a:rPr lang="ru-RU" sz="1550" dirty="0">
                <a:latin typeface="+mj-lt"/>
              </a:rPr>
              <a:t>пролетариата.</a:t>
            </a:r>
          </a:p>
          <a:p>
            <a:r>
              <a:rPr lang="ru-RU" sz="1550" dirty="0">
                <a:latin typeface="+mj-lt"/>
              </a:rPr>
              <a:t>Интересно его суждение о конфликте Запада и СССР. Этот конфликт Тойнби связывал с различием западного и восточного </a:t>
            </a:r>
          </a:p>
          <a:p>
            <a:r>
              <a:rPr lang="ru-RU" sz="1550" dirty="0" smtClean="0">
                <a:latin typeface="+mj-lt"/>
              </a:rPr>
              <a:t>христианства</a:t>
            </a:r>
            <a:r>
              <a:rPr lang="ru-RU" sz="1550" dirty="0">
                <a:latin typeface="+mj-lt"/>
              </a:rPr>
              <a:t>. Россия в этом конфликте, как полагал он, была жертвой западной агрессии вплоть до 1945 г. Но после победы над </a:t>
            </a:r>
          </a:p>
          <a:p>
            <a:r>
              <a:rPr lang="ru-RU" sz="1550" dirty="0" smtClean="0">
                <a:latin typeface="+mj-lt"/>
              </a:rPr>
              <a:t>Германией </a:t>
            </a:r>
            <a:r>
              <a:rPr lang="ru-RU" sz="1550" dirty="0">
                <a:latin typeface="+mj-lt"/>
              </a:rPr>
              <a:t>роли переменились: теперь Западу стада угрожать коммунистическая агрессия, вдохновляемая "коммунистической </a:t>
            </a:r>
          </a:p>
          <a:p>
            <a:r>
              <a:rPr lang="ru-RU" sz="1550" dirty="0" smtClean="0">
                <a:latin typeface="+mj-lt"/>
              </a:rPr>
              <a:t>религией</a:t>
            </a:r>
            <a:r>
              <a:rPr lang="ru-RU" sz="1550" dirty="0">
                <a:latin typeface="+mj-lt"/>
              </a:rPr>
              <a:t>". Но "коммунистическая религия" есть "ересь" западного происхождения. Она неорганична для России и должна </a:t>
            </a:r>
          </a:p>
          <a:p>
            <a:r>
              <a:rPr lang="ru-RU" sz="1550" dirty="0" smtClean="0">
                <a:latin typeface="+mj-lt"/>
              </a:rPr>
              <a:t>погибнуть </a:t>
            </a:r>
            <a:r>
              <a:rPr lang="ru-RU" sz="1550" dirty="0">
                <a:latin typeface="+mj-lt"/>
              </a:rPr>
              <a:t>в единоборстве с западной христианской цивилизацией.</a:t>
            </a:r>
          </a:p>
          <a:p>
            <a:r>
              <a:rPr lang="ru-RU" sz="1550" dirty="0">
                <a:latin typeface="+mj-lt"/>
              </a:rPr>
              <a:t>Концепция Тойнби подвергалась критике с разных позиций. Понятно, что ее критиковали материалисты, коммунисты и религиозные </a:t>
            </a:r>
            <a:r>
              <a:rPr lang="ru-RU" sz="1550" dirty="0" smtClean="0">
                <a:latin typeface="+mj-lt"/>
              </a:rPr>
              <a:t>философы</a:t>
            </a:r>
            <a:r>
              <a:rPr lang="ru-RU" sz="1550" dirty="0">
                <a:latin typeface="+mj-lt"/>
              </a:rPr>
              <a:t>. Последние потому, что сказано: "Царство мое не от мира сего". Само объединение цивилизаций по религиозному </a:t>
            </a:r>
            <a:r>
              <a:rPr lang="ru-RU" sz="1550" dirty="0" smtClean="0">
                <a:latin typeface="+mj-lt"/>
              </a:rPr>
              <a:t>основанию </a:t>
            </a:r>
            <a:r>
              <a:rPr lang="ru-RU" sz="1550" dirty="0">
                <a:latin typeface="+mj-lt"/>
              </a:rPr>
              <a:t>кажется весьма сомнительным, ибо христианство вдруг порождает несколько цивилизаций, оставаясь христианством, </a:t>
            </a:r>
            <a:r>
              <a:rPr lang="ru-RU" sz="1550" dirty="0" smtClean="0">
                <a:latin typeface="+mj-lt"/>
              </a:rPr>
              <a:t>т.е</a:t>
            </a:r>
            <a:r>
              <a:rPr lang="ru-RU" sz="1550" dirty="0">
                <a:latin typeface="+mj-lt"/>
              </a:rPr>
              <a:t>. нет ясного, четкого критерия выбора и т.д. Спарта, например, вообще вырвана из эллинской культуры, а римская </a:t>
            </a:r>
            <a:r>
              <a:rPr lang="ru-RU" sz="1550" dirty="0" smtClean="0">
                <a:latin typeface="+mj-lt"/>
              </a:rPr>
              <a:t>объединена </a:t>
            </a:r>
            <a:r>
              <a:rPr lang="ru-RU" sz="1550" dirty="0">
                <a:latin typeface="+mj-lt"/>
              </a:rPr>
              <a:t>с греческой</a:t>
            </a:r>
            <a:r>
              <a:rPr lang="ru-RU" sz="1550" dirty="0" smtClean="0">
                <a:latin typeface="+mj-lt"/>
              </a:rPr>
              <a:t>.</a:t>
            </a:r>
          </a:p>
          <a:p>
            <a:r>
              <a:rPr lang="ru-RU" sz="1550" dirty="0">
                <a:latin typeface="+mj-lt"/>
              </a:rPr>
              <a:t>"Трансфигурация" (духовная перестройка) – вот эффективный способ "спасения" цивилизации. Она должна привести к новой </a:t>
            </a:r>
            <a:r>
              <a:rPr lang="ru-RU" sz="1550" dirty="0" smtClean="0">
                <a:latin typeface="+mj-lt"/>
              </a:rPr>
              <a:t>высшей религии </a:t>
            </a:r>
            <a:r>
              <a:rPr lang="ru-RU" sz="1550" dirty="0">
                <a:latin typeface="+mj-lt"/>
              </a:rPr>
              <a:t>и дать ответы на вопросы страждущей души, импульс для новой серии творческих актов. Но осуществится ли духовная </a:t>
            </a:r>
            <a:r>
              <a:rPr lang="ru-RU" sz="1550" dirty="0" smtClean="0">
                <a:latin typeface="+mj-lt"/>
              </a:rPr>
              <a:t>перестройка </a:t>
            </a:r>
            <a:r>
              <a:rPr lang="ru-RU" sz="1550" dirty="0">
                <a:latin typeface="+mj-lt"/>
              </a:rPr>
              <a:t>или нет – это зависит от множества факторов: от искусства и самоотверженности правящих элит, например, от </a:t>
            </a:r>
            <a:r>
              <a:rPr lang="ru-RU" sz="1550" dirty="0" smtClean="0">
                <a:latin typeface="+mj-lt"/>
              </a:rPr>
              <a:t>одухотворенности </a:t>
            </a:r>
            <a:r>
              <a:rPr lang="ru-RU" sz="1550" dirty="0">
                <a:latin typeface="+mj-lt"/>
              </a:rPr>
              <a:t>пролетариата.</a:t>
            </a:r>
          </a:p>
          <a:p>
            <a:r>
              <a:rPr lang="ru-RU" sz="1550" dirty="0">
                <a:latin typeface="+mj-lt"/>
              </a:rPr>
              <a:t>Интересно его суждение о конфликте Запада и СССР. Этот конфликт Тойнби связывал с различием западного и восточного </a:t>
            </a:r>
          </a:p>
          <a:p>
            <a:r>
              <a:rPr lang="ru-RU" sz="1550" dirty="0" smtClean="0">
                <a:latin typeface="+mj-lt"/>
              </a:rPr>
              <a:t>христианства</a:t>
            </a:r>
            <a:r>
              <a:rPr lang="ru-RU" sz="1550" dirty="0">
                <a:latin typeface="+mj-lt"/>
              </a:rPr>
              <a:t>. Россия в этом конфликте, как полагал он, была жертвой западной агрессии вплоть до 1945 г. Но после победы над </a:t>
            </a:r>
          </a:p>
          <a:p>
            <a:r>
              <a:rPr lang="ru-RU" sz="1550" dirty="0" smtClean="0">
                <a:latin typeface="+mj-lt"/>
              </a:rPr>
              <a:t>Германией </a:t>
            </a:r>
            <a:r>
              <a:rPr lang="ru-RU" sz="1550" dirty="0">
                <a:latin typeface="+mj-lt"/>
              </a:rPr>
              <a:t>роли переменились: теперь Западу стада угрожать коммунистическая агрессия, вдохновляемая "коммунистической </a:t>
            </a:r>
          </a:p>
          <a:p>
            <a:r>
              <a:rPr lang="ru-RU" sz="1550" dirty="0" smtClean="0">
                <a:latin typeface="+mj-lt"/>
              </a:rPr>
              <a:t>религией</a:t>
            </a:r>
            <a:r>
              <a:rPr lang="ru-RU" sz="1550" dirty="0">
                <a:latin typeface="+mj-lt"/>
              </a:rPr>
              <a:t>". Но "коммунистическая религия" есть "ересь" западного происхождения. </a:t>
            </a:r>
          </a:p>
        </p:txBody>
      </p:sp>
    </p:spTree>
    <p:extLst>
      <p:ext uri="{BB962C8B-B14F-4D97-AF65-F5344CB8AC3E}">
        <p14:creationId xmlns:p14="http://schemas.microsoft.com/office/powerpoint/2010/main" val="12967965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257570" y="186304"/>
            <a:ext cx="9144000" cy="410417"/>
          </a:xfrm>
        </p:spPr>
        <p:txBody>
          <a:bodyPr>
            <a:normAutofit/>
          </a:bodyPr>
          <a:lstStyle/>
          <a:p>
            <a:r>
              <a:rPr lang="ru-RU" sz="1550" cap="small" dirty="0" smtClean="0">
                <a:effectLst>
                  <a:outerShdw blurRad="38100" dist="38100" dir="2700000" algn="tl">
                    <a:srgbClr val="000000">
                      <a:alpha val="43137"/>
                    </a:srgbClr>
                  </a:outerShdw>
                </a:effectLst>
              </a:rPr>
              <a:t>Концепция</a:t>
            </a:r>
            <a:endParaRPr lang="ru-RU" sz="1550" dirty="0">
              <a:effectLst>
                <a:outerShdw blurRad="38100" dist="38100" dir="2700000" algn="tl">
                  <a:srgbClr val="000000">
                    <a:alpha val="43137"/>
                  </a:srgbClr>
                </a:outerShdw>
              </a:effectLst>
            </a:endParaRPr>
          </a:p>
        </p:txBody>
      </p:sp>
      <p:sp>
        <p:nvSpPr>
          <p:cNvPr id="3" name="Номер слайда 2"/>
          <p:cNvSpPr>
            <a:spLocks noGrp="1"/>
          </p:cNvSpPr>
          <p:nvPr>
            <p:ph type="sldNum" sz="quarter" idx="12"/>
          </p:nvPr>
        </p:nvSpPr>
        <p:spPr/>
        <p:txBody>
          <a:bodyPr/>
          <a:lstStyle/>
          <a:p>
            <a:fld id="{7F856FC7-EE5B-46BB-A9AC-6F37F5102896}" type="slidenum">
              <a:rPr lang="ru-RU" sz="1550" smtClean="0">
                <a:latin typeface="+mj-lt"/>
              </a:rPr>
              <a:t>9</a:t>
            </a:fld>
            <a:endParaRPr lang="ru-RU" sz="1550" dirty="0">
              <a:latin typeface="+mj-lt"/>
            </a:endParaRPr>
          </a:p>
        </p:txBody>
      </p:sp>
      <p:sp>
        <p:nvSpPr>
          <p:cNvPr id="7" name="Прямоугольник 6"/>
          <p:cNvSpPr/>
          <p:nvPr/>
        </p:nvSpPr>
        <p:spPr>
          <a:xfrm>
            <a:off x="257570" y="596721"/>
            <a:ext cx="11198706" cy="5578450"/>
          </a:xfrm>
          <a:prstGeom prst="rect">
            <a:avLst/>
          </a:prstGeom>
        </p:spPr>
        <p:txBody>
          <a:bodyPr wrap="square">
            <a:spAutoFit/>
          </a:bodyPr>
          <a:lstStyle/>
          <a:p>
            <a:r>
              <a:rPr lang="ru-RU" sz="1550" dirty="0">
                <a:latin typeface="+mj-lt"/>
              </a:rPr>
              <a:t>Она неорганична для России и должна </a:t>
            </a:r>
            <a:r>
              <a:rPr lang="ru-RU" sz="1550" dirty="0" smtClean="0">
                <a:latin typeface="+mj-lt"/>
              </a:rPr>
              <a:t>погибнуть </a:t>
            </a:r>
            <a:r>
              <a:rPr lang="ru-RU" sz="1550" dirty="0">
                <a:latin typeface="+mj-lt"/>
              </a:rPr>
              <a:t>в единоборстве с западной христианской цивилизацией.</a:t>
            </a:r>
          </a:p>
          <a:p>
            <a:r>
              <a:rPr lang="ru-RU" sz="1550" dirty="0">
                <a:latin typeface="+mj-lt"/>
              </a:rPr>
              <a:t>Концепция Тойнби подвергалась критике с разных позиций. Понятно, что ее критиковали материалисты, коммунисты и религиозные </a:t>
            </a:r>
            <a:r>
              <a:rPr lang="ru-RU" sz="1550" dirty="0" smtClean="0">
                <a:latin typeface="+mj-lt"/>
              </a:rPr>
              <a:t>философы</a:t>
            </a:r>
            <a:r>
              <a:rPr lang="ru-RU" sz="1550" dirty="0">
                <a:latin typeface="+mj-lt"/>
              </a:rPr>
              <a:t>. Последние потому, что сказано: "Царство мое не от мира сего". Само объединение цивилизаций по религиозному </a:t>
            </a:r>
            <a:r>
              <a:rPr lang="ru-RU" sz="1550" dirty="0" smtClean="0">
                <a:latin typeface="+mj-lt"/>
              </a:rPr>
              <a:t>основанию </a:t>
            </a:r>
            <a:r>
              <a:rPr lang="ru-RU" sz="1550" dirty="0">
                <a:latin typeface="+mj-lt"/>
              </a:rPr>
              <a:t>кажется весьма сомнительным, ибо христианство вдруг порождает несколько цивилизаций, оставаясь христианством, </a:t>
            </a:r>
            <a:r>
              <a:rPr lang="ru-RU" sz="1550" dirty="0" smtClean="0">
                <a:latin typeface="+mj-lt"/>
              </a:rPr>
              <a:t>т.е</a:t>
            </a:r>
            <a:r>
              <a:rPr lang="ru-RU" sz="1550" dirty="0">
                <a:latin typeface="+mj-lt"/>
              </a:rPr>
              <a:t>. нет ясного, четкого критерия выбора и т.д. Спарта, например, вообще вырвана из эллинской культуры, а римская </a:t>
            </a:r>
            <a:r>
              <a:rPr lang="ru-RU" sz="1550" dirty="0" smtClean="0">
                <a:latin typeface="+mj-lt"/>
              </a:rPr>
              <a:t>объединена </a:t>
            </a:r>
            <a:r>
              <a:rPr lang="ru-RU" sz="1550" dirty="0">
                <a:latin typeface="+mj-lt"/>
              </a:rPr>
              <a:t>с греческой</a:t>
            </a:r>
            <a:r>
              <a:rPr lang="ru-RU" sz="1550" dirty="0" smtClean="0">
                <a:latin typeface="+mj-lt"/>
              </a:rPr>
              <a:t>.</a:t>
            </a:r>
          </a:p>
          <a:p>
            <a:r>
              <a:rPr lang="ru-RU" sz="1550" dirty="0">
                <a:latin typeface="+mj-lt"/>
              </a:rPr>
              <a:t>В заключении несколько слов о формационном и цивилизационном подходах к развитию общества. Формация – это </a:t>
            </a:r>
          </a:p>
          <a:p>
            <a:r>
              <a:rPr lang="ru-RU" sz="1550" dirty="0" err="1">
                <a:latin typeface="+mj-lt"/>
              </a:rPr>
              <a:t>социоэкономическая</a:t>
            </a:r>
            <a:r>
              <a:rPr lang="ru-RU" sz="1550" dirty="0">
                <a:latin typeface="+mj-lt"/>
              </a:rPr>
              <a:t> категория, а цивилизация – социокультурная. Теория формации ориентирована на выявление объективных </a:t>
            </a:r>
            <a:r>
              <a:rPr lang="ru-RU" sz="1550" dirty="0" smtClean="0">
                <a:latin typeface="+mj-lt"/>
              </a:rPr>
              <a:t>закономерностей </a:t>
            </a:r>
            <a:r>
              <a:rPr lang="ru-RU" sz="1550" dirty="0">
                <a:latin typeface="+mj-lt"/>
              </a:rPr>
              <a:t>развития и существования общества на различных этапах его истории. Посредством формационного подхода </a:t>
            </a:r>
            <a:r>
              <a:rPr lang="ru-RU" sz="1550" dirty="0" smtClean="0">
                <a:latin typeface="+mj-lt"/>
              </a:rPr>
              <a:t>осуществляется </a:t>
            </a:r>
            <a:r>
              <a:rPr lang="ru-RU" sz="1550" dirty="0">
                <a:latin typeface="+mj-lt"/>
              </a:rPr>
              <a:t>попытка в весьма разнообразном множестве социальных связей и отношений выделить те, которые были бы </a:t>
            </a:r>
            <a:r>
              <a:rPr lang="ru-RU" sz="1550" dirty="0" smtClean="0">
                <a:latin typeface="+mj-lt"/>
              </a:rPr>
              <a:t>независимыми </a:t>
            </a:r>
            <a:r>
              <a:rPr lang="ru-RU" sz="1550" dirty="0">
                <a:latin typeface="+mj-lt"/>
              </a:rPr>
              <a:t>от воли, сознания или желания людей и в качестве таковых выделяются производственные отношения, а тем самым </a:t>
            </a:r>
            <a:r>
              <a:rPr lang="ru-RU" sz="1550" dirty="0" smtClean="0">
                <a:latin typeface="+mj-lt"/>
              </a:rPr>
              <a:t>выявляется </a:t>
            </a:r>
            <a:r>
              <a:rPr lang="ru-RU" sz="1550" dirty="0">
                <a:latin typeface="+mj-lt"/>
              </a:rPr>
              <a:t>и объективное основание для всего исторического процесса, для развития общества. Вместе с тем, формационное </a:t>
            </a:r>
            <a:r>
              <a:rPr lang="ru-RU" sz="1550" dirty="0" smtClean="0">
                <a:latin typeface="+mj-lt"/>
              </a:rPr>
              <a:t>объяснение </a:t>
            </a:r>
            <a:r>
              <a:rPr lang="ru-RU" sz="1550" dirty="0">
                <a:latin typeface="+mj-lt"/>
              </a:rPr>
              <a:t>структуры, функционирования и развития общества не может претендовать на глобальность и исчерпывающий характер. </a:t>
            </a:r>
          </a:p>
          <a:p>
            <a:r>
              <a:rPr lang="ru-RU" sz="1550" dirty="0">
                <a:latin typeface="+mj-lt"/>
              </a:rPr>
              <a:t>Данный подход оставляет вне поля зрения множество элементов общества как системы, которые здесь не находят адекватного </a:t>
            </a:r>
          </a:p>
          <a:p>
            <a:r>
              <a:rPr lang="ru-RU" sz="1550" dirty="0" smtClean="0">
                <a:latin typeface="+mj-lt"/>
              </a:rPr>
              <a:t>объяснения</a:t>
            </a:r>
            <a:r>
              <a:rPr lang="ru-RU" sz="1550" dirty="0">
                <a:latin typeface="+mj-lt"/>
              </a:rPr>
              <a:t>, ибо структура общественно-экономической формации состоит лишь из двух основных элементов: базиса и надстройки. </a:t>
            </a:r>
            <a:r>
              <a:rPr lang="ru-RU" sz="1550" dirty="0" smtClean="0">
                <a:latin typeface="+mj-lt"/>
              </a:rPr>
              <a:t>Под </a:t>
            </a:r>
            <a:r>
              <a:rPr lang="ru-RU" sz="1550" dirty="0">
                <a:latin typeface="+mj-lt"/>
              </a:rPr>
              <a:t>базисом понимается совокупность производственных, экономических отношений. Надстройка же – это система политических, </a:t>
            </a:r>
            <a:r>
              <a:rPr lang="ru-RU" sz="1550" dirty="0" smtClean="0">
                <a:latin typeface="+mj-lt"/>
              </a:rPr>
              <a:t>юридических</a:t>
            </a:r>
            <a:r>
              <a:rPr lang="ru-RU" sz="1550" dirty="0">
                <a:latin typeface="+mj-lt"/>
              </a:rPr>
              <a:t>, религиозных идей, идеологических отношений и социальных институтов им соответствующих, т.е. государство, </a:t>
            </a:r>
            <a:r>
              <a:rPr lang="ru-RU" sz="1550" dirty="0" smtClean="0">
                <a:latin typeface="+mj-lt"/>
              </a:rPr>
              <a:t>политические </a:t>
            </a:r>
            <a:r>
              <a:rPr lang="ru-RU" sz="1550" dirty="0">
                <a:latin typeface="+mj-lt"/>
              </a:rPr>
              <a:t>партии церковь и другие организации. Недостаток формационного подхода выражается и в том, что </a:t>
            </a:r>
          </a:p>
          <a:p>
            <a:r>
              <a:rPr lang="ru-RU" sz="1550" dirty="0">
                <a:latin typeface="+mj-lt"/>
              </a:rPr>
              <a:t>естественноисторический процесс не является линейным, непрерывным и скачкообразно развивающимся в границах какой-то </a:t>
            </a:r>
          </a:p>
          <a:p>
            <a:r>
              <a:rPr lang="ru-RU" sz="1550" dirty="0" smtClean="0">
                <a:latin typeface="+mj-lt"/>
              </a:rPr>
              <a:t>территории</a:t>
            </a:r>
            <a:r>
              <a:rPr lang="ru-RU" sz="1550" dirty="0">
                <a:latin typeface="+mj-lt"/>
              </a:rPr>
              <a:t>. Естественноисторический процесс не может быть сведен лишь к идее поступательного развития.</a:t>
            </a:r>
          </a:p>
          <a:p>
            <a:r>
              <a:rPr lang="ru-RU" sz="1550" dirty="0">
                <a:latin typeface="+mj-lt"/>
              </a:rPr>
              <a:t>Сегодня становится все более ясным тот факт, что адекватное постижение исторического смысла и значения одной из сторон </a:t>
            </a:r>
          </a:p>
          <a:p>
            <a:r>
              <a:rPr lang="ru-RU" sz="1550" dirty="0" smtClean="0">
                <a:latin typeface="+mj-lt"/>
              </a:rPr>
              <a:t>человеческой </a:t>
            </a:r>
            <a:r>
              <a:rPr lang="ru-RU" sz="1550" dirty="0">
                <a:latin typeface="+mj-lt"/>
              </a:rPr>
              <a:t>деятельности требует знания всех других ее сторон. </a:t>
            </a:r>
          </a:p>
        </p:txBody>
      </p:sp>
    </p:spTree>
    <p:extLst>
      <p:ext uri="{BB962C8B-B14F-4D97-AF65-F5344CB8AC3E}">
        <p14:creationId xmlns:p14="http://schemas.microsoft.com/office/powerpoint/2010/main" val="16687294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257570" y="186304"/>
            <a:ext cx="9144000" cy="410417"/>
          </a:xfrm>
        </p:spPr>
        <p:txBody>
          <a:bodyPr>
            <a:normAutofit/>
          </a:bodyPr>
          <a:lstStyle/>
          <a:p>
            <a:r>
              <a:rPr lang="ru-RU" sz="2000" cap="small" dirty="0" smtClean="0">
                <a:effectLst>
                  <a:outerShdw blurRad="38100" dist="38100" dir="2700000" algn="tl">
                    <a:srgbClr val="000000">
                      <a:alpha val="43137"/>
                    </a:srgbClr>
                  </a:outerShdw>
                </a:effectLst>
              </a:rPr>
              <a:t>Концепция</a:t>
            </a:r>
            <a:endParaRPr lang="ru-RU" sz="2000" dirty="0">
              <a:effectLst>
                <a:outerShdw blurRad="38100" dist="38100" dir="2700000" algn="tl">
                  <a:srgbClr val="000000">
                    <a:alpha val="43137"/>
                  </a:srgbClr>
                </a:outerShdw>
              </a:effectLst>
            </a:endParaRPr>
          </a:p>
        </p:txBody>
      </p:sp>
      <p:sp>
        <p:nvSpPr>
          <p:cNvPr id="3" name="Номер слайда 2"/>
          <p:cNvSpPr>
            <a:spLocks noGrp="1"/>
          </p:cNvSpPr>
          <p:nvPr>
            <p:ph type="sldNum" sz="quarter" idx="12"/>
          </p:nvPr>
        </p:nvSpPr>
        <p:spPr/>
        <p:txBody>
          <a:bodyPr/>
          <a:lstStyle/>
          <a:p>
            <a:fld id="{7F856FC7-EE5B-46BB-A9AC-6F37F5102896}" type="slidenum">
              <a:rPr lang="ru-RU" sz="2000" smtClean="0">
                <a:latin typeface="+mj-lt"/>
              </a:rPr>
              <a:t>10</a:t>
            </a:fld>
            <a:endParaRPr lang="ru-RU" sz="2000" dirty="0">
              <a:latin typeface="+mj-lt"/>
            </a:endParaRPr>
          </a:p>
        </p:txBody>
      </p:sp>
      <p:sp>
        <p:nvSpPr>
          <p:cNvPr id="7" name="Прямоугольник 6"/>
          <p:cNvSpPr/>
          <p:nvPr/>
        </p:nvSpPr>
        <p:spPr>
          <a:xfrm>
            <a:off x="257570" y="502773"/>
            <a:ext cx="11198706" cy="6247864"/>
          </a:xfrm>
          <a:prstGeom prst="rect">
            <a:avLst/>
          </a:prstGeom>
        </p:spPr>
        <p:txBody>
          <a:bodyPr wrap="square">
            <a:spAutoFit/>
          </a:bodyPr>
          <a:lstStyle/>
          <a:p>
            <a:r>
              <a:rPr lang="ru-RU" sz="1600" dirty="0">
                <a:latin typeface="+mj-lt"/>
              </a:rPr>
              <a:t>Этим и отличаются науки о человеке от наук естественных, в </a:t>
            </a:r>
            <a:r>
              <a:rPr lang="ru-RU" sz="1600" dirty="0" smtClean="0">
                <a:latin typeface="+mj-lt"/>
              </a:rPr>
              <a:t>которых </a:t>
            </a:r>
            <a:r>
              <a:rPr lang="ru-RU" sz="1600" dirty="0">
                <a:latin typeface="+mj-lt"/>
              </a:rPr>
              <a:t>один род свойств вещества может быть познан вне зависимости от знания совокупности других его свойств (к примеру, </a:t>
            </a:r>
            <a:r>
              <a:rPr lang="ru-RU" sz="1600" dirty="0" smtClean="0">
                <a:latin typeface="+mj-lt"/>
              </a:rPr>
              <a:t>свойства </a:t>
            </a:r>
            <a:r>
              <a:rPr lang="ru-RU" sz="1600" dirty="0">
                <a:latin typeface="+mj-lt"/>
              </a:rPr>
              <a:t>механические могут быть изучены при полном отвлечении от свойств электрических и т.п</a:t>
            </a:r>
            <a:r>
              <a:rPr lang="ru-RU" sz="1600" dirty="0" smtClean="0">
                <a:latin typeface="+mj-lt"/>
              </a:rPr>
              <a:t>.).</a:t>
            </a:r>
          </a:p>
          <a:p>
            <a:r>
              <a:rPr lang="ru-RU" sz="1600" dirty="0">
                <a:latin typeface="+mj-lt"/>
              </a:rPr>
              <a:t>Теперь несколько слов о цивилизационном подходе. Мы можем определить цивилизацию, например, как социальный способ </a:t>
            </a:r>
          </a:p>
          <a:p>
            <a:r>
              <a:rPr lang="ru-RU" sz="1600" dirty="0" smtClean="0">
                <a:latin typeface="+mj-lt"/>
              </a:rPr>
              <a:t>осознанной </a:t>
            </a:r>
            <a:r>
              <a:rPr lang="ru-RU" sz="1600" dirty="0">
                <a:latin typeface="+mj-lt"/>
              </a:rPr>
              <a:t>организации жизни людей, как способ бытия и развития общества, т.е. цивилизация – это социальная организация, </a:t>
            </a:r>
          </a:p>
          <a:p>
            <a:r>
              <a:rPr lang="ru-RU" sz="1600" dirty="0" smtClean="0">
                <a:latin typeface="+mj-lt"/>
              </a:rPr>
              <a:t>обеспечивающая </a:t>
            </a:r>
            <a:r>
              <a:rPr lang="ru-RU" sz="1600" dirty="0">
                <a:latin typeface="+mj-lt"/>
              </a:rPr>
              <a:t>относительную независимость человечества от природы. Цивилизационный подход позволяет достаточно строго </a:t>
            </a:r>
            <a:r>
              <a:rPr lang="ru-RU" sz="1600" dirty="0" smtClean="0">
                <a:latin typeface="+mj-lt"/>
              </a:rPr>
              <a:t>фиксировать </a:t>
            </a:r>
            <a:r>
              <a:rPr lang="ru-RU" sz="1600" dirty="0">
                <a:latin typeface="+mj-lt"/>
              </a:rPr>
              <a:t>переломный характер в развитии человечества, т.е. появление социальной организации, отличающейся от </a:t>
            </a:r>
          </a:p>
          <a:p>
            <a:r>
              <a:rPr lang="ru-RU" sz="1600" dirty="0" smtClean="0">
                <a:latin typeface="+mj-lt"/>
              </a:rPr>
              <a:t>"</a:t>
            </a:r>
            <a:r>
              <a:rPr lang="ru-RU" sz="1600" dirty="0">
                <a:latin typeface="+mj-lt"/>
              </a:rPr>
              <a:t>естественно сложившихся форм" общности. Этому служат атрибутивные признаки цивилизации: письменность, город, </a:t>
            </a:r>
          </a:p>
          <a:p>
            <a:r>
              <a:rPr lang="ru-RU" sz="1600" dirty="0" smtClean="0">
                <a:latin typeface="+mj-lt"/>
              </a:rPr>
              <a:t>монументальная </a:t>
            </a:r>
            <a:r>
              <a:rPr lang="ru-RU" sz="1600" dirty="0">
                <a:latin typeface="+mj-lt"/>
              </a:rPr>
              <a:t>архитектура, которые позволяют выявить и некоторые закономерности данной новой общности. </a:t>
            </a:r>
          </a:p>
          <a:p>
            <a:r>
              <a:rPr lang="ru-RU" sz="1600" dirty="0">
                <a:latin typeface="+mj-lt"/>
              </a:rPr>
              <a:t>Иногда в литературе встречается противопоставление цивилизации и культуры, где под цивилизацией понимается </a:t>
            </a:r>
            <a:r>
              <a:rPr lang="ru-RU" sz="1600" dirty="0" smtClean="0">
                <a:latin typeface="+mj-lt"/>
              </a:rPr>
              <a:t>материально-техническая </a:t>
            </a:r>
            <a:r>
              <a:rPr lang="ru-RU" sz="1600" dirty="0">
                <a:latin typeface="+mj-lt"/>
              </a:rPr>
              <a:t>сторона процесса развития, под культурой – духовная. Однако, более правильно, как мне кажется, отношения </a:t>
            </a:r>
            <a:r>
              <a:rPr lang="ru-RU" sz="1600" dirty="0" smtClean="0">
                <a:latin typeface="+mj-lt"/>
              </a:rPr>
              <a:t>цивилизации </a:t>
            </a:r>
            <a:r>
              <a:rPr lang="ru-RU" sz="1600" dirty="0">
                <a:latin typeface="+mj-lt"/>
              </a:rPr>
              <a:t>и культуры следует рассматривать как амбивалентные, где цивилизация переходит в культуру, а культура как бы </a:t>
            </a:r>
            <a:r>
              <a:rPr lang="ru-RU" sz="1600" dirty="0" smtClean="0">
                <a:latin typeface="+mj-lt"/>
              </a:rPr>
              <a:t>пронизывается </a:t>
            </a:r>
            <a:r>
              <a:rPr lang="ru-RU" sz="1600" dirty="0">
                <a:latin typeface="+mj-lt"/>
              </a:rPr>
              <a:t>цивилизацией. Цивилизация и культура совпадают и не совпадают. Культура выполняет моделирующую, </a:t>
            </a:r>
            <a:r>
              <a:rPr lang="ru-RU" sz="1600" dirty="0" smtClean="0">
                <a:latin typeface="+mj-lt"/>
              </a:rPr>
              <a:t>коммуникативную </a:t>
            </a:r>
            <a:r>
              <a:rPr lang="ru-RU" sz="1600" dirty="0">
                <a:latin typeface="+mj-lt"/>
              </a:rPr>
              <a:t>и стабилизирующую функции по отношению к цивилизации, сохраняя свою автономию. Культура как способ </a:t>
            </a:r>
            <a:r>
              <a:rPr lang="ru-RU" sz="1600" dirty="0" smtClean="0">
                <a:latin typeface="+mj-lt"/>
              </a:rPr>
              <a:t>самореализации </a:t>
            </a:r>
            <a:r>
              <a:rPr lang="ru-RU" sz="1600" dirty="0">
                <a:latin typeface="+mj-lt"/>
              </a:rPr>
              <a:t>индивидов при совпадении с цивилизацией утратила бы свой смысл. Цивилизация определяет и стимулирует </a:t>
            </a:r>
            <a:r>
              <a:rPr lang="ru-RU" sz="1600" dirty="0" smtClean="0">
                <a:latin typeface="+mj-lt"/>
              </a:rPr>
              <a:t>развитие </a:t>
            </a:r>
            <a:r>
              <a:rPr lang="ru-RU" sz="1600" dirty="0">
                <a:latin typeface="+mj-lt"/>
              </a:rPr>
              <a:t>культуры, одновременно ограничивая ее и подчиняя интересам целого. Но, вместе с тем,  цивилизация нуждается и в </a:t>
            </a:r>
            <a:r>
              <a:rPr lang="ru-RU" sz="1600" dirty="0" smtClean="0">
                <a:latin typeface="+mj-lt"/>
              </a:rPr>
              <a:t>притоке </a:t>
            </a:r>
            <a:r>
              <a:rPr lang="ru-RU" sz="1600" dirty="0">
                <a:latin typeface="+mj-lt"/>
              </a:rPr>
              <a:t>новых идей и ценностей и с необходимостью допускает «нонконформизм» и «диссидентство». Отвечая на запросы </a:t>
            </a:r>
            <a:r>
              <a:rPr lang="ru-RU" sz="1600" dirty="0" smtClean="0">
                <a:latin typeface="+mj-lt"/>
              </a:rPr>
              <a:t>цивилизации</a:t>
            </a:r>
            <a:r>
              <a:rPr lang="ru-RU" sz="1600" dirty="0">
                <a:latin typeface="+mj-lt"/>
              </a:rPr>
              <a:t>, культура производит новые идеи и ценности, которые порой выходят далеко за пределы осознанных потребностей </a:t>
            </a:r>
            <a:r>
              <a:rPr lang="ru-RU" sz="1600" dirty="0" smtClean="0">
                <a:latin typeface="+mj-lt"/>
              </a:rPr>
              <a:t>цивилизации</a:t>
            </a:r>
            <a:r>
              <a:rPr lang="ru-RU" sz="1600" dirty="0">
                <a:latin typeface="+mj-lt"/>
              </a:rPr>
              <a:t>. Можно сказать, что жизнеспособность цивилизации во многом определяется ее критически-позитивным отношением к </a:t>
            </a:r>
            <a:r>
              <a:rPr lang="ru-RU" sz="1600" dirty="0" smtClean="0">
                <a:latin typeface="+mj-lt"/>
              </a:rPr>
              <a:t>инновациям </a:t>
            </a:r>
            <a:r>
              <a:rPr lang="ru-RU" sz="1600" dirty="0">
                <a:latin typeface="+mj-lt"/>
              </a:rPr>
              <a:t>культуры, как к источнику собственного развития.</a:t>
            </a:r>
          </a:p>
          <a:p>
            <a:r>
              <a:rPr lang="ru-RU" sz="1600" dirty="0">
                <a:latin typeface="+mj-lt"/>
              </a:rPr>
              <a:t>Существование на Земле множества цивилизаций или культурно-исторических типов (Н.Я. Данилевский) не исключает возможности </a:t>
            </a:r>
            <a:r>
              <a:rPr lang="ru-RU" sz="1600" dirty="0" smtClean="0">
                <a:latin typeface="+mj-lt"/>
              </a:rPr>
              <a:t>говорить </a:t>
            </a:r>
            <a:r>
              <a:rPr lang="ru-RU" sz="1600" dirty="0">
                <a:latin typeface="+mj-lt"/>
              </a:rPr>
              <a:t>о том, что цивилизация в некотором смысле одна, а в рамках ее можно выделять различные типы, срезы, уровни и т.п. </a:t>
            </a:r>
          </a:p>
          <a:p>
            <a:r>
              <a:rPr lang="ru-RU" sz="1600" dirty="0" smtClean="0">
                <a:latin typeface="+mj-lt"/>
              </a:rPr>
              <a:t>Сегодня </a:t>
            </a:r>
            <a:r>
              <a:rPr lang="ru-RU" sz="1600" dirty="0">
                <a:latin typeface="+mj-lt"/>
              </a:rPr>
              <a:t>становится все более очевидным становление глобальной цивилизации. Исчезает цивилизационная автономия отдельных </a:t>
            </a:r>
            <a:r>
              <a:rPr lang="ru-RU" sz="1600" dirty="0" smtClean="0">
                <a:latin typeface="+mj-lt"/>
              </a:rPr>
              <a:t>регионов </a:t>
            </a:r>
            <a:r>
              <a:rPr lang="ru-RU" sz="1600" dirty="0">
                <a:latin typeface="+mj-lt"/>
              </a:rPr>
              <a:t>в различных частях света. </a:t>
            </a:r>
          </a:p>
        </p:txBody>
      </p:sp>
    </p:spTree>
    <p:extLst>
      <p:ext uri="{BB962C8B-B14F-4D97-AF65-F5344CB8AC3E}">
        <p14:creationId xmlns:p14="http://schemas.microsoft.com/office/powerpoint/2010/main" val="2772049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257570" y="186304"/>
            <a:ext cx="9144000" cy="410417"/>
          </a:xfrm>
        </p:spPr>
        <p:txBody>
          <a:bodyPr>
            <a:normAutofit/>
          </a:bodyPr>
          <a:lstStyle/>
          <a:p>
            <a:r>
              <a:rPr lang="ru-RU" sz="2000" cap="small" dirty="0" smtClean="0">
                <a:effectLst>
                  <a:outerShdw blurRad="38100" dist="38100" dir="2700000" algn="tl">
                    <a:srgbClr val="000000">
                      <a:alpha val="43137"/>
                    </a:srgbClr>
                  </a:outerShdw>
                </a:effectLst>
              </a:rPr>
              <a:t>Концепция</a:t>
            </a:r>
            <a:endParaRPr lang="ru-RU" sz="2000" dirty="0">
              <a:effectLst>
                <a:outerShdw blurRad="38100" dist="38100" dir="2700000" algn="tl">
                  <a:srgbClr val="000000">
                    <a:alpha val="43137"/>
                  </a:srgbClr>
                </a:outerShdw>
              </a:effectLst>
            </a:endParaRPr>
          </a:p>
        </p:txBody>
      </p:sp>
      <p:sp>
        <p:nvSpPr>
          <p:cNvPr id="3" name="Номер слайда 2"/>
          <p:cNvSpPr>
            <a:spLocks noGrp="1"/>
          </p:cNvSpPr>
          <p:nvPr>
            <p:ph type="sldNum" sz="quarter" idx="12"/>
          </p:nvPr>
        </p:nvSpPr>
        <p:spPr/>
        <p:txBody>
          <a:bodyPr/>
          <a:lstStyle/>
          <a:p>
            <a:fld id="{7F856FC7-EE5B-46BB-A9AC-6F37F5102896}" type="slidenum">
              <a:rPr lang="ru-RU" sz="2000" smtClean="0">
                <a:latin typeface="+mj-lt"/>
              </a:rPr>
              <a:t>11</a:t>
            </a:fld>
            <a:endParaRPr lang="ru-RU" sz="2000" dirty="0">
              <a:latin typeface="+mj-lt"/>
            </a:endParaRPr>
          </a:p>
        </p:txBody>
      </p:sp>
      <p:sp>
        <p:nvSpPr>
          <p:cNvPr id="7" name="Прямоугольник 6"/>
          <p:cNvSpPr/>
          <p:nvPr/>
        </p:nvSpPr>
        <p:spPr>
          <a:xfrm>
            <a:off x="257570" y="502773"/>
            <a:ext cx="11198706" cy="3539430"/>
          </a:xfrm>
          <a:prstGeom prst="rect">
            <a:avLst/>
          </a:prstGeom>
        </p:spPr>
        <p:txBody>
          <a:bodyPr wrap="square">
            <a:spAutoFit/>
          </a:bodyPr>
          <a:lstStyle/>
          <a:p>
            <a:r>
              <a:rPr lang="ru-RU" sz="1600" dirty="0">
                <a:latin typeface="+mj-lt"/>
              </a:rPr>
              <a:t>Цивилизационный подход решает несколько иные задачи, по сравнению с формационным. Прежде всего, это анализ социальных </a:t>
            </a:r>
          </a:p>
          <a:p>
            <a:r>
              <a:rPr lang="ru-RU" sz="1600" dirty="0">
                <a:latin typeface="+mj-lt"/>
              </a:rPr>
              <a:t>механизмов деятельности людей, обеспечивающих саму возможность существования общества на данном цивилизационном уровне. А </a:t>
            </a:r>
            <a:r>
              <a:rPr lang="ru-RU" sz="1600" dirty="0" smtClean="0">
                <a:latin typeface="+mj-lt"/>
              </a:rPr>
              <a:t>вслед </a:t>
            </a:r>
            <a:r>
              <a:rPr lang="ru-RU" sz="1600" dirty="0">
                <a:latin typeface="+mj-lt"/>
              </a:rPr>
              <a:t>за этим выявление человеческого измерения истории, т.е. выявление механизмов формирования личности цивилизованного </a:t>
            </a:r>
            <a:r>
              <a:rPr lang="ru-RU" sz="1600" dirty="0" smtClean="0">
                <a:latin typeface="+mj-lt"/>
              </a:rPr>
              <a:t>человека</a:t>
            </a:r>
            <a:r>
              <a:rPr lang="ru-RU" sz="1600" dirty="0">
                <a:latin typeface="+mj-lt"/>
              </a:rPr>
              <a:t>; анализ культуры как меры развития человека, его способности к действию.</a:t>
            </a:r>
          </a:p>
          <a:p>
            <a:r>
              <a:rPr lang="ru-RU" sz="1600" dirty="0">
                <a:latin typeface="+mj-lt"/>
              </a:rPr>
              <a:t>Иными словами, цивилизационный подход к истории общества ставит человека в центре изучения прошлого и настоящего общества. </a:t>
            </a:r>
          </a:p>
          <a:p>
            <a:r>
              <a:rPr lang="ru-RU" sz="1600" dirty="0">
                <a:latin typeface="+mj-lt"/>
              </a:rPr>
              <a:t>Именно в возможности раскрытия исторического смысла любой эпохи через ее человеческое  измерение и заключается главное </a:t>
            </a:r>
            <a:r>
              <a:rPr lang="ru-RU" sz="1600" dirty="0" smtClean="0">
                <a:latin typeface="+mj-lt"/>
              </a:rPr>
              <a:t>отличие </a:t>
            </a:r>
            <a:r>
              <a:rPr lang="ru-RU" sz="1600" dirty="0">
                <a:latin typeface="+mj-lt"/>
              </a:rPr>
              <a:t>понятия "цивилизация" от понятия "формация", раскрывающего исторический смысл через отвлеченно-объективные </a:t>
            </a:r>
            <a:r>
              <a:rPr lang="ru-RU" sz="1600" dirty="0" smtClean="0">
                <a:latin typeface="+mj-lt"/>
              </a:rPr>
              <a:t>измерения</a:t>
            </a:r>
            <a:r>
              <a:rPr lang="ru-RU" sz="1600" dirty="0">
                <a:latin typeface="+mj-lt"/>
              </a:rPr>
              <a:t>. </a:t>
            </a:r>
          </a:p>
          <a:p>
            <a:r>
              <a:rPr lang="ru-RU" sz="1600" dirty="0">
                <a:latin typeface="+mj-lt"/>
              </a:rPr>
              <a:t>Все выше сказанное позволяет сделать вывод, что концепция цивилизации в качестве парадигмы исторического исследования может </a:t>
            </a:r>
            <a:r>
              <a:rPr lang="ru-RU" sz="1600" dirty="0" smtClean="0">
                <a:latin typeface="+mj-lt"/>
              </a:rPr>
              <a:t>включать </a:t>
            </a:r>
            <a:r>
              <a:rPr lang="ru-RU" sz="1600" dirty="0">
                <a:latin typeface="+mj-lt"/>
              </a:rPr>
              <a:t>в себя как объективный (формационный), так и субъективный (антропологический) аспекты процесса развития общества.</a:t>
            </a:r>
          </a:p>
          <a:p>
            <a:endParaRPr lang="ru-RU" sz="1600" dirty="0">
              <a:latin typeface="+mj-lt"/>
            </a:endParaRPr>
          </a:p>
        </p:txBody>
      </p:sp>
    </p:spTree>
    <p:extLst>
      <p:ext uri="{BB962C8B-B14F-4D97-AF65-F5344CB8AC3E}">
        <p14:creationId xmlns:p14="http://schemas.microsoft.com/office/powerpoint/2010/main" val="11451057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257570" y="186304"/>
            <a:ext cx="9144000" cy="410417"/>
          </a:xfrm>
        </p:spPr>
        <p:txBody>
          <a:bodyPr>
            <a:normAutofit fontScale="90000"/>
          </a:bodyPr>
          <a:lstStyle/>
          <a:p>
            <a:r>
              <a:rPr lang="ru-RU" sz="3200" cap="small" dirty="0" smtClean="0">
                <a:effectLst>
                  <a:outerShdw blurRad="38100" dist="38100" dir="2700000" algn="tl">
                    <a:srgbClr val="000000">
                      <a:alpha val="43137"/>
                    </a:srgbClr>
                  </a:outerShdw>
                </a:effectLst>
              </a:rPr>
              <a:t>3. Биография</a:t>
            </a:r>
            <a:endParaRPr lang="ru-RU" sz="3200" dirty="0">
              <a:effectLst>
                <a:outerShdw blurRad="38100" dist="38100" dir="2700000" algn="tl">
                  <a:srgbClr val="000000">
                    <a:alpha val="43137"/>
                  </a:srgbClr>
                </a:outerShdw>
              </a:effectLst>
            </a:endParaRPr>
          </a:p>
        </p:txBody>
      </p:sp>
      <p:sp>
        <p:nvSpPr>
          <p:cNvPr id="3" name="Номер слайда 2"/>
          <p:cNvSpPr>
            <a:spLocks noGrp="1"/>
          </p:cNvSpPr>
          <p:nvPr>
            <p:ph type="sldNum" sz="quarter" idx="12"/>
          </p:nvPr>
        </p:nvSpPr>
        <p:spPr/>
        <p:txBody>
          <a:bodyPr/>
          <a:lstStyle/>
          <a:p>
            <a:fld id="{7F856FC7-EE5B-46BB-A9AC-6F37F5102896}" type="slidenum">
              <a:rPr lang="ru-RU" sz="2000" smtClean="0">
                <a:latin typeface="+mj-lt"/>
              </a:rPr>
              <a:t>12</a:t>
            </a:fld>
            <a:endParaRPr lang="ru-RU" sz="2000" dirty="0">
              <a:latin typeface="+mj-lt"/>
            </a:endParaRPr>
          </a:p>
        </p:txBody>
      </p:sp>
      <p:sp>
        <p:nvSpPr>
          <p:cNvPr id="7" name="Прямоугольник 6"/>
          <p:cNvSpPr/>
          <p:nvPr/>
        </p:nvSpPr>
        <p:spPr>
          <a:xfrm>
            <a:off x="4929351" y="843455"/>
            <a:ext cx="6431376" cy="5478423"/>
          </a:xfrm>
          <a:prstGeom prst="rect">
            <a:avLst/>
          </a:prstGeom>
        </p:spPr>
        <p:txBody>
          <a:bodyPr wrap="square">
            <a:spAutoFit/>
          </a:bodyPr>
          <a:lstStyle/>
          <a:p>
            <a:r>
              <a:rPr lang="ru-RU" sz="1400" dirty="0">
                <a:latin typeface="+mj-lt"/>
              </a:rPr>
              <a:t>Арнольд Джозеф Тойнби родился в Лондоне 14 апреля 1889 года. Был сыном Гарри </a:t>
            </a:r>
            <a:r>
              <a:rPr lang="ru-RU" sz="1400" dirty="0" err="1">
                <a:latin typeface="+mj-lt"/>
              </a:rPr>
              <a:t>Валпи</a:t>
            </a:r>
            <a:r>
              <a:rPr lang="ru-RU" sz="1400" dirty="0">
                <a:latin typeface="+mj-lt"/>
              </a:rPr>
              <a:t> Тойнби (1861—1941), секретаря общественной благотворительной организации и его жены Сары Эдик Маршал (1859—1939). Его сестра Жаклин Тойнби была археологом и искусствоведом. Арнольд Тойнби был внуком Джозефа Тойнби, племянником известного экономиста Арнольда Тойнби (1852—1883). Арнольд Джозеф Тойнби был потомком известных британских интеллектуалов в течении нескольких поколений. Он выиграл стипендию в Винчестерском Колледже и в </a:t>
            </a:r>
            <a:r>
              <a:rPr lang="ru-RU" sz="1400" dirty="0" err="1">
                <a:latin typeface="+mj-lt"/>
              </a:rPr>
              <a:t>Бейлиол</a:t>
            </a:r>
            <a:r>
              <a:rPr lang="ru-RU" sz="1400" dirty="0">
                <a:latin typeface="+mj-lt"/>
              </a:rPr>
              <a:t>-колледже, а так же в Оксфорде на Гуманитарном направлении (1907—1911 гг</a:t>
            </a:r>
            <a:r>
              <a:rPr lang="ru-RU" sz="1400" dirty="0" smtClean="0">
                <a:latin typeface="+mj-lt"/>
              </a:rPr>
              <a:t>.)</a:t>
            </a:r>
          </a:p>
          <a:p>
            <a:r>
              <a:rPr lang="ru-RU" sz="1400" dirty="0" smtClean="0">
                <a:latin typeface="+mj-lt"/>
              </a:rPr>
              <a:t>Прошёл </a:t>
            </a:r>
            <a:r>
              <a:rPr lang="ru-RU" sz="1400" dirty="0">
                <a:latin typeface="+mj-lt"/>
              </a:rPr>
              <a:t>обучение в Британской Школе в Афинах. В дальнейшем это обучение сильно повлияло на его труд «Постижение Истории». В 1912 году Арнольд Тойнби начал преподавать античную историю в </a:t>
            </a:r>
            <a:r>
              <a:rPr lang="ru-RU" sz="1400" dirty="0" err="1">
                <a:latin typeface="+mj-lt"/>
              </a:rPr>
              <a:t>Бейлиол</a:t>
            </a:r>
            <a:r>
              <a:rPr lang="ru-RU" sz="1400" dirty="0">
                <a:latin typeface="+mj-lt"/>
              </a:rPr>
              <a:t>-колледже. А в 1915 году он начал работу в </a:t>
            </a:r>
            <a:r>
              <a:rPr lang="ru-RU" sz="1400" dirty="0" err="1">
                <a:latin typeface="+mj-lt"/>
              </a:rPr>
              <a:t>разведовательном</a:t>
            </a:r>
            <a:r>
              <a:rPr lang="ru-RU" sz="1400" dirty="0">
                <a:latin typeface="+mj-lt"/>
              </a:rPr>
              <a:t> департаменте Министерства иностранных дел Британии. Арнольд Джозеф Тойнби был делегатом на Парижской мирной конференции в 1919 году, после чего был назначен профессором византийских и современных греческих исследований в Лондонском университете. С 1921 по 1922 год он был корреспондентом Гардиан. Опыт, приобретённый за время греко-турецкой войны, способствовал появлению на свет публикации «Западный вопрос в Греции и Турции»[3]. В 1925 году он стал профессором в области исследований международной истории в Лондонской школе экономики и директором Королевского института международных отношений в Лондоне.</a:t>
            </a:r>
          </a:p>
          <a:p>
            <a:endParaRPr lang="ru-RU" sz="1400" dirty="0">
              <a:latin typeface="+mj-lt"/>
            </a:endParaRPr>
          </a:p>
          <a:p>
            <a:r>
              <a:rPr lang="ru-RU" sz="1400" dirty="0" smtClean="0">
                <a:latin typeface="+mj-lt"/>
              </a:rPr>
              <a:t>22 </a:t>
            </a:r>
            <a:r>
              <a:rPr lang="ru-RU" sz="1400" dirty="0">
                <a:latin typeface="+mj-lt"/>
              </a:rPr>
              <a:t>октября 1975 года, в возрасте 86 лет, Арнольд Джозеф Тойнби умер.</a:t>
            </a:r>
          </a:p>
          <a:p>
            <a:endParaRPr lang="ru-RU" sz="1400" dirty="0">
              <a:latin typeface="+mj-lt"/>
            </a:endParaRPr>
          </a:p>
          <a:p>
            <a:r>
              <a:rPr lang="ru-RU" sz="1400" dirty="0">
                <a:latin typeface="+mj-lt"/>
              </a:rPr>
              <a:t>В честь историка назван астероид 7401 Тойнби.</a:t>
            </a:r>
          </a:p>
        </p:txBody>
      </p:sp>
      <p:pic>
        <p:nvPicPr>
          <p:cNvPr id="2060" name="Picture 12" descr="https://cont.ws/uploads/pic/2015/11/tojnbi_arnold_reg-b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761" y="843455"/>
            <a:ext cx="4004441" cy="3003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31054"/>
      </p:ext>
    </p:extLst>
  </p:cSld>
  <p:clrMapOvr>
    <a:masterClrMapping/>
  </p:clrMapOvr>
  <p:timing>
    <p:tnLst>
      <p:par>
        <p:cTn id="1" dur="indefinite" restart="never" nodeType="tmRoot"/>
      </p:par>
    </p:tnLst>
  </p:timing>
</p:sld>
</file>

<file path=ppt/theme/theme1.xml><?xml version="1.0" encoding="utf-8"?>
<a:theme xmlns:a="http://schemas.openxmlformats.org/drawingml/2006/main" name="HDOfficeLightV0">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HDOfficeLightV0">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TM02900771[[fn=Сектор]]</Template>
  <TotalTime>1494</TotalTime>
  <Words>2799</Words>
  <Application>Microsoft Office PowerPoint</Application>
  <PresentationFormat>Широкоэкранный</PresentationFormat>
  <Paragraphs>107</Paragraphs>
  <Slides>12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12</vt:i4>
      </vt:variant>
    </vt:vector>
  </HeadingPairs>
  <TitlesOfParts>
    <vt:vector size="18" baseType="lpstr">
      <vt:lpstr>Calibri</vt:lpstr>
      <vt:lpstr>Calibri Light</vt:lpstr>
      <vt:lpstr>Myriad Pro Light</vt:lpstr>
      <vt:lpstr>Wingdings 2</vt:lpstr>
      <vt:lpstr>HDOfficeLightV0</vt:lpstr>
      <vt:lpstr>1_HDOfficeLightV0</vt:lpstr>
      <vt:lpstr>Философия культуры  А. Тойнби</vt:lpstr>
      <vt:lpstr>Содержание</vt:lpstr>
      <vt:lpstr>1. ВСТУПЛЕНИЕ</vt:lpstr>
      <vt:lpstr>2. Концепция</vt:lpstr>
      <vt:lpstr>Концепция</vt:lpstr>
      <vt:lpstr>Концепция</vt:lpstr>
      <vt:lpstr>Концепция</vt:lpstr>
      <vt:lpstr>Концепция</vt:lpstr>
      <vt:lpstr>Концепция</vt:lpstr>
      <vt:lpstr>Концепция</vt:lpstr>
      <vt:lpstr>Концепция</vt:lpstr>
      <vt:lpstr>3. Биография</vt:lpstr>
    </vt:vector>
  </TitlesOfParts>
  <Company>KOMP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Общее сравнение развития представлений о культуре в Западной Европе в античности и средневековье.</dc:title>
  <dc:creator>MASHEENA</dc:creator>
  <cp:lastModifiedBy>MASHEENA</cp:lastModifiedBy>
  <cp:revision>53</cp:revision>
  <dcterms:created xsi:type="dcterms:W3CDTF">2017-01-17T17:04:17Z</dcterms:created>
  <dcterms:modified xsi:type="dcterms:W3CDTF">2017-01-28T10:21:54Z</dcterms:modified>
</cp:coreProperties>
</file>