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702" r:id="rId1"/>
    <p:sldMasterId id="2147483792" r:id="rId2"/>
  </p:sldMasterIdLst>
  <p:notesMasterIdLst>
    <p:notesMasterId r:id="rId29"/>
  </p:notesMasterIdLst>
  <p:sldIdLst>
    <p:sldId id="256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F5AB1C69-6EDB-4FF4-983F-18BD219EF322}" styleName="Средний стиль 2 — акцент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4" autoAdjust="0"/>
    <p:restoredTop sz="94660"/>
  </p:normalViewPr>
  <p:slideViewPr>
    <p:cSldViewPr snapToGrid="0">
      <p:cViewPr varScale="1">
        <p:scale>
          <a:sx n="91" d="100"/>
          <a:sy n="91" d="100"/>
        </p:scale>
        <p:origin x="534" y="9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tableStyles" Target="tableStyle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theme" Target="theme/theme1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viewProps" Target="viewProps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46455EA-F442-440C-9734-A03C67CAC5C3}" type="datetimeFigureOut">
              <a:rPr lang="ru-RU" smtClean="0"/>
              <a:t>28.01.2017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AEF9E8A-0528-4095-BC2B-90B4DD9D07A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5641937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4530"/>
            <a:ext cx="9144000" cy="2387600"/>
          </a:xfrm>
        </p:spPr>
        <p:txBody>
          <a:bodyPr anchor="b">
            <a:normAutofit/>
          </a:bodyPr>
          <a:lstStyle>
            <a:lvl1pPr algn="ctr"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>
            <a:normAutofit/>
          </a:bodyPr>
          <a:lstStyle>
            <a:lvl1pPr marL="0" indent="0" algn="ctr"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 algn="ctr">
              <a:buNone/>
              <a:defRPr sz="2800"/>
            </a:lvl2pPr>
            <a:lvl3pPr marL="914400" indent="0" algn="ctr">
              <a:buNone/>
              <a:defRPr sz="24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15A145-8779-49EA-A991-DA19A6FD73D7}" type="datetime1">
              <a:rPr lang="ru-RU" smtClean="0"/>
              <a:t>28.01.2017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856FC7-EE5B-46BB-A9AC-6F37F510289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7321413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1015D3-612E-4EE3-9A54-011FA92AD909}" type="datetime1">
              <a:rPr lang="ru-RU" smtClean="0"/>
              <a:t>28.01.2017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856FC7-EE5B-46BB-A9AC-6F37F510289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4847139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12423"/>
            <a:ext cx="10515600" cy="2851208"/>
          </a:xfrm>
        </p:spPr>
        <p:txBody>
          <a:bodyPr anchor="b">
            <a:normAutofit/>
          </a:bodyPr>
          <a:lstStyle>
            <a:lvl1pPr>
              <a:defRPr sz="60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52633"/>
            <a:ext cx="10515600" cy="1500187"/>
          </a:xfrm>
        </p:spPr>
        <p:txBody>
          <a:bodyPr anchor="t">
            <a:normAutofit/>
          </a:bodyPr>
          <a:lstStyle>
            <a:lvl1pPr marL="0" indent="0"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02260F-E11B-4D15-97BD-A14D3B4C39A6}" type="datetime1">
              <a:rPr lang="ru-RU" smtClean="0"/>
              <a:t>28.01.2017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856FC7-EE5B-46BB-A9AC-6F37F510289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2467773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45127" y="1828800"/>
            <a:ext cx="5181600" cy="4351337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8800"/>
            <a:ext cx="5181600" cy="4351337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511FE3-3176-4E24-BFFF-5D24C5CD916B}" type="datetime1">
              <a:rPr lang="ru-RU" smtClean="0"/>
              <a:t>28.01.2017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856FC7-EE5B-46BB-A9AC-6F37F510289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0719449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45127" y="1681850"/>
            <a:ext cx="5156200" cy="825699"/>
          </a:xfrm>
        </p:spPr>
        <p:txBody>
          <a:bodyPr anchor="b">
            <a:normAutofit/>
          </a:bodyPr>
          <a:lstStyle>
            <a:lvl1pPr marL="0" indent="0">
              <a:spcBef>
                <a:spcPts val="0"/>
              </a:spcBef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45127" y="2507550"/>
            <a:ext cx="5156200" cy="3680525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851"/>
            <a:ext cx="5181601" cy="825698"/>
          </a:xfrm>
        </p:spPr>
        <p:txBody>
          <a:bodyPr anchor="b"/>
          <a:lstStyle>
            <a:lvl1pPr marL="0" indent="0">
              <a:spcBef>
                <a:spcPts val="0"/>
              </a:spcBef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7550"/>
            <a:ext cx="5181601" cy="3680525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7B06C3-3E09-49A4-BB3E-9B542A63976E}" type="datetime1">
              <a:rPr lang="ru-RU" smtClean="0"/>
              <a:t>28.01.2017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856FC7-EE5B-46BB-A9AC-6F37F5102896}" type="slidenum">
              <a:rPr lang="ru-RU" smtClean="0"/>
              <a:t>‹#›</a:t>
            </a:fld>
            <a:endParaRPr lang="ru-RU"/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7634585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5122E3-2600-4566-92F6-C939A3AF9DA5}" type="datetime1">
              <a:rPr lang="ru-RU" smtClean="0"/>
              <a:t>28.01.2017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856FC7-EE5B-46BB-A9AC-6F37F5102896}" type="slidenum">
              <a:rPr lang="ru-RU" smtClean="0"/>
              <a:t>‹#›</a:t>
            </a:fld>
            <a:endParaRPr lang="ru-RU"/>
          </a:p>
        </p:txBody>
      </p:sp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74739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3EA4A2-219E-435C-909E-DB2C2A76025A}" type="datetime1">
              <a:rPr lang="ru-RU" smtClean="0"/>
              <a:t>28.01.2017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856FC7-EE5B-46BB-A9AC-6F37F510289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535699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41248" y="457200"/>
            <a:ext cx="3931920" cy="1600197"/>
          </a:xfrm>
        </p:spPr>
        <p:txBody>
          <a:bodyPr anchor="b">
            <a:normAutofit/>
          </a:bodyPr>
          <a:lstStyle>
            <a:lvl1pPr>
              <a:defRPr sz="32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1600" y="990600"/>
            <a:ext cx="6172200" cy="48768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41248" y="2057399"/>
            <a:ext cx="3931920" cy="3810001"/>
          </a:xfrm>
        </p:spPr>
        <p:txBody>
          <a:bodyPr>
            <a:normAutofit/>
          </a:bodyPr>
          <a:lstStyle>
            <a:lvl1pPr marL="0" indent="0">
              <a:lnSpc>
                <a:spcPct val="90000"/>
              </a:lnSpc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1E330F-89A9-4733-84F6-B16E5523C762}" type="datetime1">
              <a:rPr lang="ru-RU" smtClean="0"/>
              <a:t>28.01.2017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856FC7-EE5B-46BB-A9AC-6F37F510289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2957780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41248" y="457200"/>
            <a:ext cx="3931920" cy="1600200"/>
          </a:xfrm>
        </p:spPr>
        <p:txBody>
          <a:bodyPr anchor="b">
            <a:normAutofit/>
          </a:bodyPr>
          <a:lstStyle>
            <a:lvl1pPr>
              <a:defRPr sz="32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1600" y="990600"/>
            <a:ext cx="6172200" cy="4876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41248" y="2057400"/>
            <a:ext cx="3931920" cy="3810000"/>
          </a:xfrm>
        </p:spPr>
        <p:txBody>
          <a:bodyPr>
            <a:normAutofit/>
          </a:bodyPr>
          <a:lstStyle>
            <a:lvl1pPr marL="0" indent="0">
              <a:lnSpc>
                <a:spcPct val="90000"/>
              </a:lnSpc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CE2499-F53C-4C58-811F-4D59E97D3D65}" type="datetime1">
              <a:rPr lang="ru-RU" smtClean="0"/>
              <a:t>28.01.2017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856FC7-EE5B-46BB-A9AC-6F37F510289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658405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54302C-3451-486A-8C10-6F1387292652}" type="datetime1">
              <a:rPr lang="ru-RU" smtClean="0"/>
              <a:t>28.01.2017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856FC7-EE5B-46BB-A9AC-6F37F510289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6618122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0362"/>
            <a:ext cx="2628900" cy="581183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0362"/>
            <a:ext cx="7734300" cy="5811837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BBA97E-6137-41C6-8381-091A31C7B2AB}" type="datetime1">
              <a:rPr lang="ru-RU" smtClean="0"/>
              <a:t>28.01.2017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856FC7-EE5B-46BB-A9AC-6F37F510289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2993826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4530"/>
            <a:ext cx="9144000" cy="2387600"/>
          </a:xfrm>
        </p:spPr>
        <p:txBody>
          <a:bodyPr anchor="b">
            <a:normAutofit/>
          </a:bodyPr>
          <a:lstStyle>
            <a:lvl1pPr algn="ctr"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>
            <a:normAutofit/>
          </a:bodyPr>
          <a:lstStyle>
            <a:lvl1pPr marL="0" indent="0" algn="ctr"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 algn="ctr">
              <a:buNone/>
              <a:defRPr sz="2800"/>
            </a:lvl2pPr>
            <a:lvl3pPr marL="914400" indent="0" algn="ctr">
              <a:buNone/>
              <a:defRPr sz="24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FDBB05-F508-4EBA-8F93-C19B6675E301}" type="datetime1">
              <a:rPr lang="ru-RU" smtClean="0"/>
              <a:t>28.01.2017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856FC7-EE5B-46BB-A9AC-6F37F510289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5529139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92F3A9-40F9-4329-B9EF-66A75EF7ED66}" type="datetime1">
              <a:rPr lang="ru-RU" smtClean="0"/>
              <a:t>28.01.2017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856FC7-EE5B-46BB-A9AC-6F37F510289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34601756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12423"/>
            <a:ext cx="10515600" cy="2851208"/>
          </a:xfrm>
        </p:spPr>
        <p:txBody>
          <a:bodyPr anchor="b">
            <a:normAutofit/>
          </a:bodyPr>
          <a:lstStyle>
            <a:lvl1pPr>
              <a:defRPr sz="60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52633"/>
            <a:ext cx="10515600" cy="1500187"/>
          </a:xfrm>
        </p:spPr>
        <p:txBody>
          <a:bodyPr anchor="t">
            <a:normAutofit/>
          </a:bodyPr>
          <a:lstStyle>
            <a:lvl1pPr marL="0" indent="0"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DE5D64-0263-4728-9744-C8DE7307BD86}" type="datetime1">
              <a:rPr lang="ru-RU" smtClean="0"/>
              <a:t>28.01.2017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856FC7-EE5B-46BB-A9AC-6F37F510289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47912281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45127" y="1828800"/>
            <a:ext cx="5181600" cy="4351337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8800"/>
            <a:ext cx="5181600" cy="4351337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9F0329-B0D8-49CB-9E88-9FEAE652E2FD}" type="datetime1">
              <a:rPr lang="ru-RU" smtClean="0"/>
              <a:t>28.01.2017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856FC7-EE5B-46BB-A9AC-6F37F510289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97113071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45127" y="1681850"/>
            <a:ext cx="5156200" cy="825699"/>
          </a:xfrm>
        </p:spPr>
        <p:txBody>
          <a:bodyPr anchor="b">
            <a:normAutofit/>
          </a:bodyPr>
          <a:lstStyle>
            <a:lvl1pPr marL="0" indent="0">
              <a:spcBef>
                <a:spcPts val="0"/>
              </a:spcBef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45127" y="2507550"/>
            <a:ext cx="5156200" cy="3680525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851"/>
            <a:ext cx="5181601" cy="825698"/>
          </a:xfrm>
        </p:spPr>
        <p:txBody>
          <a:bodyPr anchor="b"/>
          <a:lstStyle>
            <a:lvl1pPr marL="0" indent="0">
              <a:spcBef>
                <a:spcPts val="0"/>
              </a:spcBef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7550"/>
            <a:ext cx="5181601" cy="3680525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177D30-2365-4C7E-85FB-EA26E709D055}" type="datetime1">
              <a:rPr lang="ru-RU" smtClean="0"/>
              <a:t>28.01.2017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856FC7-EE5B-46BB-A9AC-6F37F5102896}" type="slidenum">
              <a:rPr lang="ru-RU" smtClean="0"/>
              <a:t>‹#›</a:t>
            </a:fld>
            <a:endParaRPr lang="ru-RU"/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68784332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70CB16-086A-42B2-BF4C-E2E51EBAE2CB}" type="datetime1">
              <a:rPr lang="ru-RU" smtClean="0"/>
              <a:t>28.01.2017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856FC7-EE5B-46BB-A9AC-6F37F5102896}" type="slidenum">
              <a:rPr lang="ru-RU" smtClean="0"/>
              <a:t>‹#›</a:t>
            </a:fld>
            <a:endParaRPr lang="ru-RU"/>
          </a:p>
        </p:txBody>
      </p:sp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5953830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8849B9-B1A1-4123-A37C-7AC557315A22}" type="datetime1">
              <a:rPr lang="ru-RU" smtClean="0"/>
              <a:t>28.01.2017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856FC7-EE5B-46BB-A9AC-6F37F510289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1528934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41248" y="457200"/>
            <a:ext cx="3931920" cy="1600197"/>
          </a:xfrm>
        </p:spPr>
        <p:txBody>
          <a:bodyPr anchor="b">
            <a:normAutofit/>
          </a:bodyPr>
          <a:lstStyle>
            <a:lvl1pPr>
              <a:defRPr sz="32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1600" y="990600"/>
            <a:ext cx="6172200" cy="48768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41248" y="2057399"/>
            <a:ext cx="3931920" cy="3810001"/>
          </a:xfrm>
        </p:spPr>
        <p:txBody>
          <a:bodyPr>
            <a:normAutofit/>
          </a:bodyPr>
          <a:lstStyle>
            <a:lvl1pPr marL="0" indent="0">
              <a:lnSpc>
                <a:spcPct val="90000"/>
              </a:lnSpc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DB3106-D939-48DA-BDB6-9DF67ACBAC45}" type="datetime1">
              <a:rPr lang="ru-RU" smtClean="0"/>
              <a:t>28.01.2017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856FC7-EE5B-46BB-A9AC-6F37F510289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87202106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41248" y="457200"/>
            <a:ext cx="3931920" cy="1600200"/>
          </a:xfrm>
        </p:spPr>
        <p:txBody>
          <a:bodyPr anchor="b">
            <a:normAutofit/>
          </a:bodyPr>
          <a:lstStyle>
            <a:lvl1pPr>
              <a:defRPr sz="32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1600" y="990600"/>
            <a:ext cx="6172200" cy="4876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41248" y="2057400"/>
            <a:ext cx="3931920" cy="3810000"/>
          </a:xfrm>
        </p:spPr>
        <p:txBody>
          <a:bodyPr>
            <a:normAutofit/>
          </a:bodyPr>
          <a:lstStyle>
            <a:lvl1pPr marL="0" indent="0">
              <a:lnSpc>
                <a:spcPct val="90000"/>
              </a:lnSpc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C9FD90-26F5-4612-9F6A-56E08EDD1816}" type="datetime1">
              <a:rPr lang="ru-RU" smtClean="0"/>
              <a:t>28.01.2017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856FC7-EE5B-46BB-A9AC-6F37F510289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2113865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FB244B-A4BE-4AAA-94F3-6D963B741159}" type="datetime1">
              <a:rPr lang="ru-RU" smtClean="0"/>
              <a:t>28.01.2017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856FC7-EE5B-46BB-A9AC-6F37F510289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38000326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0362"/>
            <a:ext cx="2628900" cy="581183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0362"/>
            <a:ext cx="7734300" cy="5811837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BC64FF-1379-4ABE-AA92-325E0632846B}" type="datetime1">
              <a:rPr lang="ru-RU" smtClean="0"/>
              <a:t>28.01.2017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856FC7-EE5B-46BB-A9AC-6F37F510289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0375940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45127" y="365760"/>
            <a:ext cx="10515600" cy="132556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45127" y="1828800"/>
            <a:ext cx="10515600" cy="435133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fld id="{37F313F2-BB16-402D-85E5-19A42A12F7A9}" type="datetime1">
              <a:rPr lang="ru-RU" smtClean="0"/>
              <a:t>28.01.2017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1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7527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F856FC7-EE5B-46BB-A9AC-6F37F510289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1713508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3" r:id="rId1"/>
    <p:sldLayoutId id="2147483704" r:id="rId2"/>
    <p:sldLayoutId id="2147483705" r:id="rId3"/>
    <p:sldLayoutId id="2147483706" r:id="rId4"/>
    <p:sldLayoutId id="2147483707" r:id="rId5"/>
    <p:sldLayoutId id="2147483708" r:id="rId6"/>
    <p:sldLayoutId id="2147483709" r:id="rId7"/>
    <p:sldLayoutId id="2147483710" r:id="rId8"/>
    <p:sldLayoutId id="2147483711" r:id="rId9"/>
    <p:sldLayoutId id="2147483712" r:id="rId10"/>
    <p:sldLayoutId id="2147483713" r:id="rId11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Wingdings 2" pitchFamily="18" charset="2"/>
        <a:buChar char="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Wingdings 2" pitchFamily="18" charset="2"/>
        <a:buChar char="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Wingdings 2" pitchFamily="18" charset="2"/>
        <a:buChar char="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Wingdings 2" pitchFamily="18" charset="2"/>
        <a:buChar char="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Wingdings 2" pitchFamily="18" charset="2"/>
        <a:buChar char="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Wingdings 2" pitchFamily="18" charset="2"/>
        <a:buChar char="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Wingdings 2" pitchFamily="18" charset="2"/>
        <a:buChar char="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Wingdings 2" pitchFamily="18" charset="2"/>
        <a:buChar char="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Wingdings 2" pitchFamily="18" charset="2"/>
        <a:buChar char="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45127" y="365760"/>
            <a:ext cx="10515600" cy="132556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45127" y="1828800"/>
            <a:ext cx="10515600" cy="435133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fld id="{38DF8222-CD9B-425D-8B3C-978AF8EABEA8}" type="datetime1">
              <a:rPr lang="ru-RU" smtClean="0"/>
              <a:t>28.01.2017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1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7527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F856FC7-EE5B-46BB-A9AC-6F37F510289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5499422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93" r:id="rId1"/>
    <p:sldLayoutId id="2147483794" r:id="rId2"/>
    <p:sldLayoutId id="2147483795" r:id="rId3"/>
    <p:sldLayoutId id="2147483796" r:id="rId4"/>
    <p:sldLayoutId id="2147483797" r:id="rId5"/>
    <p:sldLayoutId id="2147483798" r:id="rId6"/>
    <p:sldLayoutId id="2147483799" r:id="rId7"/>
    <p:sldLayoutId id="2147483800" r:id="rId8"/>
    <p:sldLayoutId id="2147483801" r:id="rId9"/>
    <p:sldLayoutId id="2147483802" r:id="rId10"/>
    <p:sldLayoutId id="2147483803" r:id="rId11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Wingdings 2" pitchFamily="18" charset="2"/>
        <a:buChar char="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Wingdings 2" pitchFamily="18" charset="2"/>
        <a:buChar char="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Wingdings 2" pitchFamily="18" charset="2"/>
        <a:buChar char="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Wingdings 2" pitchFamily="18" charset="2"/>
        <a:buChar char="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Wingdings 2" pitchFamily="18" charset="2"/>
        <a:buChar char="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Wingdings 2" pitchFamily="18" charset="2"/>
        <a:buChar char="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Wingdings 2" pitchFamily="18" charset="2"/>
        <a:buChar char="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Wingdings 2" pitchFamily="18" charset="2"/>
        <a:buChar char="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Wingdings 2" pitchFamily="18" charset="2"/>
        <a:buChar char="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ctrTitle"/>
          </p:nvPr>
        </p:nvSpPr>
        <p:spPr>
          <a:xfrm>
            <a:off x="652187" y="1902372"/>
            <a:ext cx="10173467" cy="2916962"/>
          </a:xfrm>
        </p:spPr>
        <p:txBody>
          <a:bodyPr>
            <a:noAutofit/>
          </a:bodyPr>
          <a:lstStyle/>
          <a:p>
            <a:pPr algn="l">
              <a:lnSpc>
                <a:spcPct val="100000"/>
              </a:lnSpc>
            </a:pPr>
            <a:r>
              <a:rPr lang="ru-RU" sz="2800" b="1" cap="small" dirty="0"/>
              <a:t>Формы и механизмы приобщения к культуре. </a:t>
            </a:r>
            <a:r>
              <a:rPr lang="ru-RU" sz="2800" cap="small" dirty="0" smtClean="0"/>
              <a:t/>
            </a:r>
            <a:br>
              <a:rPr lang="ru-RU" sz="2800" cap="small" dirty="0" smtClean="0"/>
            </a:br>
            <a:r>
              <a:rPr lang="ru-RU" sz="2400" cap="small" dirty="0" smtClean="0"/>
              <a:t>Социализация </a:t>
            </a:r>
            <a:r>
              <a:rPr lang="ru-RU" sz="2400" cap="small" dirty="0"/>
              <a:t>и воспитание (составные части и разновидности социализации); </a:t>
            </a:r>
            <a:br>
              <a:rPr lang="ru-RU" sz="2400" cap="small" dirty="0"/>
            </a:br>
            <a:r>
              <a:rPr lang="ru-RU" sz="2800" cap="small" dirty="0"/>
              <a:t>Фазы социализации, агенты, институты социализации; </a:t>
            </a:r>
            <a:br>
              <a:rPr lang="ru-RU" sz="2800" cap="small" dirty="0"/>
            </a:br>
            <a:r>
              <a:rPr lang="ru-RU" sz="2800" cap="small" dirty="0" err="1"/>
              <a:t>Родительство</a:t>
            </a:r>
            <a:r>
              <a:rPr lang="ru-RU" sz="2800" cap="small" dirty="0"/>
              <a:t> как элемент первичной социализации; </a:t>
            </a:r>
            <a:br>
              <a:rPr lang="ru-RU" sz="2800" cap="small" dirty="0"/>
            </a:br>
            <a:r>
              <a:rPr lang="ru-RU" sz="2800" cap="small" dirty="0" err="1"/>
              <a:t>Десоциализация</a:t>
            </a:r>
            <a:r>
              <a:rPr lang="ru-RU" sz="2800" cap="small" dirty="0"/>
              <a:t> и </a:t>
            </a:r>
            <a:r>
              <a:rPr lang="ru-RU" sz="2800" cap="small" dirty="0" err="1"/>
              <a:t>ресоциализация</a:t>
            </a:r>
            <a:r>
              <a:rPr lang="ru-RU" sz="2800" cap="small" dirty="0"/>
              <a:t>, аккультурация, ассимиляция; </a:t>
            </a:r>
            <a:br>
              <a:rPr lang="ru-RU" sz="2800" cap="small" dirty="0"/>
            </a:br>
            <a:r>
              <a:rPr lang="ru-RU" sz="2800" cap="small" dirty="0"/>
              <a:t>Культурные заимствования, культурная диффузия; </a:t>
            </a:r>
            <a:r>
              <a:rPr lang="ru-RU" sz="2800" cap="small" dirty="0" smtClean="0"/>
              <a:t/>
            </a:r>
            <a:br>
              <a:rPr lang="ru-RU" sz="2800" cap="small" dirty="0" smtClean="0"/>
            </a:br>
            <a:r>
              <a:rPr lang="ru-RU" sz="2800" cap="small" dirty="0" smtClean="0"/>
              <a:t>Культурная </a:t>
            </a:r>
            <a:r>
              <a:rPr lang="ru-RU" sz="2800" cap="small" dirty="0"/>
              <a:t>динамика (культурные процессы).</a:t>
            </a:r>
          </a:p>
        </p:txBody>
      </p:sp>
      <p:sp>
        <p:nvSpPr>
          <p:cNvPr id="5" name="Подзаголовок 4"/>
          <p:cNvSpPr>
            <a:spLocks noGrp="1"/>
          </p:cNvSpPr>
          <p:nvPr>
            <p:ph type="subTitle" idx="1"/>
          </p:nvPr>
        </p:nvSpPr>
        <p:spPr>
          <a:xfrm>
            <a:off x="8704476" y="6019425"/>
            <a:ext cx="3361400" cy="662050"/>
          </a:xfrm>
        </p:spPr>
        <p:txBody>
          <a:bodyPr>
            <a:normAutofit/>
          </a:bodyPr>
          <a:lstStyle/>
          <a:p>
            <a:pPr algn="r"/>
            <a:endParaRPr lang="ru-RU" sz="1800" dirty="0"/>
          </a:p>
        </p:txBody>
      </p:sp>
    </p:spTree>
    <p:extLst>
      <p:ext uri="{BB962C8B-B14F-4D97-AF65-F5344CB8AC3E}">
        <p14:creationId xmlns:p14="http://schemas.microsoft.com/office/powerpoint/2010/main" val="3107885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ctrTitle" idx="4294967295"/>
          </p:nvPr>
        </p:nvSpPr>
        <p:spPr>
          <a:xfrm>
            <a:off x="320633" y="471426"/>
            <a:ext cx="9144000" cy="835025"/>
          </a:xfrm>
        </p:spPr>
        <p:txBody>
          <a:bodyPr>
            <a:normAutofit/>
          </a:bodyPr>
          <a:lstStyle/>
          <a:p>
            <a:pPr algn="l">
              <a:lnSpc>
                <a:spcPct val="100000"/>
              </a:lnSpc>
            </a:pPr>
            <a:r>
              <a:rPr lang="ru-RU" cap="small" dirty="0" smtClean="0">
                <a:latin typeface="Myriad Pro Light" panose="020B0403030403020204" pitchFamily="34" charset="0"/>
              </a:rPr>
              <a:t>Содержание</a:t>
            </a:r>
            <a:endParaRPr lang="ru-RU" cap="small" dirty="0"/>
          </a:p>
        </p:txBody>
      </p:sp>
      <p:sp>
        <p:nvSpPr>
          <p:cNvPr id="2" name="TextBox 1"/>
          <p:cNvSpPr txBox="1"/>
          <p:nvPr/>
        </p:nvSpPr>
        <p:spPr>
          <a:xfrm>
            <a:off x="831274" y="1425039"/>
            <a:ext cx="9872586" cy="20621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ru-RU" sz="3200" cap="small" dirty="0">
              <a:latin typeface="+mj-lt"/>
            </a:endParaRPr>
          </a:p>
          <a:p>
            <a:r>
              <a:rPr lang="ru-RU" sz="3200" b="1" cap="small" dirty="0">
                <a:latin typeface="+mj-lt"/>
              </a:rPr>
              <a:t>Формы и механизмы приобщения к культуре. </a:t>
            </a:r>
            <a:r>
              <a:rPr lang="ru-RU" sz="3200" cap="small" dirty="0">
                <a:latin typeface="+mj-lt"/>
              </a:rPr>
              <a:t/>
            </a:r>
            <a:br>
              <a:rPr lang="ru-RU" sz="3200" cap="small" dirty="0">
                <a:latin typeface="+mj-lt"/>
              </a:rPr>
            </a:br>
            <a:r>
              <a:rPr lang="ru-RU" sz="3200" cap="small" dirty="0" smtClean="0">
                <a:latin typeface="+mj-lt"/>
              </a:rPr>
              <a:t>1. </a:t>
            </a:r>
            <a:r>
              <a:rPr lang="ru-RU" sz="3200" cap="small" dirty="0">
                <a:latin typeface="+mj-lt"/>
              </a:rPr>
              <a:t>Социализация и воспитание</a:t>
            </a:r>
            <a:r>
              <a:rPr lang="ru-RU" sz="3200" cap="small" dirty="0" smtClean="0">
                <a:latin typeface="+mj-lt"/>
              </a:rPr>
              <a:t>;</a:t>
            </a:r>
            <a:endParaRPr lang="ru-RU" sz="3200" cap="small" dirty="0">
              <a:latin typeface="+mj-lt"/>
            </a:endParaRPr>
          </a:p>
          <a:p>
            <a:r>
              <a:rPr lang="ru-RU" sz="3200" cap="small" dirty="0" smtClean="0">
                <a:latin typeface="+mj-lt"/>
              </a:rPr>
              <a:t>2. </a:t>
            </a:r>
            <a:r>
              <a:rPr lang="ru-RU" sz="3200" cap="small" dirty="0">
                <a:latin typeface="+mj-lt"/>
              </a:rPr>
              <a:t>Фазы социализации, агенты, институты социализации</a:t>
            </a:r>
            <a:endParaRPr lang="ru-RU" sz="3200" dirty="0" smtClean="0">
              <a:latin typeface="+mj-lt"/>
            </a:endParaRPr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856FC7-EE5B-46BB-A9AC-6F37F5102896}" type="slidenum">
              <a:rPr lang="ru-RU" sz="2000" smtClean="0">
                <a:latin typeface="Myriad Pro Light" panose="020B0403030403020204" pitchFamily="34" charset="0"/>
              </a:rPr>
              <a:t>2</a:t>
            </a:fld>
            <a:endParaRPr lang="ru-RU" sz="2000" dirty="0">
              <a:latin typeface="Myriad Pro Light" panose="020B04030304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850631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ctrTitle" idx="4294967295"/>
          </p:nvPr>
        </p:nvSpPr>
        <p:spPr>
          <a:xfrm>
            <a:off x="320633" y="471426"/>
            <a:ext cx="10695198" cy="835025"/>
          </a:xfrm>
        </p:spPr>
        <p:txBody>
          <a:bodyPr>
            <a:normAutofit/>
          </a:bodyPr>
          <a:lstStyle/>
          <a:p>
            <a:r>
              <a:rPr lang="ru-RU" sz="4000" cap="small" dirty="0"/>
              <a:t>Социализация и воспитание</a:t>
            </a:r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856FC7-EE5B-46BB-A9AC-6F37F5102896}" type="slidenum">
              <a:rPr lang="ru-RU" sz="2000" smtClean="0">
                <a:latin typeface="Myriad Pro Light" panose="020B0403030403020204" pitchFamily="34" charset="0"/>
              </a:rPr>
              <a:t>3</a:t>
            </a:fld>
            <a:endParaRPr lang="ru-RU" sz="2000" dirty="0">
              <a:latin typeface="Myriad Pro Light" panose="020B0403030403020204" pitchFamily="34" charset="0"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320633" y="1306451"/>
            <a:ext cx="11482484" cy="526297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600" dirty="0">
                <a:latin typeface="+mj-lt"/>
              </a:rPr>
              <a:t>Социализация представляет собой процесс усвоения культурных норм и освоения социальных ролей. Он означает превращение человека в социального индивида, зрелую разновидность которого именуют личностью. </a:t>
            </a:r>
          </a:p>
          <a:p>
            <a:endParaRPr lang="ru-RU" sz="1600" dirty="0">
              <a:latin typeface="+mj-lt"/>
            </a:endParaRPr>
          </a:p>
          <a:p>
            <a:r>
              <a:rPr lang="ru-RU" sz="1600" dirty="0">
                <a:latin typeface="+mj-lt"/>
              </a:rPr>
              <a:t>От социализации надо отличать адаптацию (ограниченный во времени процесс привыкания к новым условиям), обучение (приобретение новых знаний), воспитание (целенаправленное воздействие агентов социализации на духовную сферу и поведение индивида), взросление (</a:t>
            </a:r>
            <a:r>
              <a:rPr lang="ru-RU" sz="1600" dirty="0" err="1">
                <a:latin typeface="+mj-lt"/>
              </a:rPr>
              <a:t>социопсихологическое</a:t>
            </a:r>
            <a:r>
              <a:rPr lang="ru-RU" sz="1600" dirty="0">
                <a:latin typeface="+mj-lt"/>
              </a:rPr>
              <a:t> становление человека в узком возрастном диапазоне от 10 до 20 лет), возмужание (физико-физиологический процесс укрепления организма человека в подростковом и юношеском возрасте) </a:t>
            </a:r>
          </a:p>
          <a:p>
            <a:endParaRPr lang="ru-RU" sz="1600" dirty="0">
              <a:latin typeface="+mj-lt"/>
            </a:endParaRPr>
          </a:p>
          <a:p>
            <a:r>
              <a:rPr lang="ru-RU" sz="1600" i="1" dirty="0">
                <a:latin typeface="+mj-lt"/>
              </a:rPr>
              <a:t>Воспитание является составной частью процесса социализации</a:t>
            </a:r>
            <a:r>
              <a:rPr lang="ru-RU" sz="1600" dirty="0">
                <a:latin typeface="+mj-lt"/>
              </a:rPr>
              <a:t> и представляет собой целенаправленную передачу этических норм и правил достойного поведения старшим поколением младшему. Оно включает систему педагогических практик. Общество изобрело множество педагогических практик (приемов, методов, техник) — способов социальной тренировки, позволяющих человеку накрепко усвоить правила поведения. Сущность воспитания — нравственное совершенствование человека, приращение в культурном и социальном плане. </a:t>
            </a:r>
          </a:p>
          <a:p>
            <a:r>
              <a:rPr lang="ru-RU" sz="1600" dirty="0">
                <a:latin typeface="+mj-lt"/>
              </a:rPr>
              <a:t>Результаты воспитания проявляются в степени усвоения ранее заданных черт, норм поведения. Внешние нормы поведения, соблюдение которых пытаются добиться от ребенка родители, должны стать внутренними принципами его мировоззрения. </a:t>
            </a:r>
          </a:p>
          <a:p>
            <a:r>
              <a:rPr lang="ru-RU" sz="1600" dirty="0">
                <a:latin typeface="+mj-lt"/>
              </a:rPr>
              <a:t>О результатах воспитания можно судить по наличию таких признаков, как зрелость личности, уровень интеллигентности, наличие самоконтроля. </a:t>
            </a:r>
          </a:p>
          <a:p>
            <a:endParaRPr lang="ru-RU" sz="1600" dirty="0">
              <a:latin typeface="+mj-lt"/>
            </a:endParaRPr>
          </a:p>
          <a:p>
            <a:r>
              <a:rPr lang="ru-RU" sz="1600" i="1" dirty="0">
                <a:latin typeface="+mj-lt"/>
              </a:rPr>
              <a:t>Воспитание — это не только целенаправленное прививание наперед заданных свойств, но и стихийное усвоение культурных норм. </a:t>
            </a:r>
          </a:p>
          <a:p>
            <a:endParaRPr lang="ru-RU" sz="1600" dirty="0"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31896129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ctrTitle" idx="4294967295"/>
          </p:nvPr>
        </p:nvSpPr>
        <p:spPr>
          <a:xfrm>
            <a:off x="320633" y="471426"/>
            <a:ext cx="10695198" cy="835025"/>
          </a:xfrm>
        </p:spPr>
        <p:txBody>
          <a:bodyPr>
            <a:normAutofit/>
          </a:bodyPr>
          <a:lstStyle/>
          <a:p>
            <a:r>
              <a:rPr lang="ru-RU" sz="4000" cap="small" dirty="0"/>
              <a:t>Социализация и воспитание</a:t>
            </a:r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856FC7-EE5B-46BB-A9AC-6F37F5102896}" type="slidenum">
              <a:rPr lang="ru-RU" sz="2000" smtClean="0">
                <a:latin typeface="Myriad Pro Light" panose="020B0403030403020204" pitchFamily="34" charset="0"/>
              </a:rPr>
              <a:t>4</a:t>
            </a:fld>
            <a:endParaRPr lang="ru-RU" sz="2000" dirty="0">
              <a:latin typeface="Myriad Pro Light" panose="020B0403030403020204" pitchFamily="34" charset="0"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320633" y="1306451"/>
            <a:ext cx="11482484" cy="427809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600" dirty="0">
                <a:latin typeface="+mj-lt"/>
              </a:rPr>
              <a:t>Стихийное усвоение происходит из ближайшей и дальней социальной среды. Оно происходит неосознанно. В семье оно идет через подражание родителям. </a:t>
            </a:r>
          </a:p>
          <a:p>
            <a:endParaRPr lang="ru-RU" sz="1600" dirty="0">
              <a:latin typeface="+mj-lt"/>
            </a:endParaRPr>
          </a:p>
          <a:p>
            <a:r>
              <a:rPr lang="ru-RU" sz="1600" dirty="0">
                <a:latin typeface="+mj-lt"/>
              </a:rPr>
              <a:t>К субъектам воспитания относятся лица, оказывающие целенаправленное или стихийное влияние на формирование ребенка: </a:t>
            </a:r>
            <a:endParaRPr lang="ru-RU" sz="1600" dirty="0" smtClean="0">
              <a:latin typeface="+mj-lt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1600" dirty="0" smtClean="0">
                <a:latin typeface="+mj-lt"/>
              </a:rPr>
              <a:t>родители</a:t>
            </a:r>
            <a:r>
              <a:rPr lang="ru-RU" sz="1600" dirty="0">
                <a:latin typeface="+mj-lt"/>
              </a:rPr>
              <a:t>; родственники, друзья; знакомые; </a:t>
            </a:r>
            <a:endParaRPr lang="ru-RU" sz="1600" dirty="0" smtClean="0">
              <a:latin typeface="+mj-lt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1600" dirty="0" smtClean="0">
                <a:latin typeface="+mj-lt"/>
              </a:rPr>
              <a:t>значимые </a:t>
            </a:r>
            <a:r>
              <a:rPr lang="ru-RU" sz="1600" dirty="0">
                <a:latin typeface="+mj-lt"/>
              </a:rPr>
              <a:t>другие — реальные (настоящие) герои, воображаемые (литературные) герои; </a:t>
            </a:r>
            <a:endParaRPr lang="ru-RU" sz="1600" dirty="0" smtClean="0">
              <a:latin typeface="+mj-lt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1600" dirty="0" smtClean="0">
                <a:latin typeface="+mj-lt"/>
              </a:rPr>
              <a:t>учителя</a:t>
            </a:r>
            <a:r>
              <a:rPr lang="ru-RU" sz="1600" dirty="0">
                <a:latin typeface="+mj-lt"/>
              </a:rPr>
              <a:t>; </a:t>
            </a:r>
            <a:endParaRPr lang="ru-RU" sz="1600" dirty="0" smtClean="0">
              <a:latin typeface="+mj-lt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1600" dirty="0" smtClean="0">
                <a:latin typeface="+mj-lt"/>
              </a:rPr>
              <a:t>другие </a:t>
            </a:r>
            <a:r>
              <a:rPr lang="ru-RU" sz="1600" dirty="0">
                <a:latin typeface="+mj-lt"/>
              </a:rPr>
              <a:t>лица. </a:t>
            </a:r>
          </a:p>
          <a:p>
            <a:endParaRPr lang="ru-RU" sz="1600" dirty="0">
              <a:latin typeface="+mj-lt"/>
            </a:endParaRPr>
          </a:p>
          <a:p>
            <a:r>
              <a:rPr lang="ru-RU" sz="1600" dirty="0">
                <a:latin typeface="+mj-lt"/>
              </a:rPr>
              <a:t>С социализацией тесно связана </a:t>
            </a:r>
            <a:r>
              <a:rPr lang="ru-RU" sz="1600" i="1" dirty="0" err="1">
                <a:latin typeface="+mj-lt"/>
              </a:rPr>
              <a:t>инкультурация</a:t>
            </a:r>
            <a:r>
              <a:rPr lang="ru-RU" sz="1600" i="1" dirty="0">
                <a:latin typeface="+mj-lt"/>
              </a:rPr>
              <a:t> </a:t>
            </a:r>
            <a:r>
              <a:rPr lang="ru-RU" sz="1600" dirty="0">
                <a:latin typeface="+mj-lt"/>
              </a:rPr>
              <a:t>— продолжающийся всю жизнь процесс усвоения традиций, обычаев, ценностей и норм родной культуры. В отличие от него, аккультурация означает частичное усвоение традиций и ценностей чужой культуры. Полное погружение в чужую культуру, означающее, что индивид забыл традиции и ценности родной культуры, называется ассимиляцией </a:t>
            </a:r>
          </a:p>
          <a:p>
            <a:endParaRPr lang="ru-RU" sz="1600" dirty="0">
              <a:latin typeface="+mj-lt"/>
            </a:endParaRPr>
          </a:p>
          <a:p>
            <a:r>
              <a:rPr lang="ru-RU" sz="1600" dirty="0">
                <a:latin typeface="+mj-lt"/>
              </a:rPr>
              <a:t>Таким образом, социализация выступает базовым процессом включения человека в данное общество, элементами или частями которого могут быть воспитание, обучение, взросление, адаптация и возмужание, а разновидностями социализации применительно к культуре являются </a:t>
            </a:r>
            <a:r>
              <a:rPr lang="ru-RU" sz="1600" i="1" dirty="0" err="1">
                <a:latin typeface="+mj-lt"/>
              </a:rPr>
              <a:t>инкультурация</a:t>
            </a:r>
            <a:r>
              <a:rPr lang="ru-RU" sz="1600" i="1" dirty="0">
                <a:latin typeface="+mj-lt"/>
              </a:rPr>
              <a:t>, аккультурация и ассимиляция</a:t>
            </a:r>
            <a:r>
              <a:rPr lang="ru-RU" sz="1600" dirty="0">
                <a:latin typeface="+mj-lt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3618029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ctrTitle" idx="4294967295"/>
          </p:nvPr>
        </p:nvSpPr>
        <p:spPr>
          <a:xfrm>
            <a:off x="320633" y="471426"/>
            <a:ext cx="10695198" cy="835025"/>
          </a:xfrm>
        </p:spPr>
        <p:txBody>
          <a:bodyPr>
            <a:normAutofit fontScale="90000"/>
          </a:bodyPr>
          <a:lstStyle/>
          <a:p>
            <a:r>
              <a:rPr lang="ru-RU" sz="4000" cap="small" dirty="0"/>
              <a:t>Фазы социализации, агенты, институты социализации</a:t>
            </a:r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856FC7-EE5B-46BB-A9AC-6F37F5102896}" type="slidenum">
              <a:rPr lang="ru-RU" sz="2000" smtClean="0">
                <a:latin typeface="Myriad Pro Light" panose="020B0403030403020204" pitchFamily="34" charset="0"/>
              </a:rPr>
              <a:t>5</a:t>
            </a:fld>
            <a:endParaRPr lang="ru-RU" sz="2000" dirty="0">
              <a:latin typeface="Myriad Pro Light" panose="020B0403030403020204" pitchFamily="34" charset="0"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320633" y="1306451"/>
            <a:ext cx="11482484" cy="550920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600" dirty="0">
                <a:latin typeface="+mj-lt"/>
              </a:rPr>
              <a:t>Процесс социализации проходит фазы, которые называют еще стадиями жизненного цикла человека. Это детство, юность, зрелость и старость. По степени достижения результата или завершенности процесса социализации, можно выделить начальную, или раннюю социализацию, охватывающую периоды детства и юности, и продолженную, или зрелую социализацию, охватывающую два других периода. </a:t>
            </a:r>
          </a:p>
          <a:p>
            <a:endParaRPr lang="ru-RU" sz="1600" dirty="0">
              <a:latin typeface="+mj-lt"/>
            </a:endParaRPr>
          </a:p>
          <a:p>
            <a:r>
              <a:rPr lang="ru-RU" sz="1600" dirty="0">
                <a:latin typeface="+mj-lt"/>
              </a:rPr>
              <a:t>Прежде подготовка к взрослой жизни была непродолжительной: в 14—15 лет юноша переходил в разряд взрослых, а девушки в 13 лет выходили замуж и образовывали самостоятельную семью. Так было в традиционном обществе. Даже сегодня в тех обществах, что сохранили традиционный уклад жизни, существует раннее прекращение детства. Детство получило признание в Европе в средние века, а отрочество — только в XX веке. Совсем недавно, да и то только в развитых индустриальных странах, самостоятельной стадией жизненного цикла была признана юность (молодость). В индустриальном и постиндустриальном обществе человек продолжает учебу иногда до 25 лет. В сравнении с нашими обезьяноподобными предками период подготовки к жизни увеличился минимум в 5 раз. </a:t>
            </a:r>
          </a:p>
          <a:p>
            <a:endParaRPr lang="ru-RU" sz="1600" dirty="0">
              <a:latin typeface="+mj-lt"/>
            </a:endParaRPr>
          </a:p>
          <a:p>
            <a:r>
              <a:rPr lang="ru-RU" sz="1600" dirty="0">
                <a:latin typeface="+mj-lt"/>
              </a:rPr>
              <a:t>Подготовка к самостоятельной жизни стала не только более продолжительной, но также более сложной и дорогостоящей. Дать полноценное образование всем желающим из любого социального слоя человеческое общество смогло только в XX веке. Десятки тысяч лет оно накапливало для этого ресурсы. Всеобщее среднее образование — серьезное достижение нашего времени. Если учитывать все расходы, то государство в развитых странах тратит на образование до 30% национального дохода. </a:t>
            </a:r>
          </a:p>
          <a:p>
            <a:endParaRPr lang="ru-RU" sz="1600" dirty="0">
              <a:latin typeface="+mj-lt"/>
            </a:endParaRPr>
          </a:p>
          <a:p>
            <a:r>
              <a:rPr lang="ru-RU" sz="1600" dirty="0">
                <a:latin typeface="+mj-lt"/>
              </a:rPr>
              <a:t>Однако школьное, университетское, производственное или какое-либо иное обучение — всего лишь техническое мероприятие, организованное для приобретения новых знаний. Это только один из этапов социализации. Обучение предмету и обучение жизни — вещи совершенно разные. </a:t>
            </a:r>
          </a:p>
          <a:p>
            <a:endParaRPr lang="ru-RU" sz="1600" dirty="0"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23448506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ctrTitle" idx="4294967295"/>
          </p:nvPr>
        </p:nvSpPr>
        <p:spPr>
          <a:xfrm>
            <a:off x="320633" y="471426"/>
            <a:ext cx="10695198" cy="835025"/>
          </a:xfrm>
        </p:spPr>
        <p:txBody>
          <a:bodyPr>
            <a:normAutofit fontScale="90000"/>
          </a:bodyPr>
          <a:lstStyle/>
          <a:p>
            <a:r>
              <a:rPr lang="ru-RU" sz="4000" cap="small" dirty="0"/>
              <a:t>Фазы социализации, агенты, институты социализации</a:t>
            </a:r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856FC7-EE5B-46BB-A9AC-6F37F5102896}" type="slidenum">
              <a:rPr lang="ru-RU" sz="2000" smtClean="0">
                <a:latin typeface="Myriad Pro Light" panose="020B0403030403020204" pitchFamily="34" charset="0"/>
              </a:rPr>
              <a:t>6</a:t>
            </a:fld>
            <a:endParaRPr lang="ru-RU" sz="2000" dirty="0">
              <a:latin typeface="Myriad Pro Light" panose="020B0403030403020204" pitchFamily="34" charset="0"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320633" y="1306451"/>
            <a:ext cx="11482484" cy="550920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600" dirty="0">
                <a:latin typeface="+mj-lt"/>
              </a:rPr>
              <a:t>Невозможно обучиться социальной роли по книжкам или методом деловой игры, хотя усовершенствовать себя в ней таким образом можно. Наследник трона готовится к роли монарха многие годы; его воспитывает окружение, практика принятия управленческих решений, которую приходится осваивать, реально став королем или вождем. Каждая социальная роль включает множество культурных норм, правил и стереотипов поведения, незримыми социальными нитями — правами, обязанностями, отношениями — она связана с другими ролями. И все это надо осваивать. Вот почему к социализации применимо не слово «обучение», а слово «освоение». Оно шире по содержанию и включает в себя обучение как одну из частей. </a:t>
            </a:r>
          </a:p>
          <a:p>
            <a:endParaRPr lang="ru-RU" sz="1600" dirty="0">
              <a:latin typeface="+mj-lt"/>
            </a:endParaRPr>
          </a:p>
          <a:p>
            <a:r>
              <a:rPr lang="ru-RU" sz="1600" dirty="0">
                <a:latin typeface="+mj-lt"/>
              </a:rPr>
              <a:t>Поскольку на протяжении жизни нам приходится осваивать не одну, а целое множество социальных ролей, продвигаясь по возрастной и служебной лесенке, процесс социализации продолжается всю жизнь. До глубокой старости человек меняет взгляды на жизнь, привычки, вкусы, правила поведения, роли и т. п. Понятие «социализация» объясняет то, каким образом человек из существа биологического превращается в существо социальное. </a:t>
            </a:r>
          </a:p>
          <a:p>
            <a:endParaRPr lang="ru-RU" sz="1600" dirty="0">
              <a:latin typeface="+mj-lt"/>
            </a:endParaRPr>
          </a:p>
          <a:p>
            <a:r>
              <a:rPr lang="ru-RU" sz="1600" dirty="0">
                <a:latin typeface="+mj-lt"/>
              </a:rPr>
              <a:t>Социализация — такой процесс, который не поддается искусственному управлению либо манипулированию. </a:t>
            </a:r>
          </a:p>
          <a:p>
            <a:endParaRPr lang="ru-RU" sz="1600" dirty="0">
              <a:latin typeface="+mj-lt"/>
            </a:endParaRPr>
          </a:p>
          <a:p>
            <a:r>
              <a:rPr lang="ru-RU" sz="1600" dirty="0">
                <a:latin typeface="+mj-lt"/>
              </a:rPr>
              <a:t>К 14 годам из талантливого ребенка можно сделать вундеркинда, знающего в совершенстве тот или иной предмет. Примеров ускоренного обучения множество, но не существует примеров ускоренной социализации. </a:t>
            </a:r>
          </a:p>
          <a:p>
            <a:endParaRPr lang="ru-RU" sz="1600" dirty="0">
              <a:latin typeface="+mj-lt"/>
            </a:endParaRPr>
          </a:p>
          <a:p>
            <a:r>
              <a:rPr lang="ru-RU" sz="1600" dirty="0">
                <a:latin typeface="+mj-lt"/>
              </a:rPr>
              <a:t>Разумеется, возможно раннее взросление, особенно если жизнь была трудной: в детстве человек лишился родителей, рано пошел трудиться, познал все невзгоды. Но это еще не социализация. Можно сократить отдельные ее этапы, ускорить их прохождение, но удлинить или сократить процесс социализации в целом нельзя. Как вы думаете, почему? </a:t>
            </a:r>
          </a:p>
          <a:p>
            <a:endParaRPr lang="ru-RU" sz="1600" dirty="0">
              <a:latin typeface="+mj-lt"/>
            </a:endParaRPr>
          </a:p>
          <a:p>
            <a:endParaRPr lang="ru-RU" sz="1600" dirty="0"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40809940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ctrTitle" idx="4294967295"/>
          </p:nvPr>
        </p:nvSpPr>
        <p:spPr>
          <a:xfrm>
            <a:off x="320633" y="471426"/>
            <a:ext cx="10695198" cy="835025"/>
          </a:xfrm>
        </p:spPr>
        <p:txBody>
          <a:bodyPr>
            <a:normAutofit fontScale="90000"/>
          </a:bodyPr>
          <a:lstStyle/>
          <a:p>
            <a:r>
              <a:rPr lang="ru-RU" sz="4000" cap="small" dirty="0"/>
              <a:t>Фазы социализации, агенты, институты социализации</a:t>
            </a:r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856FC7-EE5B-46BB-A9AC-6F37F5102896}" type="slidenum">
              <a:rPr lang="ru-RU" sz="2000" smtClean="0">
                <a:latin typeface="Myriad Pro Light" panose="020B0403030403020204" pitchFamily="34" charset="0"/>
              </a:rPr>
              <a:t>7</a:t>
            </a:fld>
            <a:endParaRPr lang="ru-RU" sz="2000" dirty="0">
              <a:latin typeface="Myriad Pro Light" panose="020B0403030403020204" pitchFamily="34" charset="0"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320633" y="1306451"/>
            <a:ext cx="11482484" cy="30469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600" dirty="0">
                <a:latin typeface="+mj-lt"/>
              </a:rPr>
              <a:t>Социализация должна начинаться в детстве, когда примерно на 70% формируется человеческая личность. Стоит запоздать, как начнутся необратимые процессы. В детстве закладывается фундамент социализации, и в то же время это самый незащищенный ее этап. </a:t>
            </a:r>
          </a:p>
          <a:p>
            <a:endParaRPr lang="ru-RU" sz="1600" dirty="0">
              <a:latin typeface="+mj-lt"/>
            </a:endParaRPr>
          </a:p>
          <a:p>
            <a:r>
              <a:rPr lang="ru-RU" sz="1600" dirty="0">
                <a:latin typeface="+mj-lt"/>
              </a:rPr>
              <a:t>Дети, изолированные от общества, в социальном плане погибают, хотя многие взрослые иногда сознательно ищут уединения и самоизоляции на некоторое время, предаются углубленным размышлениям и созерцанию. </a:t>
            </a:r>
          </a:p>
          <a:p>
            <a:endParaRPr lang="ru-RU" sz="1600" dirty="0">
              <a:latin typeface="+mj-lt"/>
            </a:endParaRPr>
          </a:p>
          <a:p>
            <a:r>
              <a:rPr lang="ru-RU" sz="1600" dirty="0">
                <a:latin typeface="+mj-lt"/>
              </a:rPr>
              <a:t>Даже в тех случаях, когда взрослые попадают в изоляцию помимо своей воли и на длительный срок, они вполне способны не погибнуть духовно и социально. А бывает, преодолевая трудности, они даже и развивают свою личность, открывают в себе новые грани</a:t>
            </a:r>
            <a:r>
              <a:rPr lang="ru-RU" sz="1600" dirty="0" smtClean="0">
                <a:latin typeface="+mj-lt"/>
              </a:rPr>
              <a:t>.</a:t>
            </a:r>
          </a:p>
          <a:p>
            <a:endParaRPr lang="ru-RU" sz="1600" dirty="0">
              <a:latin typeface="+mj-lt"/>
            </a:endParaRPr>
          </a:p>
          <a:p>
            <a:endParaRPr lang="ru-RU" sz="1600" dirty="0"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32350564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ctrTitle" idx="4294967295"/>
          </p:nvPr>
        </p:nvSpPr>
        <p:spPr>
          <a:xfrm>
            <a:off x="320633" y="471426"/>
            <a:ext cx="10695198" cy="835025"/>
          </a:xfrm>
        </p:spPr>
        <p:txBody>
          <a:bodyPr>
            <a:normAutofit fontScale="90000"/>
          </a:bodyPr>
          <a:lstStyle/>
          <a:p>
            <a:r>
              <a:rPr lang="ru-RU" sz="4000" cap="small" dirty="0"/>
              <a:t>Фазы социализации, агенты, институты социализации</a:t>
            </a:r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856FC7-EE5B-46BB-A9AC-6F37F5102896}" type="slidenum">
              <a:rPr lang="ru-RU" sz="2000" smtClean="0">
                <a:latin typeface="Myriad Pro Light" panose="020B0403030403020204" pitchFamily="34" charset="0"/>
              </a:rPr>
              <a:t>8</a:t>
            </a:fld>
            <a:endParaRPr lang="ru-RU" sz="2000" dirty="0">
              <a:latin typeface="Myriad Pro Light" panose="020B0403030403020204" pitchFamily="34" charset="0"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320633" y="1306451"/>
            <a:ext cx="11482484" cy="526297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600" b="1" dirty="0">
                <a:latin typeface="+mj-lt"/>
              </a:rPr>
              <a:t>Агенты</a:t>
            </a:r>
          </a:p>
          <a:p>
            <a:r>
              <a:rPr lang="ru-RU" sz="1600" dirty="0">
                <a:latin typeface="+mj-lt"/>
              </a:rPr>
              <a:t>Беспомощность ребенка, его зависимость от окружения заставляют думать, что процесс социализации проходит при чьей-то посторонней помощи. Так оно и есть. Помощники — это люди и учреждения. Их называют агентами социализации (конкретные люди, ответственные за обучение культурным нормам и освоение социальных ролей) и институтами социализации (учреждения, влияющие на процесс социализации и направляющие его). </a:t>
            </a:r>
          </a:p>
          <a:p>
            <a:endParaRPr lang="ru-RU" sz="1600" dirty="0">
              <a:latin typeface="+mj-lt"/>
            </a:endParaRPr>
          </a:p>
          <a:p>
            <a:r>
              <a:rPr lang="ru-RU" sz="1600" dirty="0">
                <a:latin typeface="+mj-lt"/>
              </a:rPr>
              <a:t>Так как социализация подразделяется на два вида — первичную и вторичную, агенты и институты социализации делятся на первичные и вторичные. </a:t>
            </a:r>
          </a:p>
          <a:p>
            <a:endParaRPr lang="ru-RU" sz="1600" dirty="0">
              <a:latin typeface="+mj-lt"/>
            </a:endParaRPr>
          </a:p>
          <a:p>
            <a:r>
              <a:rPr lang="ru-RU" sz="1600" b="1" dirty="0">
                <a:latin typeface="+mj-lt"/>
              </a:rPr>
              <a:t>Агенты первичной социализации </a:t>
            </a:r>
            <a:r>
              <a:rPr lang="ru-RU" sz="1600" dirty="0">
                <a:latin typeface="+mj-lt"/>
              </a:rPr>
              <a:t>— ближайшее окружение человека: родители, братья, сестры, бабушки, дедушки, близкие и дальние родственники, приходящие няни, друзья семьи, сверстники, учителя, тренеры, врачи, лидеры молодежных группировок. </a:t>
            </a:r>
          </a:p>
          <a:p>
            <a:endParaRPr lang="ru-RU" sz="1600" dirty="0">
              <a:latin typeface="+mj-lt"/>
            </a:endParaRPr>
          </a:p>
          <a:p>
            <a:r>
              <a:rPr lang="ru-RU" sz="1600" b="1" dirty="0">
                <a:latin typeface="+mj-lt"/>
              </a:rPr>
              <a:t>Первичная среда </a:t>
            </a:r>
            <a:r>
              <a:rPr lang="ru-RU" sz="1600" dirty="0">
                <a:latin typeface="+mj-lt"/>
              </a:rPr>
              <a:t>— не только ближайшая к человеку, но и важнейшая для его формирования, т. е. стоящая на первом месте по степени значимости. </a:t>
            </a:r>
          </a:p>
          <a:p>
            <a:endParaRPr lang="ru-RU" sz="1600" dirty="0">
              <a:latin typeface="+mj-lt"/>
            </a:endParaRPr>
          </a:p>
          <a:p>
            <a:r>
              <a:rPr lang="ru-RU" sz="1600" b="1" dirty="0">
                <a:latin typeface="+mj-lt"/>
              </a:rPr>
              <a:t>Агенты вторичной социализации</a:t>
            </a:r>
            <a:r>
              <a:rPr lang="ru-RU" sz="1600" dirty="0">
                <a:latin typeface="+mj-lt"/>
              </a:rPr>
              <a:t> — представители администрации школы, университета, предприятия, армии, полиции, церкви, государства, сотрудники телевидения, радио, печати, партий, суда и т. д. </a:t>
            </a:r>
          </a:p>
          <a:p>
            <a:endParaRPr lang="ru-RU" sz="1600" dirty="0">
              <a:latin typeface="+mj-lt"/>
            </a:endParaRPr>
          </a:p>
          <a:p>
            <a:r>
              <a:rPr lang="ru-RU" sz="1600" b="1" dirty="0">
                <a:latin typeface="+mj-lt"/>
              </a:rPr>
              <a:t>Первичная социализация </a:t>
            </a:r>
            <a:r>
              <a:rPr lang="ru-RU" sz="1600" dirty="0">
                <a:latin typeface="+mj-lt"/>
              </a:rPr>
              <a:t>— сфера межличностных отношений, вторичная — сфера социальных отношений. Одно и то же лицо может быть агентом как первичной, так и вторичной социализации. </a:t>
            </a:r>
          </a:p>
          <a:p>
            <a:endParaRPr lang="ru-RU" sz="1600" dirty="0"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24278546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ctrTitle" idx="4294967295"/>
          </p:nvPr>
        </p:nvSpPr>
        <p:spPr>
          <a:xfrm>
            <a:off x="320633" y="471426"/>
            <a:ext cx="10695198" cy="835025"/>
          </a:xfrm>
        </p:spPr>
        <p:txBody>
          <a:bodyPr>
            <a:normAutofit fontScale="90000"/>
          </a:bodyPr>
          <a:lstStyle/>
          <a:p>
            <a:r>
              <a:rPr lang="ru-RU" sz="4000" cap="small" dirty="0"/>
              <a:t>Фазы социализации, агенты, институты социализации</a:t>
            </a:r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856FC7-EE5B-46BB-A9AC-6F37F5102896}" type="slidenum">
              <a:rPr lang="ru-RU" sz="2000" smtClean="0">
                <a:latin typeface="Myriad Pro Light" panose="020B0403030403020204" pitchFamily="34" charset="0"/>
              </a:rPr>
              <a:t>9</a:t>
            </a:fld>
            <a:endParaRPr lang="ru-RU" sz="2000" dirty="0">
              <a:latin typeface="Myriad Pro Light" panose="020B0403030403020204" pitchFamily="34" charset="0"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320633" y="1306451"/>
            <a:ext cx="11482484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600" dirty="0">
                <a:latin typeface="+mj-lt"/>
              </a:rPr>
              <a:t>Учитель, если между ним и учеником доверительные отношения, окажется среди агентов первичной социализации. Но если он всего лишь выполняет свою формальную роль, то он будет агентом вторичной социализации. </a:t>
            </a:r>
          </a:p>
          <a:p>
            <a:endParaRPr lang="ru-RU" sz="1600" dirty="0">
              <a:latin typeface="+mj-lt"/>
            </a:endParaRPr>
          </a:p>
          <a:p>
            <a:r>
              <a:rPr lang="ru-RU" sz="1600" dirty="0">
                <a:latin typeface="+mj-lt"/>
              </a:rPr>
              <a:t>Каждый агент первичной социализации выполняет множество функций (отец — опекун, администратор, воспитатель, учитель, друг). Агенты вторичной социализации влияют в узком направлении, они выполняют одну-две функции. Школа дает знания, предприятие — средства существования, церковь — духовное общение и т. п.</a:t>
            </a:r>
          </a:p>
        </p:txBody>
      </p:sp>
    </p:spTree>
    <p:extLst>
      <p:ext uri="{BB962C8B-B14F-4D97-AF65-F5344CB8AC3E}">
        <p14:creationId xmlns:p14="http://schemas.microsoft.com/office/powerpoint/2010/main" val="32048909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ctrTitle" idx="4294967295"/>
          </p:nvPr>
        </p:nvSpPr>
        <p:spPr>
          <a:xfrm>
            <a:off x="320633" y="471426"/>
            <a:ext cx="10695198" cy="835025"/>
          </a:xfrm>
        </p:spPr>
        <p:txBody>
          <a:bodyPr>
            <a:normAutofit fontScale="90000"/>
          </a:bodyPr>
          <a:lstStyle/>
          <a:p>
            <a:r>
              <a:rPr lang="ru-RU" sz="4000" cap="small" dirty="0" err="1"/>
              <a:t>Родительство</a:t>
            </a:r>
            <a:r>
              <a:rPr lang="ru-RU" sz="4000" cap="small" dirty="0"/>
              <a:t> как элемент первичной </a:t>
            </a:r>
            <a:r>
              <a:rPr lang="ru-RU" sz="4000" cap="small" dirty="0" smtClean="0"/>
              <a:t>социализации</a:t>
            </a:r>
            <a:endParaRPr lang="ru-RU" sz="4000" cap="small" dirty="0"/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856FC7-EE5B-46BB-A9AC-6F37F5102896}" type="slidenum">
              <a:rPr lang="ru-RU" sz="2000" smtClean="0">
                <a:latin typeface="Myriad Pro Light" panose="020B0403030403020204" pitchFamily="34" charset="0"/>
              </a:rPr>
              <a:t>10</a:t>
            </a:fld>
            <a:endParaRPr lang="ru-RU" sz="2000" dirty="0">
              <a:latin typeface="Myriad Pro Light" panose="020B0403030403020204" pitchFamily="34" charset="0"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320633" y="1306451"/>
            <a:ext cx="11482484" cy="526297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600" dirty="0">
                <a:latin typeface="+mj-lt"/>
              </a:rPr>
              <a:t>Многие убеждены, что родительские чувства передаются биологически и пробуждаются с рождением первого ребенка. Действительно, у всех живых существ — от птиц до млекопитающих — родительская забота запрограммирована генетически. Однако для человеческих существ это справедливо наполовину. </a:t>
            </a:r>
            <a:r>
              <a:rPr lang="ru-RU" sz="1600" b="1" dirty="0" err="1">
                <a:latin typeface="+mj-lt"/>
              </a:rPr>
              <a:t>Родительство</a:t>
            </a:r>
            <a:r>
              <a:rPr lang="ru-RU" sz="1600" dirty="0">
                <a:latin typeface="+mj-lt"/>
              </a:rPr>
              <a:t> — прежде всего социально приобретаемое отношение. </a:t>
            </a:r>
          </a:p>
          <a:p>
            <a:endParaRPr lang="ru-RU" sz="1600" dirty="0">
              <a:latin typeface="+mj-lt"/>
            </a:endParaRPr>
          </a:p>
          <a:p>
            <a:r>
              <a:rPr lang="ru-RU" sz="1600" dirty="0">
                <a:latin typeface="+mj-lt"/>
              </a:rPr>
              <a:t>Взаимоотношения, складывающиеся между родителями (матерью и отцом) и детьми, являются решающим моментом социализации. Они обнаруживают себя в самый ответственный момент — когда человек наиболее восприимчив к добру и злу, когда он наиболее доверителен и открыт всему новому, а именно в период младенчества. Вторая характерная черта — взаимоотношения продолжаются всю жизнь и, следовательно, оказывают наиболее длительное воздействие. Третья черта — </a:t>
            </a:r>
            <a:r>
              <a:rPr lang="ru-RU" sz="1600" dirty="0" err="1">
                <a:latin typeface="+mj-lt"/>
              </a:rPr>
              <a:t>родительско</a:t>
            </a:r>
            <a:r>
              <a:rPr lang="ru-RU" sz="1600" dirty="0">
                <a:latin typeface="+mj-lt"/>
              </a:rPr>
              <a:t>-детские отношения являются самыми тесными и близкими отношениями, которые только могут существовать в человеческом обществе. </a:t>
            </a:r>
          </a:p>
          <a:p>
            <a:endParaRPr lang="ru-RU" sz="1600" dirty="0">
              <a:latin typeface="+mj-lt"/>
            </a:endParaRPr>
          </a:p>
          <a:p>
            <a:r>
              <a:rPr lang="ru-RU" sz="1600" dirty="0">
                <a:latin typeface="+mj-lt"/>
              </a:rPr>
              <a:t>В ходе многовекового развития человеческое общество создало вокруг и по поводу отношений </a:t>
            </a:r>
            <a:r>
              <a:rPr lang="ru-RU" sz="1600" dirty="0" err="1">
                <a:latin typeface="+mj-lt"/>
              </a:rPr>
              <a:t>родительства</a:t>
            </a:r>
            <a:r>
              <a:rPr lang="ru-RU" sz="1600" dirty="0">
                <a:latin typeface="+mj-lt"/>
              </a:rPr>
              <a:t> сложные системы ценностей, традиций, норм и правил поведения, механизмов социального контроля (телесные наказания, отлучение от наследства, почитание старших, лишение родительских прав). </a:t>
            </a:r>
          </a:p>
          <a:p>
            <a:endParaRPr lang="ru-RU" sz="1600" dirty="0">
              <a:latin typeface="+mj-lt"/>
            </a:endParaRPr>
          </a:p>
          <a:p>
            <a:r>
              <a:rPr lang="ru-RU" sz="1600" dirty="0">
                <a:latin typeface="+mj-lt"/>
              </a:rPr>
              <a:t>У высших животных формируется особое явление — материнство, которое у людей получает наивысшее развитие. Из инстинктивного оно становится сознательным. На базе материнства позднее возникает новый феномен — отцовство. У него нет биологических корней. Это социально приобретенное качество. Материнство и отцовство вместе создают еще одно явление — </a:t>
            </a:r>
            <a:r>
              <a:rPr lang="ru-RU" sz="1600" dirty="0" err="1">
                <a:latin typeface="+mj-lt"/>
              </a:rPr>
              <a:t>родительство</a:t>
            </a:r>
            <a:r>
              <a:rPr lang="ru-RU" sz="1600" dirty="0">
                <a:latin typeface="+mj-lt"/>
              </a:rPr>
              <a:t>, которое по мере развития общества превращается в специальный социальный институт. </a:t>
            </a:r>
          </a:p>
          <a:p>
            <a:endParaRPr lang="ru-RU" sz="1600" dirty="0"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15073160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ctrTitle" idx="4294967295"/>
          </p:nvPr>
        </p:nvSpPr>
        <p:spPr>
          <a:xfrm>
            <a:off x="320633" y="471426"/>
            <a:ext cx="10695198" cy="835025"/>
          </a:xfrm>
        </p:spPr>
        <p:txBody>
          <a:bodyPr>
            <a:normAutofit fontScale="90000"/>
          </a:bodyPr>
          <a:lstStyle/>
          <a:p>
            <a:r>
              <a:rPr lang="ru-RU" sz="4000" cap="small" dirty="0" err="1"/>
              <a:t>Родительство</a:t>
            </a:r>
            <a:r>
              <a:rPr lang="ru-RU" sz="4000" cap="small" dirty="0"/>
              <a:t> как элемент первичной </a:t>
            </a:r>
            <a:r>
              <a:rPr lang="ru-RU" sz="4000" cap="small" dirty="0" smtClean="0"/>
              <a:t>социализации</a:t>
            </a:r>
            <a:endParaRPr lang="ru-RU" sz="4000" cap="small" dirty="0"/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856FC7-EE5B-46BB-A9AC-6F37F5102896}" type="slidenum">
              <a:rPr lang="ru-RU" sz="2000" smtClean="0">
                <a:latin typeface="Myriad Pro Light" panose="020B0403030403020204" pitchFamily="34" charset="0"/>
              </a:rPr>
              <a:t>11</a:t>
            </a:fld>
            <a:endParaRPr lang="ru-RU" sz="2000" dirty="0">
              <a:latin typeface="Myriad Pro Light" panose="020B0403030403020204" pitchFamily="34" charset="0"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320633" y="1306451"/>
            <a:ext cx="11482484" cy="550920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600" dirty="0">
                <a:latin typeface="+mj-lt"/>
              </a:rPr>
              <a:t>Появление техники ухода за детьми радикально повлияло на эволюцию обезьян. Забота и уход за потомством не в меньшей степени повлияли на процесс превращения обезьяны в человека, чем возникновение орудий труда и «приручение» огня. Вынашивание ребенка — самый ранний этап социализации, который предопределил дальнейший ход истории человеческого рода. В конечном итоге уход за детьми, постепенно переросший в сложнейшую процедуру воспитания, необходим был взрослым даже в большей мере, чем самим детям. Он существенно повлиял на их интеллектуальное и социальное развитие. </a:t>
            </a:r>
          </a:p>
          <a:p>
            <a:endParaRPr lang="ru-RU" sz="1600" dirty="0">
              <a:latin typeface="+mj-lt"/>
            </a:endParaRPr>
          </a:p>
          <a:p>
            <a:r>
              <a:rPr lang="ru-RU" sz="1600" dirty="0">
                <a:latin typeface="+mj-lt"/>
              </a:rPr>
              <a:t>По мере увеличения мозга у человека сокращалось количество инстинктов и их место занимали социально приобретенные навыки. Природное начало сужалось, социальное — расширялось. Оно потребовало особого периода — детства, когда родители обучают потомство основам выживания. Чем выше взбиралось человечество по эволюционной лестнице, тем большему количеству знаний приходилось обучать, тем большее время для этого требовалось. </a:t>
            </a:r>
          </a:p>
          <a:p>
            <a:endParaRPr lang="ru-RU" sz="1600" dirty="0">
              <a:latin typeface="+mj-lt"/>
            </a:endParaRPr>
          </a:p>
          <a:p>
            <a:r>
              <a:rPr lang="ru-RU" sz="1600" dirty="0">
                <a:latin typeface="+mj-lt"/>
              </a:rPr>
              <a:t>В пределах человеческой истории на удлинение детства серьезно влиял переход от одного хозяйственного уклада к другому. Собирательство требует наименьшего времени обучения. Переход от потребления пищи к ее хранению увеличил сроки обучения. Переход от собирательства к охоте потребовал еще большего увеличения родительского вклада в обучение и защиту потомства. Теперь уже успех выживания напрямую зависел от успехов обучения. </a:t>
            </a:r>
          </a:p>
          <a:p>
            <a:endParaRPr lang="ru-RU" sz="1600" dirty="0">
              <a:latin typeface="+mj-lt"/>
            </a:endParaRPr>
          </a:p>
          <a:p>
            <a:r>
              <a:rPr lang="ru-RU" sz="1600" dirty="0">
                <a:latin typeface="+mj-lt"/>
              </a:rPr>
              <a:t>Другой фактор удлинения детства — возникновение семьи. Появление моногамии — устойчивого брачного союза самца и самки на период выращивания хотя бы одного выводка — вызвано было тем, что самка в одиночку не могла сохранить потомство: нужно было добывать пищу, охранять территорию от врагов, передавать знания. Отсюда произрастает институт отцовства и начинается история социализации в полном смысле слова. Ее нижняя граница — возникновение института отцовства и на его основе — формирование института </a:t>
            </a:r>
            <a:r>
              <a:rPr lang="ru-RU" sz="1600" dirty="0" err="1">
                <a:latin typeface="+mj-lt"/>
              </a:rPr>
              <a:t>родительства</a:t>
            </a:r>
            <a:r>
              <a:rPr lang="ru-RU" sz="1600" dirty="0">
                <a:latin typeface="+mj-lt"/>
              </a:rPr>
              <a:t>. </a:t>
            </a:r>
          </a:p>
          <a:p>
            <a:endParaRPr lang="ru-RU" sz="1600" dirty="0"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13372849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ctrTitle" idx="4294967295"/>
          </p:nvPr>
        </p:nvSpPr>
        <p:spPr>
          <a:xfrm>
            <a:off x="320633" y="471426"/>
            <a:ext cx="10695198" cy="835025"/>
          </a:xfrm>
        </p:spPr>
        <p:txBody>
          <a:bodyPr>
            <a:normAutofit fontScale="90000"/>
          </a:bodyPr>
          <a:lstStyle/>
          <a:p>
            <a:r>
              <a:rPr lang="ru-RU" sz="4000" cap="small" dirty="0" err="1"/>
              <a:t>Родительство</a:t>
            </a:r>
            <a:r>
              <a:rPr lang="ru-RU" sz="4000" cap="small" dirty="0"/>
              <a:t> как элемент первичной </a:t>
            </a:r>
            <a:r>
              <a:rPr lang="ru-RU" sz="4000" cap="small" dirty="0" smtClean="0"/>
              <a:t>социализации</a:t>
            </a:r>
            <a:endParaRPr lang="ru-RU" sz="4000" cap="small" dirty="0"/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856FC7-EE5B-46BB-A9AC-6F37F5102896}" type="slidenum">
              <a:rPr lang="ru-RU" sz="2000" smtClean="0">
                <a:latin typeface="Myriad Pro Light" panose="020B0403030403020204" pitchFamily="34" charset="0"/>
              </a:rPr>
              <a:t>12</a:t>
            </a:fld>
            <a:endParaRPr lang="ru-RU" sz="2000" dirty="0">
              <a:latin typeface="Myriad Pro Light" panose="020B0403030403020204" pitchFamily="34" charset="0"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320633" y="1306451"/>
            <a:ext cx="11482484" cy="427809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600" dirty="0">
                <a:latin typeface="+mj-lt"/>
              </a:rPr>
              <a:t>Отсюда берет свое начало и общественное разделение труда, так как исторически первая его форма относится не к сфере производства, как мы привыкли думать, а к сфере воспитания потомства. Женщина обеспечивает вынашивание плода, выкармливание младенца грудью и психофизиологический уход за ребенком. Отец подключается к воспитанию позже, но обучает детей всей сумме необходимых для жизни в обществе знаний. </a:t>
            </a:r>
          </a:p>
          <a:p>
            <a:endParaRPr lang="ru-RU" sz="1600" dirty="0">
              <a:latin typeface="+mj-lt"/>
            </a:endParaRPr>
          </a:p>
          <a:p>
            <a:r>
              <a:rPr lang="ru-RU" sz="1600" dirty="0">
                <a:latin typeface="+mj-lt"/>
              </a:rPr>
              <a:t>Подростковый период и юность представляют собой такой возраст, когда агенты первичной социализации (за исключением группы сверстников) начинают играть меньшую роль, а агенты вторичной социализации — большую. В зрелом возрасте агенты вторичной социализации выходят на первый план либо уравниваются по степени влияния с агентами вторичной социализации. Юность завершает активный период социализации. К юношам обычно относят подростков и молодых людей в возрасте от 13 до 19 лет. </a:t>
            </a:r>
          </a:p>
          <a:p>
            <a:endParaRPr lang="ru-RU" sz="1600" dirty="0">
              <a:latin typeface="+mj-lt"/>
            </a:endParaRPr>
          </a:p>
          <a:p>
            <a:r>
              <a:rPr lang="ru-RU" sz="1600" dirty="0">
                <a:latin typeface="+mj-lt"/>
              </a:rPr>
              <a:t>Не все агенты первичной социализации играют одинаковую роль и обладают равным статусом. По отношению к ребенку, проходящему социализацию, родители находятся в превосходящей позиции. Напротив, ровесники равны ему. Они прощают ему многое из того, что не прощают родители: ошибочные решения, нарушение нравственных принципов и социальных норм, бесцеремонность и т. д. В каком-то смысле ровесники и родители воздействуют на ребенка в противоположных направлениях и первые сводят на нет усилия вторых</a:t>
            </a:r>
          </a:p>
          <a:p>
            <a:endParaRPr lang="ru-RU" sz="1600" dirty="0"/>
          </a:p>
        </p:txBody>
      </p:sp>
    </p:spTree>
    <p:extLst>
      <p:ext uri="{BB962C8B-B14F-4D97-AF65-F5344CB8AC3E}">
        <p14:creationId xmlns:p14="http://schemas.microsoft.com/office/powerpoint/2010/main" val="37110594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ctrTitle" idx="4294967295"/>
          </p:nvPr>
        </p:nvSpPr>
        <p:spPr>
          <a:xfrm>
            <a:off x="320633" y="324281"/>
            <a:ext cx="11482484" cy="835025"/>
          </a:xfrm>
        </p:spPr>
        <p:txBody>
          <a:bodyPr>
            <a:normAutofit/>
          </a:bodyPr>
          <a:lstStyle/>
          <a:p>
            <a:r>
              <a:rPr lang="ru-RU" sz="3200" cap="small" dirty="0" err="1"/>
              <a:t>Десоциализация</a:t>
            </a:r>
            <a:r>
              <a:rPr lang="ru-RU" sz="3200" cap="small" dirty="0"/>
              <a:t> и </a:t>
            </a:r>
            <a:r>
              <a:rPr lang="ru-RU" sz="3200" cap="small" dirty="0" err="1"/>
              <a:t>ресоциализация</a:t>
            </a:r>
            <a:r>
              <a:rPr lang="ru-RU" sz="3200" cap="small" dirty="0"/>
              <a:t>, аккультурация, </a:t>
            </a:r>
            <a:r>
              <a:rPr lang="ru-RU" sz="3200" cap="small" dirty="0" smtClean="0"/>
              <a:t>ассимиляция</a:t>
            </a:r>
            <a:endParaRPr lang="ru-RU" sz="3200" cap="small" dirty="0"/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856FC7-EE5B-46BB-A9AC-6F37F5102896}" type="slidenum">
              <a:rPr lang="ru-RU" sz="2000" smtClean="0">
                <a:latin typeface="Myriad Pro Light" panose="020B0403030403020204" pitchFamily="34" charset="0"/>
              </a:rPr>
              <a:t>13</a:t>
            </a:fld>
            <a:endParaRPr lang="ru-RU" sz="2000" dirty="0">
              <a:latin typeface="Myriad Pro Light" panose="020B0403030403020204" pitchFamily="34" charset="0"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320633" y="966053"/>
            <a:ext cx="11482484" cy="57554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600" dirty="0">
                <a:latin typeface="+mj-lt"/>
              </a:rPr>
              <a:t>Жизненные циклы в биографии человека — это периоды жизни, отделенные друг от друга важными вехами: поступлением в вуз (цикл студенческой жизни), женитьбой (цикл семейной жизни) и т. д., связанные со сменой социальных ролей, приобретением нового статуса, отказом от прежних привычек, окружения, дружеских контактов, изменением привычного образа жизни. Каждый раз, переходя на новую ступеньку, вступая в новый цикл, человеку приходится многому переобучаться. Этот процесс, распадающийся на два этапа, получил особое название. </a:t>
            </a:r>
          </a:p>
          <a:p>
            <a:endParaRPr lang="ru-RU" sz="1600" dirty="0">
              <a:latin typeface="+mj-lt"/>
            </a:endParaRPr>
          </a:p>
          <a:p>
            <a:r>
              <a:rPr lang="ru-RU" sz="1600" dirty="0">
                <a:latin typeface="+mj-lt"/>
              </a:rPr>
              <a:t>Отучение от старых ценностей, норм, ролей и правил поведения называется </a:t>
            </a:r>
            <a:r>
              <a:rPr lang="ru-RU" sz="1600" dirty="0" err="1">
                <a:latin typeface="+mj-lt"/>
              </a:rPr>
              <a:t>десоциализацией</a:t>
            </a:r>
            <a:r>
              <a:rPr lang="ru-RU" sz="1600" dirty="0">
                <a:latin typeface="+mj-lt"/>
              </a:rPr>
              <a:t>. Следующий за ним этап обучения новым ценностям, нормам, ролям и правилам поведения взамен старых называется </a:t>
            </a:r>
            <a:r>
              <a:rPr lang="ru-RU" sz="1600" dirty="0" err="1">
                <a:latin typeface="+mj-lt"/>
              </a:rPr>
              <a:t>ресоциализацией</a:t>
            </a:r>
            <a:r>
              <a:rPr lang="ru-RU" sz="1600" dirty="0">
                <a:latin typeface="+mj-lt"/>
              </a:rPr>
              <a:t>. </a:t>
            </a:r>
          </a:p>
          <a:p>
            <a:endParaRPr lang="ru-RU" sz="1600" dirty="0">
              <a:latin typeface="+mj-lt"/>
            </a:endParaRPr>
          </a:p>
          <a:p>
            <a:r>
              <a:rPr lang="ru-RU" sz="1600" b="1" dirty="0" err="1">
                <a:latin typeface="+mj-lt"/>
              </a:rPr>
              <a:t>Десоциализация</a:t>
            </a:r>
            <a:r>
              <a:rPr lang="ru-RU" sz="1600" b="1" dirty="0">
                <a:latin typeface="+mj-lt"/>
              </a:rPr>
              <a:t> и </a:t>
            </a:r>
            <a:r>
              <a:rPr lang="ru-RU" sz="1600" b="1" dirty="0" err="1">
                <a:latin typeface="+mj-lt"/>
              </a:rPr>
              <a:t>ресоциализация</a:t>
            </a:r>
            <a:r>
              <a:rPr lang="ru-RU" sz="1600" b="1" dirty="0">
                <a:latin typeface="+mj-lt"/>
              </a:rPr>
              <a:t> </a:t>
            </a:r>
            <a:r>
              <a:rPr lang="ru-RU" sz="1600" dirty="0">
                <a:latin typeface="+mj-lt"/>
              </a:rPr>
              <a:t>— две стороны одного процесса, а именно взрослой социализации. В детском и подростковом возрасте, пока индивид воспитывается в семье и школе, как правило, никаких резких изменений в его жизни не происходит, исключая развод или смерть родителей, продолжение воспитания в интернате или в детском доме. Его социализация проходит плавно и представляет собой накопление новых знаний, ценностей, норм. </a:t>
            </a:r>
          </a:p>
          <a:p>
            <a:endParaRPr lang="ru-RU" sz="1600" dirty="0">
              <a:latin typeface="+mj-lt"/>
            </a:endParaRPr>
          </a:p>
          <a:p>
            <a:r>
              <a:rPr lang="ru-RU" sz="1600" dirty="0">
                <a:latin typeface="+mj-lt"/>
              </a:rPr>
              <a:t>Иногда человек попадает в такие экстремальные условия, где </a:t>
            </a:r>
            <a:r>
              <a:rPr lang="ru-RU" sz="1600" dirty="0" err="1">
                <a:latin typeface="+mj-lt"/>
              </a:rPr>
              <a:t>десоциализация</a:t>
            </a:r>
            <a:r>
              <a:rPr lang="ru-RU" sz="1600" dirty="0">
                <a:latin typeface="+mj-lt"/>
              </a:rPr>
              <a:t> заходит столь глубоко, что превращается в разрушение нравственных основ личности. Она не способна восстановить все богатство утраченных ценностей, норм и ролей. Именно с такими условиями сталкиваются те, кто попадает в концентрационные лагеря, тюрьмы и колонии, психиатрические больницы, а в некоторых случаях и проходящие службу в армии. </a:t>
            </a:r>
          </a:p>
          <a:p>
            <a:endParaRPr lang="ru-RU" sz="1600" dirty="0">
              <a:latin typeface="+mj-lt"/>
            </a:endParaRPr>
          </a:p>
          <a:p>
            <a:r>
              <a:rPr lang="ru-RU" sz="1600" b="1" dirty="0" err="1">
                <a:latin typeface="+mj-lt"/>
              </a:rPr>
              <a:t>Ресоциализация</a:t>
            </a:r>
            <a:r>
              <a:rPr lang="ru-RU" sz="1600" dirty="0">
                <a:latin typeface="+mj-lt"/>
              </a:rPr>
              <a:t> может быть столь же глубокой. К примеру, русский, эмигрировавший в Америку, попадает в совершенно новую, но не менее разностороннюю и богатую культуру. Отвыкание от старых традиций, норм, ценностей и ролей компенсируется новым жизненным опытом. Уход в монастырь предполагает не менее радикальные перемены в образе жизни, но духовного обнищания не происходит и в этом случае.</a:t>
            </a:r>
          </a:p>
        </p:txBody>
      </p:sp>
    </p:spTree>
    <p:extLst>
      <p:ext uri="{BB962C8B-B14F-4D97-AF65-F5344CB8AC3E}">
        <p14:creationId xmlns:p14="http://schemas.microsoft.com/office/powerpoint/2010/main" val="664808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ctrTitle" idx="4294967295"/>
          </p:nvPr>
        </p:nvSpPr>
        <p:spPr>
          <a:xfrm>
            <a:off x="320633" y="324281"/>
            <a:ext cx="11482484" cy="835025"/>
          </a:xfrm>
        </p:spPr>
        <p:txBody>
          <a:bodyPr>
            <a:normAutofit/>
          </a:bodyPr>
          <a:lstStyle/>
          <a:p>
            <a:r>
              <a:rPr lang="ru-RU" sz="3200" cap="small" dirty="0" err="1"/>
              <a:t>Десоциализация</a:t>
            </a:r>
            <a:r>
              <a:rPr lang="ru-RU" sz="3200" cap="small" dirty="0"/>
              <a:t> и </a:t>
            </a:r>
            <a:r>
              <a:rPr lang="ru-RU" sz="3200" cap="small" dirty="0" err="1"/>
              <a:t>ресоциализация</a:t>
            </a:r>
            <a:r>
              <a:rPr lang="ru-RU" sz="3200" cap="small" dirty="0"/>
              <a:t>, аккультурация, </a:t>
            </a:r>
            <a:r>
              <a:rPr lang="ru-RU" sz="3200" cap="small" dirty="0" smtClean="0"/>
              <a:t>ассимиляция</a:t>
            </a:r>
            <a:endParaRPr lang="ru-RU" sz="3200" cap="small" dirty="0"/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856FC7-EE5B-46BB-A9AC-6F37F5102896}" type="slidenum">
              <a:rPr lang="ru-RU" sz="2000" smtClean="0">
                <a:latin typeface="Myriad Pro Light" panose="020B0403030403020204" pitchFamily="34" charset="0"/>
              </a:rPr>
              <a:t>14</a:t>
            </a:fld>
            <a:endParaRPr lang="ru-RU" sz="2000" dirty="0">
              <a:latin typeface="Myriad Pro Light" panose="020B0403030403020204" pitchFamily="34" charset="0"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320633" y="966053"/>
            <a:ext cx="11482484" cy="57554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600" dirty="0">
                <a:latin typeface="+mj-lt"/>
              </a:rPr>
              <a:t>К аккультурации относят контакты представителей разных культур. Результатом таких контактов становится восприятие культурных норм и ценностей. Обычно их перенимает одиночка или группа людей, попавшие в чужую страну и оставшиеся там на постоянное жительство. Обратного процесса, когда все население страны перенимает культурные нормы у приезжей группы иностранцев, практически не бывает. </a:t>
            </a:r>
          </a:p>
          <a:p>
            <a:endParaRPr lang="ru-RU" sz="1600" dirty="0">
              <a:latin typeface="+mj-lt"/>
            </a:endParaRPr>
          </a:p>
          <a:p>
            <a:r>
              <a:rPr lang="ru-RU" sz="1600" dirty="0">
                <a:latin typeface="+mj-lt"/>
              </a:rPr>
              <a:t>Можно привести бесчисленное количество примеров аккультурации. В XIX веке Россия присоединила к своим границам много новых культурных регионов: Польшу, Кавказ, Среднюю Азию. Переселившиеся туда русские перенимали местные обычаи и традиции, сохраняя при этом свои собственные. Но и местное население теснее познакомилось с русской культурой и многое позаимствовало из нее. Это пример аккультурации, явившейся следствием территориальных завоеваний и присоединений. </a:t>
            </a:r>
          </a:p>
          <a:p>
            <a:endParaRPr lang="ru-RU" sz="1600" dirty="0">
              <a:latin typeface="+mj-lt"/>
            </a:endParaRPr>
          </a:p>
          <a:p>
            <a:r>
              <a:rPr lang="ru-RU" sz="1600" dirty="0">
                <a:latin typeface="+mj-lt"/>
              </a:rPr>
              <a:t>В 1968 году американская армия, более 10 лет воевавшая во Вьетнаме, покинула юго-восточную страну. Некоторые молодые американцы взяли в жены вьетнамских девушек. В США им пришлось заново проходить процесс социализации, т. е. обучения новым нормам и ценностям. То же самое происходило после Второй мировой войны, когда американские солдаты женились на японских девушках. В том и другом случае мужчины не оставались на родине своих жен, а увозили их в свою страну. Мужчина играет в данном случае активную культурную роль и вынуждает женщину адаптироваться к нормам родной для него культуры. </a:t>
            </a:r>
          </a:p>
          <a:p>
            <a:endParaRPr lang="ru-RU" sz="1600" dirty="0">
              <a:latin typeface="+mj-lt"/>
            </a:endParaRPr>
          </a:p>
          <a:p>
            <a:r>
              <a:rPr lang="ru-RU" sz="1600" dirty="0">
                <a:latin typeface="+mj-lt"/>
              </a:rPr>
              <a:t>Такое приспособление и одновременно переобучение называют еще </a:t>
            </a:r>
            <a:r>
              <a:rPr lang="ru-RU" sz="1600" dirty="0" err="1">
                <a:latin typeface="+mj-lt"/>
              </a:rPr>
              <a:t>ресоциализацией</a:t>
            </a:r>
            <a:r>
              <a:rPr lang="ru-RU" sz="1600" dirty="0">
                <a:latin typeface="+mj-lt"/>
              </a:rPr>
              <a:t>. С этим понятием вы уже сталкивались. </a:t>
            </a:r>
            <a:r>
              <a:rPr lang="ru-RU" sz="1600" dirty="0" err="1">
                <a:latin typeface="+mj-lt"/>
              </a:rPr>
              <a:t>Ресоциализация</a:t>
            </a:r>
            <a:r>
              <a:rPr lang="ru-RU" sz="1600" dirty="0">
                <a:latin typeface="+mj-lt"/>
              </a:rPr>
              <a:t> — сущность процесса аккультурации, ибо она может происходить только со взрослым человеком. </a:t>
            </a:r>
          </a:p>
          <a:p>
            <a:endParaRPr lang="ru-RU" sz="1600" dirty="0">
              <a:latin typeface="+mj-lt"/>
            </a:endParaRPr>
          </a:p>
          <a:p>
            <a:r>
              <a:rPr lang="ru-RU" sz="1600" dirty="0">
                <a:latin typeface="+mj-lt"/>
              </a:rPr>
              <a:t>Итак, аккультурация представляет собой процесс повторной социализации взрослого человека (</a:t>
            </a:r>
            <a:r>
              <a:rPr lang="ru-RU" sz="1600" dirty="0" err="1">
                <a:latin typeface="+mj-lt"/>
              </a:rPr>
              <a:t>ресоциализацию</a:t>
            </a:r>
            <a:r>
              <a:rPr lang="ru-RU" sz="1600" dirty="0">
                <a:latin typeface="+mj-lt"/>
              </a:rPr>
              <a:t>) или усвоения необходимых для жизни и позитивно воспринятых норм и ценностей чужой культуры, которые наслаиваются на традиции и обычаи родной культуры. </a:t>
            </a:r>
          </a:p>
          <a:p>
            <a:endParaRPr lang="ru-RU" sz="1600" dirty="0"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36852930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ctrTitle" idx="4294967295"/>
          </p:nvPr>
        </p:nvSpPr>
        <p:spPr>
          <a:xfrm>
            <a:off x="320633" y="324281"/>
            <a:ext cx="11482484" cy="835025"/>
          </a:xfrm>
        </p:spPr>
        <p:txBody>
          <a:bodyPr>
            <a:normAutofit/>
          </a:bodyPr>
          <a:lstStyle/>
          <a:p>
            <a:r>
              <a:rPr lang="ru-RU" sz="3200" cap="small" dirty="0" err="1"/>
              <a:t>Десоциализация</a:t>
            </a:r>
            <a:r>
              <a:rPr lang="ru-RU" sz="3200" cap="small" dirty="0"/>
              <a:t> и </a:t>
            </a:r>
            <a:r>
              <a:rPr lang="ru-RU" sz="3200" cap="small" dirty="0" err="1"/>
              <a:t>ресоциализация</a:t>
            </a:r>
            <a:r>
              <a:rPr lang="ru-RU" sz="3200" cap="small" dirty="0"/>
              <a:t>, аккультурация, </a:t>
            </a:r>
            <a:r>
              <a:rPr lang="ru-RU" sz="3200" cap="small" dirty="0" smtClean="0"/>
              <a:t>ассимиляция</a:t>
            </a:r>
            <a:endParaRPr lang="ru-RU" sz="3200" cap="small" dirty="0"/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856FC7-EE5B-46BB-A9AC-6F37F5102896}" type="slidenum">
              <a:rPr lang="ru-RU" sz="2000" smtClean="0">
                <a:latin typeface="Myriad Pro Light" panose="020B0403030403020204" pitchFamily="34" charset="0"/>
              </a:rPr>
              <a:t>15</a:t>
            </a:fld>
            <a:endParaRPr lang="ru-RU" sz="2000" dirty="0">
              <a:latin typeface="Myriad Pro Light" panose="020B0403030403020204" pitchFamily="34" charset="0"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320633" y="966053"/>
            <a:ext cx="11482484" cy="45243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600" b="1" dirty="0">
                <a:latin typeface="+mj-lt"/>
              </a:rPr>
              <a:t>Аккультурация</a:t>
            </a:r>
            <a:r>
              <a:rPr lang="ru-RU" sz="1600" dirty="0">
                <a:latin typeface="+mj-lt"/>
              </a:rPr>
              <a:t> — необходимый элемент межкультурного взаимодействия. Когда встречаются представители двух разных культур, то они, намереваясь найти общий язык, пытаются понять друг друга. </a:t>
            </a:r>
          </a:p>
          <a:p>
            <a:endParaRPr lang="ru-RU" sz="1600" dirty="0">
              <a:latin typeface="+mj-lt"/>
            </a:endParaRPr>
          </a:p>
          <a:p>
            <a:r>
              <a:rPr lang="ru-RU" sz="1600" dirty="0">
                <a:latin typeface="+mj-lt"/>
              </a:rPr>
              <a:t>Таким образом, аккультурация играет прогрессивную роль в глобальном обществе. Она предполагает обучение нормам другой культуры, знакомство с ее историческим наследием, позволяет найти эффективную технологию общения людей. </a:t>
            </a:r>
          </a:p>
          <a:p>
            <a:endParaRPr lang="ru-RU" sz="1600" dirty="0">
              <a:latin typeface="+mj-lt"/>
            </a:endParaRPr>
          </a:p>
          <a:p>
            <a:r>
              <a:rPr lang="ru-RU" sz="1600" dirty="0">
                <a:latin typeface="+mj-lt"/>
              </a:rPr>
              <a:t>Во второй половине XX века в ряде западных стран наблюдается совершенно необычный процесс — аккультурация религии. Возможно ли такое и что оно означает? По телевидению, особенно в субботнее утро, миллионы россиян наблюдают за тем, как западные проповедники несут свет истины своей религии телезрителям. Нас поражает в них умение разговаривать с молодежью на доступном ей языке. Примеры борьбы сил добра и зла не абстрактны, а вполне конкретны, убедительны, современны. Такое ощущение, что седовласые мудрецы всю жизнь только и делали, что жили среди молодежи или долго ее исследовали. Тут самые животрепещущие для нее темы: наркомания, секс, алкоголизм, независимость от взрослых, насилие, романтизм и дружба. </a:t>
            </a:r>
          </a:p>
          <a:p>
            <a:endParaRPr lang="ru-RU" sz="1600" dirty="0">
              <a:latin typeface="+mj-lt"/>
            </a:endParaRPr>
          </a:p>
          <a:p>
            <a:r>
              <a:rPr lang="ru-RU" sz="1600" dirty="0">
                <a:latin typeface="+mj-lt"/>
              </a:rPr>
              <a:t>Аккультурацию религии можно рассматривать как проникновение религиозного учения в культурную жизнь нации либо большой социальной группы, облачение религиозного содержания в современные культурные формы. В средневековье этого делать, кстати сказать, не приходилось, потому что сакральное и повседневное были слиты воедино. Господство религии буквально во всех сферах жизни имело и положительную сторону: молодежь прекрасно понимала специальный язык проповедников. Для общения им не нужен был переводчик.</a:t>
            </a:r>
          </a:p>
        </p:txBody>
      </p:sp>
    </p:spTree>
    <p:extLst>
      <p:ext uri="{BB962C8B-B14F-4D97-AF65-F5344CB8AC3E}">
        <p14:creationId xmlns:p14="http://schemas.microsoft.com/office/powerpoint/2010/main" val="24025241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ctrTitle" idx="4294967295"/>
          </p:nvPr>
        </p:nvSpPr>
        <p:spPr>
          <a:xfrm>
            <a:off x="320633" y="324281"/>
            <a:ext cx="11482484" cy="835025"/>
          </a:xfrm>
        </p:spPr>
        <p:txBody>
          <a:bodyPr>
            <a:normAutofit/>
          </a:bodyPr>
          <a:lstStyle/>
          <a:p>
            <a:r>
              <a:rPr lang="ru-RU" sz="3200" cap="small" dirty="0" err="1"/>
              <a:t>Десоциализация</a:t>
            </a:r>
            <a:r>
              <a:rPr lang="ru-RU" sz="3200" cap="small" dirty="0"/>
              <a:t> и </a:t>
            </a:r>
            <a:r>
              <a:rPr lang="ru-RU" sz="3200" cap="small" dirty="0" err="1"/>
              <a:t>ресоциализация</a:t>
            </a:r>
            <a:r>
              <a:rPr lang="ru-RU" sz="3200" cap="small" dirty="0"/>
              <a:t>, аккультурация, </a:t>
            </a:r>
            <a:r>
              <a:rPr lang="ru-RU" sz="3200" cap="small" dirty="0" smtClean="0"/>
              <a:t>ассимиляция</a:t>
            </a:r>
            <a:endParaRPr lang="ru-RU" sz="3200" cap="small" dirty="0"/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856FC7-EE5B-46BB-A9AC-6F37F5102896}" type="slidenum">
              <a:rPr lang="ru-RU" sz="2000" smtClean="0">
                <a:latin typeface="Myriad Pro Light" panose="020B0403030403020204" pitchFamily="34" charset="0"/>
              </a:rPr>
              <a:t>16</a:t>
            </a:fld>
            <a:endParaRPr lang="ru-RU" sz="2000" dirty="0">
              <a:latin typeface="Myriad Pro Light" panose="020B0403030403020204" pitchFamily="34" charset="0"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320633" y="966053"/>
            <a:ext cx="11482484" cy="57554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600" dirty="0">
                <a:latin typeface="+mj-lt"/>
              </a:rPr>
              <a:t>Необходимо различать два на первый взгляд похожих процесса — </a:t>
            </a:r>
            <a:r>
              <a:rPr lang="ru-RU" sz="1600" i="1" dirty="0">
                <a:latin typeface="+mj-lt"/>
              </a:rPr>
              <a:t>аккультурацию и ассимиляцию. </a:t>
            </a:r>
          </a:p>
          <a:p>
            <a:endParaRPr lang="ru-RU" sz="1600" dirty="0">
              <a:latin typeface="+mj-lt"/>
            </a:endParaRPr>
          </a:p>
          <a:p>
            <a:r>
              <a:rPr lang="ru-RU" sz="1600" dirty="0">
                <a:latin typeface="+mj-lt"/>
              </a:rPr>
              <a:t>В результате культурной ассимиляции возникали целые страны, в частности Бразилия. В конце XIX века она начала интенсивно заселяться выходцами из Германии, Италии, Восточной Европы, Японии и стран Средиземноморья. Иммигранты постепенно ассимилировались в общую культуру, которая создавалась на пересечении португальской, африканской и латиноамериканской (индейской) культур. Бразилия представляет «плавильный котел» даже в большей степени, чем США и Канада, где этнические группы еще сохранили свою самобытность и самоидентификацию. </a:t>
            </a:r>
          </a:p>
          <a:p>
            <a:endParaRPr lang="ru-RU" sz="1600" dirty="0">
              <a:latin typeface="+mj-lt"/>
            </a:endParaRPr>
          </a:p>
          <a:p>
            <a:r>
              <a:rPr lang="ru-RU" sz="1600" b="1" dirty="0">
                <a:latin typeface="+mj-lt"/>
              </a:rPr>
              <a:t>Ассимиляция</a:t>
            </a:r>
            <a:r>
              <a:rPr lang="ru-RU" sz="1600" dirty="0">
                <a:latin typeface="+mj-lt"/>
              </a:rPr>
              <a:t> описывает процесс усвоения культурных черт группой меньшинства; которая попала в культуру группы большинства, т. е. ситуацию усвоения культуры через эмиграцию в страну с другой культурой. Негры в США были и остаются этническим меньшинством. На протяжении 200 лет, еще будучи рабами, они впитывали черты доминирующей национальной культуры, приютившей их. Ассимиляция может продолжаться до полного растворения в новой культуре и потери своей культурной самобытности, а может оставаться частичной. </a:t>
            </a:r>
          </a:p>
          <a:p>
            <a:endParaRPr lang="ru-RU" sz="1600" dirty="0">
              <a:latin typeface="+mj-lt"/>
            </a:endParaRPr>
          </a:p>
          <a:p>
            <a:r>
              <a:rPr lang="ru-RU" sz="1600" dirty="0">
                <a:latin typeface="+mj-lt"/>
              </a:rPr>
              <a:t>Государство может поощрять терпимость к иной культуре и возвести ее в основной принцип взаимоотношения между народами, а может придерживаться политики </a:t>
            </a:r>
            <a:r>
              <a:rPr lang="ru-RU" sz="1600" dirty="0" err="1">
                <a:latin typeface="+mj-lt"/>
              </a:rPr>
              <a:t>этноцентризма</a:t>
            </a:r>
            <a:r>
              <a:rPr lang="ru-RU" sz="1600" dirty="0">
                <a:latin typeface="+mj-lt"/>
              </a:rPr>
              <a:t> — силового навязывания национальным меньшинствам норм и ценностей господствующей культуры. Подобная форма культурной политики присуща самым разным государствам, даже таким, которые принято считать оплотом демократии и цивилизованности. </a:t>
            </a:r>
          </a:p>
          <a:p>
            <a:endParaRPr lang="ru-RU" sz="1600" dirty="0">
              <a:latin typeface="+mj-lt"/>
            </a:endParaRPr>
          </a:p>
          <a:p>
            <a:r>
              <a:rPr lang="ru-RU" sz="1600" dirty="0">
                <a:latin typeface="+mj-lt"/>
              </a:rPr>
              <a:t>Резервации индейцев и негритянские гетто в США — это пример культурной дискриминации, политики, которая отрицает равные права и возможности за разными группами населения. Она может включать долговременные акции, например, вытеснение этнических групп в неудобные климатические зоны. В результате длительного проживания в неблагоприятных условиях уровень жизни и здоровье этнической группы резко ухудшаются. </a:t>
            </a:r>
          </a:p>
        </p:txBody>
      </p:sp>
    </p:spTree>
    <p:extLst>
      <p:ext uri="{BB962C8B-B14F-4D97-AF65-F5344CB8AC3E}">
        <p14:creationId xmlns:p14="http://schemas.microsoft.com/office/powerpoint/2010/main" val="39383975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ctrTitle" idx="4294967295"/>
          </p:nvPr>
        </p:nvSpPr>
        <p:spPr>
          <a:xfrm>
            <a:off x="320633" y="324281"/>
            <a:ext cx="11482484" cy="835025"/>
          </a:xfrm>
        </p:spPr>
        <p:txBody>
          <a:bodyPr>
            <a:normAutofit fontScale="90000"/>
          </a:bodyPr>
          <a:lstStyle/>
          <a:p>
            <a:r>
              <a:rPr lang="ru-RU" sz="3200" cap="small" dirty="0"/>
              <a:t>Культурные заимствования, культурная диффузия; </a:t>
            </a:r>
            <a:r>
              <a:rPr lang="ru-RU" sz="3200" cap="small" dirty="0" smtClean="0"/>
              <a:t/>
            </a:r>
            <a:br>
              <a:rPr lang="ru-RU" sz="3200" cap="small" dirty="0" smtClean="0"/>
            </a:br>
            <a:r>
              <a:rPr lang="ru-RU" sz="3200" cap="small" dirty="0" smtClean="0"/>
              <a:t>Культурная </a:t>
            </a:r>
            <a:r>
              <a:rPr lang="ru-RU" sz="3200" cap="small" dirty="0"/>
              <a:t>динамика (культурные процессы).</a:t>
            </a:r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856FC7-EE5B-46BB-A9AC-6F37F5102896}" type="slidenum">
              <a:rPr lang="ru-RU" sz="2000" smtClean="0">
                <a:latin typeface="Myriad Pro Light" panose="020B0403030403020204" pitchFamily="34" charset="0"/>
              </a:rPr>
              <a:t>17</a:t>
            </a:fld>
            <a:endParaRPr lang="ru-RU" sz="2000" dirty="0">
              <a:latin typeface="Myriad Pro Light" panose="020B0403030403020204" pitchFamily="34" charset="0"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320633" y="966053"/>
            <a:ext cx="11482484" cy="535531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ru-RU" sz="1600" dirty="0">
              <a:latin typeface="+mj-lt"/>
            </a:endParaRPr>
          </a:p>
          <a:p>
            <a:r>
              <a:rPr lang="ru-RU" dirty="0">
                <a:latin typeface="+mj-lt"/>
              </a:rPr>
              <a:t>Изобретения и открытия распространяются на другие культуры тремя основными способами посредством </a:t>
            </a:r>
            <a:r>
              <a:rPr lang="ru-RU" sz="1600" dirty="0">
                <a:latin typeface="+mj-lt"/>
              </a:rPr>
              <a:t/>
            </a:r>
            <a:br>
              <a:rPr lang="ru-RU" sz="1600" dirty="0">
                <a:latin typeface="+mj-lt"/>
              </a:rPr>
            </a:br>
            <a:r>
              <a:rPr lang="ru-RU" sz="1600" dirty="0">
                <a:latin typeface="+mj-lt"/>
              </a:rPr>
              <a:t/>
            </a:r>
            <a:br>
              <a:rPr lang="ru-RU" sz="1600" dirty="0">
                <a:latin typeface="+mj-lt"/>
              </a:rPr>
            </a:br>
            <a:r>
              <a:rPr lang="ru-RU" dirty="0">
                <a:latin typeface="+mj-lt"/>
              </a:rPr>
              <a:t>• культурных заимствований (целенаправленное подражание), </a:t>
            </a:r>
            <a:r>
              <a:rPr lang="ru-RU" sz="1600" dirty="0">
                <a:latin typeface="+mj-lt"/>
              </a:rPr>
              <a:t/>
            </a:r>
            <a:br>
              <a:rPr lang="ru-RU" sz="1600" dirty="0">
                <a:latin typeface="+mj-lt"/>
              </a:rPr>
            </a:br>
            <a:r>
              <a:rPr lang="ru-RU" sz="1600" dirty="0">
                <a:latin typeface="+mj-lt"/>
              </a:rPr>
              <a:t/>
            </a:r>
            <a:br>
              <a:rPr lang="ru-RU" sz="1600" dirty="0">
                <a:latin typeface="+mj-lt"/>
              </a:rPr>
            </a:br>
            <a:r>
              <a:rPr lang="ru-RU" dirty="0">
                <a:latin typeface="+mj-lt"/>
              </a:rPr>
              <a:t>• культурной диффузии (стихийное распространение), </a:t>
            </a:r>
            <a:r>
              <a:rPr lang="ru-RU" sz="1600" dirty="0">
                <a:latin typeface="+mj-lt"/>
              </a:rPr>
              <a:t/>
            </a:r>
            <a:br>
              <a:rPr lang="ru-RU" sz="1600" dirty="0">
                <a:latin typeface="+mj-lt"/>
              </a:rPr>
            </a:br>
            <a:r>
              <a:rPr lang="ru-RU" sz="1600" dirty="0">
                <a:latin typeface="+mj-lt"/>
              </a:rPr>
              <a:t/>
            </a:r>
            <a:br>
              <a:rPr lang="ru-RU" sz="1600" dirty="0">
                <a:latin typeface="+mj-lt"/>
              </a:rPr>
            </a:br>
            <a:r>
              <a:rPr lang="ru-RU" dirty="0">
                <a:latin typeface="+mj-lt"/>
              </a:rPr>
              <a:t>• независимых открытий. </a:t>
            </a:r>
            <a:r>
              <a:rPr lang="ru-RU" sz="1600" dirty="0">
                <a:latin typeface="+mj-lt"/>
              </a:rPr>
              <a:t/>
            </a:r>
            <a:br>
              <a:rPr lang="ru-RU" sz="1600" dirty="0">
                <a:latin typeface="+mj-lt"/>
              </a:rPr>
            </a:br>
            <a:r>
              <a:rPr lang="ru-RU" sz="1600" dirty="0">
                <a:latin typeface="+mj-lt"/>
              </a:rPr>
              <a:t/>
            </a:r>
            <a:br>
              <a:rPr lang="ru-RU" sz="1600" dirty="0">
                <a:latin typeface="+mj-lt"/>
              </a:rPr>
            </a:br>
            <a:r>
              <a:rPr lang="ru-RU" dirty="0">
                <a:latin typeface="+mj-lt"/>
              </a:rPr>
              <a:t>Последний путь означает, что одно и то же изобретение сделали независимо друг от друга в разных странах. Независимые изобретения — открытие одних и тех же культурных черт или образцов в разных культурах как следствие действия одних и тех же потребностей или объективных условий. </a:t>
            </a:r>
            <a:r>
              <a:rPr lang="ru-RU" sz="1600" dirty="0">
                <a:latin typeface="+mj-lt"/>
              </a:rPr>
              <a:t/>
            </a:r>
            <a:br>
              <a:rPr lang="ru-RU" sz="1600" dirty="0">
                <a:latin typeface="+mj-lt"/>
              </a:rPr>
            </a:br>
            <a:r>
              <a:rPr lang="ru-RU" sz="1600" dirty="0">
                <a:latin typeface="+mj-lt"/>
              </a:rPr>
              <a:t/>
            </a:r>
            <a:br>
              <a:rPr lang="ru-RU" sz="1600" dirty="0">
                <a:latin typeface="+mj-lt"/>
              </a:rPr>
            </a:br>
            <a:r>
              <a:rPr lang="ru-RU" dirty="0">
                <a:latin typeface="+mj-lt"/>
              </a:rPr>
              <a:t>Ярким примером независимого открытия служит неолитическая революция (переход от охоты и собирательства к земледелию, приручение животных и </a:t>
            </a:r>
            <a:r>
              <a:rPr lang="ru-RU" dirty="0" err="1">
                <a:latin typeface="+mj-lt"/>
              </a:rPr>
              <a:t>окуль-туривание</a:t>
            </a:r>
            <a:r>
              <a:rPr lang="ru-RU" dirty="0">
                <a:latin typeface="+mj-lt"/>
              </a:rPr>
              <a:t> злаков), которая произошла 7 000 лет назад в Месопотамии и 3 000 лет назад независимо от нее в </a:t>
            </a:r>
            <a:r>
              <a:rPr lang="ru-RU" dirty="0" err="1">
                <a:latin typeface="+mj-lt"/>
              </a:rPr>
              <a:t>Месоамерике</a:t>
            </a:r>
            <a:r>
              <a:rPr lang="ru-RU" dirty="0">
                <a:latin typeface="+mj-lt"/>
              </a:rPr>
              <a:t> (цивилизация майя). </a:t>
            </a:r>
            <a:r>
              <a:rPr lang="ru-RU" sz="1600" dirty="0">
                <a:latin typeface="+mj-lt"/>
              </a:rPr>
              <a:t/>
            </a:r>
            <a:br>
              <a:rPr lang="ru-RU" sz="1600" dirty="0">
                <a:latin typeface="+mj-lt"/>
              </a:rPr>
            </a:br>
            <a:r>
              <a:rPr lang="ru-RU" sz="1600" dirty="0">
                <a:latin typeface="+mj-lt"/>
              </a:rPr>
              <a:t/>
            </a:r>
            <a:br>
              <a:rPr lang="ru-RU" sz="1600" dirty="0">
                <a:latin typeface="+mj-lt"/>
              </a:rPr>
            </a:br>
            <a:r>
              <a:rPr lang="ru-RU" dirty="0">
                <a:latin typeface="+mj-lt"/>
              </a:rPr>
              <a:t>Наибольший интерес для культурологии вызывают первые две формы (способа), распространения культуры. </a:t>
            </a:r>
            <a:r>
              <a:rPr lang="ru-RU" sz="1600" dirty="0">
                <a:latin typeface="+mj-lt"/>
              </a:rPr>
              <a:t/>
            </a:r>
            <a:br>
              <a:rPr lang="ru-RU" sz="1600" dirty="0">
                <a:latin typeface="+mj-lt"/>
              </a:rPr>
            </a:br>
            <a:r>
              <a:rPr lang="ru-RU" sz="1600" dirty="0">
                <a:latin typeface="+mj-lt"/>
              </a:rPr>
              <a:t/>
            </a:r>
            <a:br>
              <a:rPr lang="ru-RU" sz="1600" dirty="0">
                <a:latin typeface="+mj-lt"/>
              </a:rPr>
            </a:br>
            <a:endParaRPr lang="ru-RU" sz="1600" dirty="0"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1500987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ctrTitle" idx="4294967295"/>
          </p:nvPr>
        </p:nvSpPr>
        <p:spPr>
          <a:xfrm>
            <a:off x="320633" y="324281"/>
            <a:ext cx="11482484" cy="835025"/>
          </a:xfrm>
        </p:spPr>
        <p:txBody>
          <a:bodyPr>
            <a:normAutofit fontScale="90000"/>
          </a:bodyPr>
          <a:lstStyle/>
          <a:p>
            <a:r>
              <a:rPr lang="ru-RU" sz="3200" cap="small" dirty="0"/>
              <a:t>Культурные заимствования, культурная диффузия; </a:t>
            </a:r>
            <a:r>
              <a:rPr lang="ru-RU" sz="3200" cap="small" dirty="0" smtClean="0"/>
              <a:t/>
            </a:r>
            <a:br>
              <a:rPr lang="ru-RU" sz="3200" cap="small" dirty="0" smtClean="0"/>
            </a:br>
            <a:r>
              <a:rPr lang="ru-RU" sz="3200" cap="small" dirty="0" smtClean="0"/>
              <a:t>Культурная </a:t>
            </a:r>
            <a:r>
              <a:rPr lang="ru-RU" sz="3200" cap="small" dirty="0"/>
              <a:t>динамика (культурные процессы).</a:t>
            </a:r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856FC7-EE5B-46BB-A9AC-6F37F5102896}" type="slidenum">
              <a:rPr lang="ru-RU" sz="2000" smtClean="0">
                <a:latin typeface="Myriad Pro Light" panose="020B0403030403020204" pitchFamily="34" charset="0"/>
              </a:rPr>
              <a:t>18</a:t>
            </a:fld>
            <a:endParaRPr lang="ru-RU" sz="2000" dirty="0">
              <a:latin typeface="Myriad Pro Light" panose="020B0403030403020204" pitchFamily="34" charset="0"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320633" y="1159306"/>
            <a:ext cx="11482484" cy="504753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600" b="1" dirty="0">
                <a:latin typeface="+mj-lt"/>
              </a:rPr>
              <a:t>Культурные заимствования</a:t>
            </a:r>
            <a:r>
              <a:rPr lang="ru-RU" sz="1600" dirty="0">
                <a:latin typeface="+mj-lt"/>
              </a:rPr>
              <a:t> </a:t>
            </a:r>
            <a:r>
              <a:rPr lang="ru-RU" sz="1400" dirty="0">
                <a:latin typeface="+mj-lt"/>
              </a:rPr>
              <a:t/>
            </a:r>
            <a:br>
              <a:rPr lang="ru-RU" sz="1400" dirty="0">
                <a:latin typeface="+mj-lt"/>
              </a:rPr>
            </a:br>
            <a:r>
              <a:rPr lang="ru-RU" sz="1400" dirty="0">
                <a:latin typeface="+mj-lt"/>
              </a:rPr>
              <a:t/>
            </a:r>
            <a:br>
              <a:rPr lang="ru-RU" sz="1400" dirty="0">
                <a:latin typeface="+mj-lt"/>
              </a:rPr>
            </a:br>
            <a:r>
              <a:rPr lang="ru-RU" sz="1600" dirty="0">
                <a:latin typeface="+mj-lt"/>
              </a:rPr>
              <a:t>Культурные заимствования специалисты считают более распространенным источником культурных изменений, чем независимое изобретение. Их относят к мирному способу перенесения ценностей одной культуры на почву другой. </a:t>
            </a:r>
            <a:r>
              <a:rPr lang="ru-RU" sz="1400" dirty="0">
                <a:latin typeface="+mj-lt"/>
              </a:rPr>
              <a:t/>
            </a:r>
            <a:br>
              <a:rPr lang="ru-RU" sz="1400" dirty="0">
                <a:latin typeface="+mj-lt"/>
              </a:rPr>
            </a:br>
            <a:r>
              <a:rPr lang="ru-RU" sz="1400" dirty="0">
                <a:latin typeface="+mj-lt"/>
              </a:rPr>
              <a:t/>
            </a:r>
            <a:br>
              <a:rPr lang="ru-RU" sz="1400" dirty="0">
                <a:latin typeface="+mj-lt"/>
              </a:rPr>
            </a:br>
            <a:r>
              <a:rPr lang="ru-RU" sz="1600" dirty="0">
                <a:latin typeface="+mj-lt"/>
              </a:rPr>
              <a:t>Понятие культурных заимствований указывает на то, что и как именно перенимается: материальные предметы, научные идеи, обычаи и традиции, ценности и нормы жизни. </a:t>
            </a:r>
            <a:r>
              <a:rPr lang="ru-RU" sz="1400" dirty="0">
                <a:latin typeface="+mj-lt"/>
              </a:rPr>
              <a:t/>
            </a:r>
            <a:br>
              <a:rPr lang="ru-RU" sz="1400" dirty="0">
                <a:latin typeface="+mj-lt"/>
              </a:rPr>
            </a:br>
            <a:r>
              <a:rPr lang="ru-RU" sz="1400" dirty="0">
                <a:latin typeface="+mj-lt"/>
              </a:rPr>
              <a:t/>
            </a:r>
            <a:br>
              <a:rPr lang="ru-RU" sz="1400" dirty="0">
                <a:latin typeface="+mj-lt"/>
              </a:rPr>
            </a:br>
            <a:r>
              <a:rPr lang="ru-RU" sz="1600" dirty="0">
                <a:latin typeface="+mj-lt"/>
              </a:rPr>
              <a:t>Один народ заимствует у другого не все подряд, а лишь то, что: а) является близким его собственной культуре, т. е. то, что смогут понять, оценить и использовать аборигены; б) принесет явную или скрытую выгоду, поднимет престиж народа, позволит продвинуться вверх по ступенькам прогресса, даст преимущество перед другими народами; в) отвечает внутренним потребностям данного этноса, т. е. удовлетворяет такие фундаментальные потребности, которые не могут удовлетворить культурные артефакты и культурные комплексы, имеющиеся в его распоряжении. </a:t>
            </a:r>
            <a:r>
              <a:rPr lang="ru-RU" sz="1400" dirty="0">
                <a:latin typeface="+mj-lt"/>
              </a:rPr>
              <a:t/>
            </a:r>
            <a:br>
              <a:rPr lang="ru-RU" sz="1400" dirty="0">
                <a:latin typeface="+mj-lt"/>
              </a:rPr>
            </a:br>
            <a:r>
              <a:rPr lang="ru-RU" sz="1400" dirty="0">
                <a:latin typeface="+mj-lt"/>
              </a:rPr>
              <a:t/>
            </a:r>
            <a:br>
              <a:rPr lang="ru-RU" sz="1400" dirty="0">
                <a:latin typeface="+mj-lt"/>
              </a:rPr>
            </a:br>
            <a:r>
              <a:rPr lang="ru-RU" sz="1600" dirty="0">
                <a:latin typeface="+mj-lt"/>
              </a:rPr>
              <a:t>Распространенным примером престижного заимствования служит мода: один народ или социальная группа заимствуют не то, что им необходимо с утилитарной точки зрения, а то, что считается престижным. Процесс заимствования в таких ситуациях может приобретать цепной характер. </a:t>
            </a:r>
            <a:r>
              <a:rPr lang="ru-RU" sz="1400" dirty="0">
                <a:latin typeface="+mj-lt"/>
              </a:rPr>
              <a:t/>
            </a:r>
            <a:br>
              <a:rPr lang="ru-RU" sz="1400" dirty="0">
                <a:latin typeface="+mj-lt"/>
              </a:rPr>
            </a:br>
            <a:r>
              <a:rPr lang="ru-RU" sz="1400" dirty="0">
                <a:latin typeface="+mj-lt"/>
              </a:rPr>
              <a:t/>
            </a:r>
            <a:br>
              <a:rPr lang="ru-RU" sz="1400" dirty="0">
                <a:latin typeface="+mj-lt"/>
              </a:rPr>
            </a:br>
            <a:r>
              <a:rPr lang="ru-RU" sz="1600" dirty="0">
                <a:latin typeface="+mj-lt"/>
              </a:rPr>
              <a:t>Культурному заимствованию предшествует другое явление, называемое культурным отбором, или селективностью культуры. </a:t>
            </a:r>
            <a:r>
              <a:rPr lang="ru-RU" sz="1400" dirty="0">
                <a:latin typeface="+mj-lt"/>
              </a:rPr>
              <a:t/>
            </a:r>
            <a:br>
              <a:rPr lang="ru-RU" sz="1400" dirty="0">
                <a:latin typeface="+mj-lt"/>
              </a:rPr>
            </a:br>
            <a:r>
              <a:rPr lang="ru-RU" sz="1400" dirty="0">
                <a:latin typeface="+mj-lt"/>
              </a:rPr>
              <a:t/>
            </a:r>
            <a:br>
              <a:rPr lang="ru-RU" sz="1400" dirty="0">
                <a:latin typeface="+mj-lt"/>
              </a:rPr>
            </a:br>
            <a:endParaRPr lang="ru-RU" sz="1400" dirty="0"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19142477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ctrTitle" idx="4294967295"/>
          </p:nvPr>
        </p:nvSpPr>
        <p:spPr>
          <a:xfrm>
            <a:off x="320633" y="324281"/>
            <a:ext cx="11482484" cy="835025"/>
          </a:xfrm>
        </p:spPr>
        <p:txBody>
          <a:bodyPr>
            <a:normAutofit fontScale="90000"/>
          </a:bodyPr>
          <a:lstStyle/>
          <a:p>
            <a:r>
              <a:rPr lang="ru-RU" sz="3200" cap="small" dirty="0"/>
              <a:t>Культурные заимствования, культурная диффузия; </a:t>
            </a:r>
            <a:r>
              <a:rPr lang="ru-RU" sz="3200" cap="small" dirty="0" smtClean="0"/>
              <a:t/>
            </a:r>
            <a:br>
              <a:rPr lang="ru-RU" sz="3200" cap="small" dirty="0" smtClean="0"/>
            </a:br>
            <a:r>
              <a:rPr lang="ru-RU" sz="3200" cap="small" dirty="0" smtClean="0"/>
              <a:t>Культурная </a:t>
            </a:r>
            <a:r>
              <a:rPr lang="ru-RU" sz="3200" cap="small" dirty="0"/>
              <a:t>динамика (культурные процессы).</a:t>
            </a:r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856FC7-EE5B-46BB-A9AC-6F37F5102896}" type="slidenum">
              <a:rPr lang="ru-RU" sz="2000" smtClean="0">
                <a:latin typeface="Myriad Pro Light" panose="020B0403030403020204" pitchFamily="34" charset="0"/>
              </a:rPr>
              <a:t>19</a:t>
            </a:fld>
            <a:endParaRPr lang="ru-RU" sz="2000" dirty="0">
              <a:latin typeface="Myriad Pro Light" panose="020B0403030403020204" pitchFamily="34" charset="0"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320633" y="1159306"/>
            <a:ext cx="11482484" cy="480131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600" b="1" dirty="0"/>
              <a:t>Селективность </a:t>
            </a:r>
            <a:r>
              <a:rPr lang="ru-RU" sz="1600" dirty="0"/>
              <a:t>— избирательное отношение к переносу ценностей из одной культуры в другую. Она может быть целенаправленной, сознательной либо стихийной, происходящей в силу объективных условий. Всего выделяют четыре основные причины селективности: </a:t>
            </a:r>
            <a:r>
              <a:rPr lang="ru-RU" sz="1400" dirty="0"/>
              <a:t/>
            </a:r>
            <a:br>
              <a:rPr lang="ru-RU" sz="1400" dirty="0"/>
            </a:br>
            <a:r>
              <a:rPr lang="ru-RU" sz="1400" dirty="0"/>
              <a:t/>
            </a:r>
            <a:br>
              <a:rPr lang="ru-RU" sz="1400" dirty="0"/>
            </a:br>
            <a:r>
              <a:rPr lang="ru-RU" sz="1600" dirty="0"/>
              <a:t>— культура еще не созрела для заимствования данных изобретений; </a:t>
            </a:r>
            <a:r>
              <a:rPr lang="ru-RU" sz="1400" dirty="0"/>
              <a:t/>
            </a:r>
            <a:br>
              <a:rPr lang="ru-RU" sz="1400" dirty="0"/>
            </a:br>
            <a:r>
              <a:rPr lang="ru-RU" sz="1400" dirty="0"/>
              <a:t/>
            </a:r>
            <a:br>
              <a:rPr lang="ru-RU" sz="1400" dirty="0"/>
            </a:br>
            <a:r>
              <a:rPr lang="ru-RU" sz="1600" dirty="0"/>
              <a:t>— новые элементы грозят разрушить сложившуюся в обществе культуру; </a:t>
            </a:r>
            <a:r>
              <a:rPr lang="ru-RU" sz="1400" dirty="0"/>
              <a:t/>
            </a:r>
            <a:br>
              <a:rPr lang="ru-RU" sz="1400" dirty="0"/>
            </a:br>
            <a:r>
              <a:rPr lang="ru-RU" sz="1400" dirty="0"/>
              <a:t/>
            </a:r>
            <a:br>
              <a:rPr lang="ru-RU" sz="1400" dirty="0"/>
            </a:br>
            <a:r>
              <a:rPr lang="ru-RU" sz="1600" dirty="0"/>
              <a:t>— идеология запрещает заимствование новых элементов как «враждебных», «чуждых», «плохих»; </a:t>
            </a:r>
            <a:r>
              <a:rPr lang="ru-RU" sz="1400" dirty="0"/>
              <a:t/>
            </a:r>
            <a:br>
              <a:rPr lang="ru-RU" sz="1400" dirty="0"/>
            </a:br>
            <a:r>
              <a:rPr lang="ru-RU" sz="1400" dirty="0"/>
              <a:t/>
            </a:r>
            <a:br>
              <a:rPr lang="ru-RU" sz="1400" dirty="0"/>
            </a:br>
            <a:r>
              <a:rPr lang="ru-RU" sz="1600" dirty="0"/>
              <a:t>— члены общества не считают, что новые элементы нужны им. </a:t>
            </a:r>
            <a:r>
              <a:rPr lang="ru-RU" sz="1400" dirty="0"/>
              <a:t/>
            </a:r>
            <a:br>
              <a:rPr lang="ru-RU" sz="1400" dirty="0"/>
            </a:br>
            <a:r>
              <a:rPr lang="ru-RU" sz="1400" dirty="0"/>
              <a:t/>
            </a:r>
            <a:br>
              <a:rPr lang="ru-RU" sz="1400" dirty="0"/>
            </a:br>
            <a:r>
              <a:rPr lang="ru-RU" sz="1600" dirty="0"/>
              <a:t>Страна, которая заимствует чужое, называется культурой-реципиентом, а страна, которая отдает свое, именуется культурой-донором. Как правило, культурное новшество ложится на частично подготовленную почву. Это означает, что в культуре-реципиенте должны существовать группы или силы, заинтересованные в перенесении чужого, готовые распространять, внедрять и защищать культурное новшество; причем, выгоды от принятия культурного новшества должны перевешивать выгоды от его отвержения. Однако на практике подсчитать плюсы и минусы не удается. Возможны лишь приблизительные и, как показывает история, очень грубые прикидки. </a:t>
            </a:r>
            <a:r>
              <a:rPr lang="ru-RU" sz="1400" dirty="0"/>
              <a:t/>
            </a:r>
            <a:br>
              <a:rPr lang="ru-RU" sz="1400" dirty="0"/>
            </a:br>
            <a:r>
              <a:rPr lang="ru-RU" sz="1400" dirty="0"/>
              <a:t/>
            </a:r>
            <a:br>
              <a:rPr lang="ru-RU" sz="1400" dirty="0"/>
            </a:br>
            <a:endParaRPr lang="ru-RU" sz="1400" dirty="0"/>
          </a:p>
        </p:txBody>
      </p:sp>
    </p:spTree>
    <p:extLst>
      <p:ext uri="{BB962C8B-B14F-4D97-AF65-F5344CB8AC3E}">
        <p14:creationId xmlns:p14="http://schemas.microsoft.com/office/powerpoint/2010/main" val="26339508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ctrTitle" idx="4294967295"/>
          </p:nvPr>
        </p:nvSpPr>
        <p:spPr>
          <a:xfrm>
            <a:off x="320633" y="324281"/>
            <a:ext cx="11482484" cy="835025"/>
          </a:xfrm>
        </p:spPr>
        <p:txBody>
          <a:bodyPr>
            <a:normAutofit fontScale="90000"/>
          </a:bodyPr>
          <a:lstStyle/>
          <a:p>
            <a:r>
              <a:rPr lang="ru-RU" sz="3200" cap="small" dirty="0"/>
              <a:t>Культурные заимствования, культурная диффузия; </a:t>
            </a:r>
            <a:r>
              <a:rPr lang="ru-RU" sz="3200" cap="small" dirty="0" smtClean="0"/>
              <a:t/>
            </a:r>
            <a:br>
              <a:rPr lang="ru-RU" sz="3200" cap="small" dirty="0" smtClean="0"/>
            </a:br>
            <a:r>
              <a:rPr lang="ru-RU" sz="3200" cap="small" dirty="0" smtClean="0"/>
              <a:t>Культурная </a:t>
            </a:r>
            <a:r>
              <a:rPr lang="ru-RU" sz="3200" cap="small" dirty="0"/>
              <a:t>динамика (культурные процессы).</a:t>
            </a:r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856FC7-EE5B-46BB-A9AC-6F37F5102896}" type="slidenum">
              <a:rPr lang="ru-RU" sz="2000" smtClean="0">
                <a:latin typeface="Myriad Pro Light" panose="020B0403030403020204" pitchFamily="34" charset="0"/>
              </a:rPr>
              <a:t>20</a:t>
            </a:fld>
            <a:endParaRPr lang="ru-RU" sz="2000" dirty="0">
              <a:latin typeface="Myriad Pro Light" panose="020B0403030403020204" pitchFamily="34" charset="0"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320633" y="1159306"/>
            <a:ext cx="11482484" cy="550920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600" dirty="0">
                <a:latin typeface="+mj-lt"/>
              </a:rPr>
              <a:t>Когда российская интеллигенция в 90-е годы пошла на заимствование западных рецептов рыночной экономики и вступила на путь «шоковой терапии», она надеялась в одно десятилетие, подобно Польше, проскочить самый опасный отрезок пути и резко повысить эффективность производства. Но жизнь оказалась много сложнее научных расчетов: через десять лет производство в стране почти полностью развалилось, большинство населения обнищало, спонсорство культуры сократилось или прекратилось полностью. Но и при таких результатах никто не берется однозначно утверждать, стоило ли стране браться за экономические реформы или нет. </a:t>
            </a:r>
            <a:r>
              <a:rPr lang="ru-RU" sz="1400" dirty="0">
                <a:latin typeface="+mj-lt"/>
              </a:rPr>
              <a:t/>
            </a:r>
            <a:br>
              <a:rPr lang="ru-RU" sz="1400" dirty="0">
                <a:latin typeface="+mj-lt"/>
              </a:rPr>
            </a:br>
            <a:r>
              <a:rPr lang="ru-RU" sz="1400" dirty="0">
                <a:latin typeface="+mj-lt"/>
              </a:rPr>
              <a:t/>
            </a:r>
            <a:br>
              <a:rPr lang="ru-RU" sz="1400" dirty="0">
                <a:latin typeface="+mj-lt"/>
              </a:rPr>
            </a:br>
            <a:r>
              <a:rPr lang="ru-RU" sz="1600" dirty="0">
                <a:latin typeface="+mj-lt"/>
              </a:rPr>
              <a:t>Культурные заимствования могут быть а) стихийными и неуправляемыми, такими, где отсутствует сознательный отбор культурных инноваций; б) целенаправленными и сознательными. Вторая стратегия культурного заимствования должна проходить все необходимые для культурного отбора стадии, а именно: </a:t>
            </a:r>
            <a:r>
              <a:rPr lang="ru-RU" sz="1400" dirty="0">
                <a:latin typeface="+mj-lt"/>
              </a:rPr>
              <a:t/>
            </a:r>
            <a:br>
              <a:rPr lang="ru-RU" sz="1400" dirty="0">
                <a:latin typeface="+mj-lt"/>
              </a:rPr>
            </a:br>
            <a:r>
              <a:rPr lang="ru-RU" sz="1400" dirty="0">
                <a:latin typeface="+mj-lt"/>
              </a:rPr>
              <a:t/>
            </a:r>
            <a:br>
              <a:rPr lang="ru-RU" sz="1400" dirty="0">
                <a:latin typeface="+mj-lt"/>
              </a:rPr>
            </a:br>
            <a:r>
              <a:rPr lang="ru-RU" sz="1600" dirty="0">
                <a:latin typeface="+mj-lt"/>
              </a:rPr>
              <a:t>• создание проекта заимствования и его критическая проработка; </a:t>
            </a:r>
            <a:r>
              <a:rPr lang="ru-RU" sz="1400" dirty="0">
                <a:latin typeface="+mj-lt"/>
              </a:rPr>
              <a:t/>
            </a:r>
            <a:br>
              <a:rPr lang="ru-RU" sz="1400" dirty="0">
                <a:latin typeface="+mj-lt"/>
              </a:rPr>
            </a:br>
            <a:r>
              <a:rPr lang="ru-RU" sz="1400" dirty="0">
                <a:latin typeface="+mj-lt"/>
              </a:rPr>
              <a:t/>
            </a:r>
            <a:br>
              <a:rPr lang="ru-RU" sz="1400" dirty="0">
                <a:latin typeface="+mj-lt"/>
              </a:rPr>
            </a:br>
            <a:r>
              <a:rPr lang="ru-RU" sz="1600" dirty="0">
                <a:latin typeface="+mj-lt"/>
              </a:rPr>
              <a:t>• отбраковка претендентов на культурное заимствование, поиск нужных образцов; </a:t>
            </a:r>
            <a:r>
              <a:rPr lang="ru-RU" sz="1400" dirty="0">
                <a:latin typeface="+mj-lt"/>
              </a:rPr>
              <a:t/>
            </a:r>
            <a:br>
              <a:rPr lang="ru-RU" sz="1400" dirty="0">
                <a:latin typeface="+mj-lt"/>
              </a:rPr>
            </a:br>
            <a:r>
              <a:rPr lang="ru-RU" sz="1400" dirty="0">
                <a:latin typeface="+mj-lt"/>
              </a:rPr>
              <a:t/>
            </a:r>
            <a:br>
              <a:rPr lang="ru-RU" sz="1400" dirty="0">
                <a:latin typeface="+mj-lt"/>
              </a:rPr>
            </a:br>
            <a:r>
              <a:rPr lang="ru-RU" sz="1600" dirty="0">
                <a:latin typeface="+mj-lt"/>
              </a:rPr>
              <a:t>• практическое внедрение и обеспечение экономической и политической поддержки. </a:t>
            </a:r>
            <a:r>
              <a:rPr lang="ru-RU" sz="1400" dirty="0">
                <a:latin typeface="+mj-lt"/>
              </a:rPr>
              <a:t/>
            </a:r>
            <a:br>
              <a:rPr lang="ru-RU" sz="1400" dirty="0">
                <a:latin typeface="+mj-lt"/>
              </a:rPr>
            </a:br>
            <a:r>
              <a:rPr lang="ru-RU" sz="1400" dirty="0">
                <a:latin typeface="+mj-lt"/>
              </a:rPr>
              <a:t/>
            </a:r>
            <a:br>
              <a:rPr lang="ru-RU" sz="1400" dirty="0">
                <a:latin typeface="+mj-lt"/>
              </a:rPr>
            </a:br>
            <a:r>
              <a:rPr lang="ru-RU" sz="1600" dirty="0">
                <a:latin typeface="+mj-lt"/>
              </a:rPr>
              <a:t>С одной стороны, внедрение культурного новшества идет тем быстрее, чем сильнее страны, откуда заимствуется новшество, и чем сильнее культура-донор оказывает давление на </a:t>
            </a:r>
            <a:r>
              <a:rPr lang="ru-RU" sz="1600" dirty="0" smtClean="0">
                <a:latin typeface="+mj-lt"/>
              </a:rPr>
              <a:t>культуру-реципиента</a:t>
            </a:r>
            <a:r>
              <a:rPr lang="ru-RU" sz="1600" dirty="0">
                <a:latin typeface="+mj-lt"/>
              </a:rPr>
              <a:t>. </a:t>
            </a:r>
            <a:r>
              <a:rPr lang="ru-RU" sz="1400" dirty="0">
                <a:latin typeface="+mj-lt"/>
              </a:rPr>
              <a:t/>
            </a:r>
            <a:br>
              <a:rPr lang="ru-RU" sz="1400" dirty="0">
                <a:latin typeface="+mj-lt"/>
              </a:rPr>
            </a:br>
            <a:r>
              <a:rPr lang="ru-RU" sz="1400" dirty="0">
                <a:latin typeface="+mj-lt"/>
              </a:rPr>
              <a:t/>
            </a:r>
            <a:br>
              <a:rPr lang="ru-RU" sz="1400" dirty="0">
                <a:latin typeface="+mj-lt"/>
              </a:rPr>
            </a:br>
            <a:r>
              <a:rPr lang="ru-RU" sz="1600" dirty="0">
                <a:latin typeface="+mj-lt"/>
              </a:rPr>
              <a:t>С другой стороны, внедрение культурного новшества идет тем медленнее, чем сильнее оно навязывается культуре-реципиенту. </a:t>
            </a:r>
            <a:r>
              <a:rPr lang="ru-RU" sz="1400" dirty="0">
                <a:latin typeface="+mj-lt"/>
              </a:rPr>
              <a:t/>
            </a:r>
            <a:br>
              <a:rPr lang="ru-RU" sz="1400" dirty="0">
                <a:latin typeface="+mj-lt"/>
              </a:rPr>
            </a:br>
            <a:r>
              <a:rPr lang="ru-RU" sz="1400" dirty="0">
                <a:latin typeface="+mj-lt"/>
              </a:rPr>
              <a:t/>
            </a:r>
            <a:br>
              <a:rPr lang="ru-RU" sz="1400" dirty="0">
                <a:latin typeface="+mj-lt"/>
              </a:rPr>
            </a:br>
            <a:endParaRPr lang="ru-RU" sz="1400" dirty="0"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29804353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ctrTitle" idx="4294967295"/>
          </p:nvPr>
        </p:nvSpPr>
        <p:spPr>
          <a:xfrm>
            <a:off x="320633" y="324281"/>
            <a:ext cx="11482484" cy="835025"/>
          </a:xfrm>
        </p:spPr>
        <p:txBody>
          <a:bodyPr>
            <a:normAutofit fontScale="90000"/>
          </a:bodyPr>
          <a:lstStyle/>
          <a:p>
            <a:r>
              <a:rPr lang="ru-RU" sz="3200" cap="small" dirty="0"/>
              <a:t>Культурные заимствования, культурная диффузия; </a:t>
            </a:r>
            <a:r>
              <a:rPr lang="ru-RU" sz="3200" cap="small" dirty="0" smtClean="0"/>
              <a:t/>
            </a:r>
            <a:br>
              <a:rPr lang="ru-RU" sz="3200" cap="small" dirty="0" smtClean="0"/>
            </a:br>
            <a:r>
              <a:rPr lang="ru-RU" sz="3200" cap="small" dirty="0" smtClean="0"/>
              <a:t>Культурная </a:t>
            </a:r>
            <a:r>
              <a:rPr lang="ru-RU" sz="3200" cap="small" dirty="0"/>
              <a:t>динамика (культурные процессы).</a:t>
            </a:r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856FC7-EE5B-46BB-A9AC-6F37F5102896}" type="slidenum">
              <a:rPr lang="ru-RU" sz="2000" smtClean="0">
                <a:latin typeface="Myriad Pro Light" panose="020B0403030403020204" pitchFamily="34" charset="0"/>
              </a:rPr>
              <a:t>21</a:t>
            </a:fld>
            <a:endParaRPr lang="ru-RU" sz="2000" dirty="0">
              <a:latin typeface="Myriad Pro Light" panose="020B0403030403020204" pitchFamily="34" charset="0"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320633" y="1159306"/>
            <a:ext cx="11482484" cy="55707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600" dirty="0"/>
              <a:t>Проблема культурных заимствований тесно связана с темой культурной вариабельности, которая указывает на особенности национального характера и национальной психологии, а именно восприимчивость к иной культуре, способность менять свое поведение в зависимости от изменения культурного контекста (например, когда русский попадает в другую страну). </a:t>
            </a:r>
            <a:r>
              <a:rPr lang="ru-RU" sz="1400" dirty="0"/>
              <a:t/>
            </a:r>
            <a:br>
              <a:rPr lang="ru-RU" sz="1400" dirty="0"/>
            </a:br>
            <a:r>
              <a:rPr lang="ru-RU" sz="1400" dirty="0"/>
              <a:t/>
            </a:r>
            <a:br>
              <a:rPr lang="ru-RU" sz="1400" dirty="0"/>
            </a:br>
            <a:r>
              <a:rPr lang="ru-RU" sz="1600" b="1" dirty="0"/>
              <a:t>Культурная диффузия</a:t>
            </a:r>
            <a:r>
              <a:rPr lang="ru-RU" sz="1600" dirty="0"/>
              <a:t> </a:t>
            </a:r>
            <a:r>
              <a:rPr lang="ru-RU" sz="1400" dirty="0"/>
              <a:t/>
            </a:r>
            <a:br>
              <a:rPr lang="ru-RU" sz="1400" dirty="0"/>
            </a:br>
            <a:r>
              <a:rPr lang="ru-RU" sz="1400" dirty="0"/>
              <a:t/>
            </a:r>
            <a:br>
              <a:rPr lang="ru-RU" sz="1400" dirty="0"/>
            </a:br>
            <a:r>
              <a:rPr lang="ru-RU" sz="1600" dirty="0"/>
              <a:t>Культурная диффузия — это взаимное проникновение культурных черт и комплексов из одного общества в другое при их соприкосновении. Культурное соприкосновение называется культурным контактом. Он может не оставить никакого следа в обеих культурах, а может закончиться равным и сильным влиянием их друг на друга либо не менее сильным, но односторонним влиянием. </a:t>
            </a:r>
            <a:r>
              <a:rPr lang="ru-RU" sz="1400" dirty="0"/>
              <a:t/>
            </a:r>
            <a:br>
              <a:rPr lang="ru-RU" sz="1400" dirty="0"/>
            </a:br>
            <a:r>
              <a:rPr lang="ru-RU" sz="1400" dirty="0"/>
              <a:t/>
            </a:r>
            <a:br>
              <a:rPr lang="ru-RU" sz="1400" dirty="0"/>
            </a:br>
            <a:r>
              <a:rPr lang="ru-RU" sz="1600" dirty="0"/>
              <a:t>Проникновение американской культуры на Европейский континент во второй половине XX века оказалось столь мощным, что породило особый феномен, названный «</a:t>
            </a:r>
            <a:r>
              <a:rPr lang="ru-RU" sz="1600" dirty="0" err="1"/>
              <a:t>вестернизацией</a:t>
            </a:r>
            <a:r>
              <a:rPr lang="ru-RU" sz="1600" dirty="0"/>
              <a:t>». В свою очередь, и американская культура, давшая миру огромное число открытий и изобретений, раньше формировалась благодаря целенаправленным заимствованиям, стихийным проникновениям. </a:t>
            </a:r>
            <a:r>
              <a:rPr lang="ru-RU" sz="1400" dirty="0"/>
              <a:t/>
            </a:r>
            <a:br>
              <a:rPr lang="ru-RU" sz="1400" dirty="0"/>
            </a:br>
            <a:r>
              <a:rPr lang="ru-RU" sz="1400" dirty="0"/>
              <a:t/>
            </a:r>
            <a:br>
              <a:rPr lang="ru-RU" sz="1400" dirty="0"/>
            </a:br>
            <a:r>
              <a:rPr lang="ru-RU" sz="1600" dirty="0"/>
              <a:t>Каналами диффузии служат миграция, туризм, деятельность миссионеров, торговля, война, научные конференции, торговые выставки и ярмарки, обмен студентами и специалистами и др. Китайский повар, плававший с великим путешественником Марко Поло, принес рецепт спагетти в Италию, а столетие спустя итальянские иммигранты завезли его в Америку. Миссионеры принесли в развивающиеся страны не только новый религиозный кодекс, но также новые обычаи в поведении, одежде, гигиене, школьном обучении. </a:t>
            </a:r>
            <a:r>
              <a:rPr lang="ru-RU" sz="1400" dirty="0"/>
              <a:t/>
            </a:r>
            <a:br>
              <a:rPr lang="ru-RU" sz="1400" dirty="0"/>
            </a:br>
            <a:r>
              <a:rPr lang="ru-RU" sz="1400" dirty="0"/>
              <a:t/>
            </a:r>
            <a:br>
              <a:rPr lang="ru-RU" sz="1400" dirty="0"/>
            </a:br>
            <a:endParaRPr lang="ru-RU" sz="1400" dirty="0"/>
          </a:p>
        </p:txBody>
      </p:sp>
    </p:spTree>
    <p:extLst>
      <p:ext uri="{BB962C8B-B14F-4D97-AF65-F5344CB8AC3E}">
        <p14:creationId xmlns:p14="http://schemas.microsoft.com/office/powerpoint/2010/main" val="14898828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ctrTitle" idx="4294967295"/>
          </p:nvPr>
        </p:nvSpPr>
        <p:spPr>
          <a:xfrm>
            <a:off x="320633" y="324281"/>
            <a:ext cx="11482484" cy="835025"/>
          </a:xfrm>
        </p:spPr>
        <p:txBody>
          <a:bodyPr>
            <a:normAutofit fontScale="90000"/>
          </a:bodyPr>
          <a:lstStyle/>
          <a:p>
            <a:r>
              <a:rPr lang="ru-RU" sz="3200" cap="small" dirty="0"/>
              <a:t>Культурные заимствования, культурная диффузия; </a:t>
            </a:r>
            <a:r>
              <a:rPr lang="ru-RU" sz="3200" cap="small" dirty="0" smtClean="0"/>
              <a:t/>
            </a:r>
            <a:br>
              <a:rPr lang="ru-RU" sz="3200" cap="small" dirty="0" smtClean="0"/>
            </a:br>
            <a:r>
              <a:rPr lang="ru-RU" sz="3200" cap="small" dirty="0" smtClean="0"/>
              <a:t>Культурная </a:t>
            </a:r>
            <a:r>
              <a:rPr lang="ru-RU" sz="3200" cap="small" dirty="0"/>
              <a:t>динамика (культурные процессы).</a:t>
            </a:r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856FC7-EE5B-46BB-A9AC-6F37F5102896}" type="slidenum">
              <a:rPr lang="ru-RU" sz="2000" smtClean="0">
                <a:latin typeface="Myriad Pro Light" panose="020B0403030403020204" pitchFamily="34" charset="0"/>
              </a:rPr>
              <a:t>22</a:t>
            </a:fld>
            <a:endParaRPr lang="ru-RU" sz="2000" dirty="0">
              <a:latin typeface="Myriad Pro Light" panose="020B0403030403020204" pitchFamily="34" charset="0"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320633" y="1159306"/>
            <a:ext cx="11482484" cy="486287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600" dirty="0">
                <a:latin typeface="+mj-lt"/>
              </a:rPr>
              <a:t>Распространение, или диффузия, культурных инноваций по своему вектору принимает два направления — горизонтальное и вертикальное. Горизонтальное распространение наблюдается между несколькими этносами, равными по статусу группами или индивидами, поэтому его еще можно называть межгрупповой культурной диффузией. Вертикальное распространение элементов культуры происходит между субъектами с неравным статусом, поэтому его можно именовать также </a:t>
            </a:r>
            <a:r>
              <a:rPr lang="ru-RU" sz="1600" dirty="0" err="1">
                <a:latin typeface="+mj-lt"/>
              </a:rPr>
              <a:t>стратификационной</a:t>
            </a:r>
            <a:r>
              <a:rPr lang="ru-RU" sz="1600" dirty="0">
                <a:latin typeface="+mj-lt"/>
              </a:rPr>
              <a:t> культурной диффузией. Скажем, заимствование милиционерами лексических формул из воровского жаргона надо считать горизонтальным распространением, а заимствование аристократией элементов простонародного говора — вертикальным. </a:t>
            </a:r>
            <a:r>
              <a:rPr lang="ru-RU" sz="1400" dirty="0">
                <a:latin typeface="+mj-lt"/>
              </a:rPr>
              <a:t/>
            </a:r>
            <a:br>
              <a:rPr lang="ru-RU" sz="1400" dirty="0">
                <a:latin typeface="+mj-lt"/>
              </a:rPr>
            </a:br>
            <a:r>
              <a:rPr lang="ru-RU" sz="1400" dirty="0">
                <a:latin typeface="+mj-lt"/>
              </a:rPr>
              <a:t/>
            </a:r>
            <a:br>
              <a:rPr lang="ru-RU" sz="1400" dirty="0">
                <a:latin typeface="+mj-lt"/>
              </a:rPr>
            </a:br>
            <a:r>
              <a:rPr lang="ru-RU" sz="1600" dirty="0">
                <a:latin typeface="+mj-lt"/>
              </a:rPr>
              <a:t>Культурная диффузия может происходить не только между странами и народами, но также между группами и классами. Межгрупповая диффузия давно отмечается криминалистами, которые заявляют, что разговорный язык, манера поведения и общения милиционеров в СССР, а сейчас и в России стала походить на стилевые особенности преступной субкультуры. Жестокость обращения милиционеров, долгое время сталкивавшихся с преступниками, перенята в значительной мере у них. В профессиональный лексикон блюстителей порядка вклиниваются элементы криминального сленга. </a:t>
            </a:r>
            <a:r>
              <a:rPr lang="ru-RU" sz="1600" dirty="0" err="1">
                <a:latin typeface="+mj-lt"/>
              </a:rPr>
              <a:t>Стратификационная</a:t>
            </a:r>
            <a:r>
              <a:rPr lang="ru-RU" sz="1600" dirty="0">
                <a:latin typeface="+mj-lt"/>
              </a:rPr>
              <a:t> диффузия1 выражается в двустороннем процессе: </a:t>
            </a:r>
            <a:r>
              <a:rPr lang="ru-RU" sz="1400" dirty="0">
                <a:latin typeface="+mj-lt"/>
              </a:rPr>
              <a:t/>
            </a:r>
            <a:br>
              <a:rPr lang="ru-RU" sz="1400" dirty="0">
                <a:latin typeface="+mj-lt"/>
              </a:rPr>
            </a:br>
            <a:r>
              <a:rPr lang="ru-RU" sz="1400" dirty="0">
                <a:latin typeface="+mj-lt"/>
              </a:rPr>
              <a:t/>
            </a:r>
            <a:br>
              <a:rPr lang="ru-RU" sz="1400" dirty="0">
                <a:latin typeface="+mj-lt"/>
              </a:rPr>
            </a:br>
            <a:r>
              <a:rPr lang="ru-RU" sz="1600" dirty="0">
                <a:latin typeface="+mj-lt"/>
              </a:rPr>
              <a:t>• средний и низший классы перенимают у высшего класса элементы высокой моды, престижного потребления, литературный язык и др.; </a:t>
            </a:r>
            <a:r>
              <a:rPr lang="ru-RU" sz="1400" dirty="0">
                <a:latin typeface="+mj-lt"/>
              </a:rPr>
              <a:t/>
            </a:r>
            <a:br>
              <a:rPr lang="ru-RU" sz="1400" dirty="0">
                <a:latin typeface="+mj-lt"/>
              </a:rPr>
            </a:br>
            <a:r>
              <a:rPr lang="ru-RU" sz="1400" dirty="0">
                <a:latin typeface="+mj-lt"/>
              </a:rPr>
              <a:t/>
            </a:r>
            <a:br>
              <a:rPr lang="ru-RU" sz="1400" dirty="0">
                <a:latin typeface="+mj-lt"/>
              </a:rPr>
            </a:br>
            <a:r>
              <a:rPr lang="ru-RU" sz="1600" dirty="0">
                <a:latin typeface="+mj-lt"/>
              </a:rPr>
              <a:t>• высший класс перенимает у нижестоящих страт формы более раскрепощенного поведения, упрощенной манеры одеваться. </a:t>
            </a:r>
            <a:r>
              <a:rPr lang="ru-RU" sz="1400" dirty="0">
                <a:latin typeface="+mj-lt"/>
              </a:rPr>
              <a:t/>
            </a:r>
            <a:br>
              <a:rPr lang="ru-RU" sz="1400" dirty="0">
                <a:latin typeface="+mj-lt"/>
              </a:rPr>
            </a:br>
            <a:r>
              <a:rPr lang="ru-RU" sz="1400" dirty="0">
                <a:latin typeface="+mj-lt"/>
              </a:rPr>
              <a:t/>
            </a:r>
            <a:br>
              <a:rPr lang="ru-RU" sz="1400" dirty="0">
                <a:latin typeface="+mj-lt"/>
              </a:rPr>
            </a:br>
            <a:endParaRPr lang="ru-RU" sz="1400" dirty="0"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12470970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ctrTitle" idx="4294967295"/>
          </p:nvPr>
        </p:nvSpPr>
        <p:spPr>
          <a:xfrm>
            <a:off x="320633" y="324281"/>
            <a:ext cx="11482484" cy="835025"/>
          </a:xfrm>
        </p:spPr>
        <p:txBody>
          <a:bodyPr>
            <a:normAutofit fontScale="90000"/>
          </a:bodyPr>
          <a:lstStyle/>
          <a:p>
            <a:r>
              <a:rPr lang="ru-RU" sz="3200" cap="small" dirty="0"/>
              <a:t>Культурные заимствования, культурная диффузия; </a:t>
            </a:r>
            <a:r>
              <a:rPr lang="ru-RU" sz="3200" cap="small" dirty="0" smtClean="0"/>
              <a:t/>
            </a:r>
            <a:br>
              <a:rPr lang="ru-RU" sz="3200" cap="small" dirty="0" smtClean="0"/>
            </a:br>
            <a:r>
              <a:rPr lang="ru-RU" sz="3200" cap="small" dirty="0" smtClean="0"/>
              <a:t>Культурная </a:t>
            </a:r>
            <a:r>
              <a:rPr lang="ru-RU" sz="3200" cap="small" dirty="0"/>
              <a:t>динамика (культурные процессы).</a:t>
            </a:r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856FC7-EE5B-46BB-A9AC-6F37F5102896}" type="slidenum">
              <a:rPr lang="ru-RU" sz="2000" smtClean="0">
                <a:latin typeface="Myriad Pro Light" panose="020B0403030403020204" pitchFamily="34" charset="0"/>
              </a:rPr>
              <a:t>23</a:t>
            </a:fld>
            <a:endParaRPr lang="ru-RU" sz="2000" dirty="0">
              <a:latin typeface="Myriad Pro Light" panose="020B0403030403020204" pitchFamily="34" charset="0"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320633" y="1159306"/>
            <a:ext cx="11482484" cy="58477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600" dirty="0">
                <a:latin typeface="+mj-lt"/>
              </a:rPr>
              <a:t>Одежда, символизирующая статусные различия людей, в современном обществе превращается в сферу пересечения классов и сословий, в канал диффузии культурных ценностей из одной страты в другую. Среднему классу сегодня по карману купить модную одежду, которую прежде носил только высший. Высококвалифицированные рабочие, например техники по ремонту телеаппаратуры, являются на работу в костюмах и галстуках, которые прежде служили отличительным символом высшего, а затем среднего класса. </a:t>
            </a:r>
            <a:r>
              <a:rPr lang="ru-RU" sz="1400" dirty="0">
                <a:latin typeface="+mj-lt"/>
              </a:rPr>
              <a:t/>
            </a:r>
            <a:br>
              <a:rPr lang="ru-RU" sz="1400" dirty="0">
                <a:latin typeface="+mj-lt"/>
              </a:rPr>
            </a:br>
            <a:r>
              <a:rPr lang="ru-RU" sz="1400" dirty="0">
                <a:latin typeface="+mj-lt"/>
              </a:rPr>
              <a:t/>
            </a:r>
            <a:br>
              <a:rPr lang="ru-RU" sz="1400" dirty="0">
                <a:latin typeface="+mj-lt"/>
              </a:rPr>
            </a:br>
            <a:r>
              <a:rPr lang="ru-RU" sz="1600" dirty="0">
                <a:latin typeface="+mj-lt"/>
              </a:rPr>
              <a:t>Другой пример </a:t>
            </a:r>
            <a:r>
              <a:rPr lang="ru-RU" sz="1600" dirty="0" err="1">
                <a:latin typeface="+mj-lt"/>
              </a:rPr>
              <a:t>стратификационной</a:t>
            </a:r>
            <a:r>
              <a:rPr lang="ru-RU" sz="1600" dirty="0">
                <a:latin typeface="+mj-lt"/>
              </a:rPr>
              <a:t> диффузии — изменение культурного статуса бильярда. Впервые бильярд появился как игра джентльменов в высшем классе Англии и Америки. Позже произошла его культурная диффузия в низшие классы. К середине 20-х годов XX века в США насчитывалось 42 тысячи бильярдных клубов (</a:t>
            </a:r>
            <a:r>
              <a:rPr lang="ru-RU" sz="1600" dirty="0" err="1">
                <a:latin typeface="+mj-lt"/>
              </a:rPr>
              <a:t>poolroom</a:t>
            </a:r>
            <a:r>
              <a:rPr lang="ru-RU" sz="1600" dirty="0">
                <a:latin typeface="+mj-lt"/>
              </a:rPr>
              <a:t>), но к середине 60-х их число сократилось до И тысяч. Закат этого величайшего культурного института для мужчин-американцев был неизбежным постольку, поскольку радикально изменился весь строй культуры: усилилась роль женщины в семье, которая смотрела на мужские развлечения неодобрительно, повысился уровень образования населения, и заниматься бильярдом, ставшим символом социальных низов, было уже непрестижно. Американские мужчины стали больше ориентироваться на семейный досуг, нежели проведение свободного времени в сомнительных закрытых для женщин заведениях2. </a:t>
            </a:r>
            <a:r>
              <a:rPr lang="ru-RU" sz="1400" dirty="0">
                <a:latin typeface="+mj-lt"/>
              </a:rPr>
              <a:t/>
            </a:r>
            <a:br>
              <a:rPr lang="ru-RU" sz="1400" dirty="0">
                <a:latin typeface="+mj-lt"/>
              </a:rPr>
            </a:br>
            <a:r>
              <a:rPr lang="ru-RU" sz="1400" dirty="0">
                <a:latin typeface="+mj-lt"/>
              </a:rPr>
              <a:t/>
            </a:r>
            <a:br>
              <a:rPr lang="ru-RU" sz="1400" dirty="0">
                <a:latin typeface="+mj-lt"/>
              </a:rPr>
            </a:br>
            <a:r>
              <a:rPr lang="ru-RU" sz="1600" dirty="0">
                <a:latin typeface="+mj-lt"/>
              </a:rPr>
              <a:t>В традиционном обществе существовала ярко выраженная символическая поляризация населения. Сегодня культурологи отмечают, что эталоном стиля и образа жизни для высшего и низшего классов становится средний класс. Пирамида как бы сплющивается к середине, полюса притягиваются тем, что является общим для всех. </a:t>
            </a:r>
            <a:r>
              <a:rPr lang="ru-RU" sz="1400" dirty="0">
                <a:latin typeface="+mj-lt"/>
              </a:rPr>
              <a:t/>
            </a:r>
            <a:br>
              <a:rPr lang="ru-RU" sz="1400" dirty="0">
                <a:latin typeface="+mj-lt"/>
              </a:rPr>
            </a:br>
            <a:r>
              <a:rPr lang="ru-RU" sz="1400" dirty="0">
                <a:latin typeface="+mj-lt"/>
              </a:rPr>
              <a:t/>
            </a:r>
            <a:br>
              <a:rPr lang="ru-RU" sz="1400" dirty="0">
                <a:latin typeface="+mj-lt"/>
              </a:rPr>
            </a:br>
            <a:r>
              <a:rPr lang="ru-RU" sz="1600" dirty="0">
                <a:latin typeface="+mj-lt"/>
              </a:rPr>
              <a:t>Таким образом, </a:t>
            </a:r>
            <a:r>
              <a:rPr lang="ru-RU" sz="1600" dirty="0" err="1">
                <a:latin typeface="+mj-lt"/>
              </a:rPr>
              <a:t>стратификационная</a:t>
            </a:r>
            <a:r>
              <a:rPr lang="ru-RU" sz="1600" dirty="0">
                <a:latin typeface="+mj-lt"/>
              </a:rPr>
              <a:t> диффузия распространяется не только снизу вверх или сверху вниз, но также в двух направлениях, действуя циклически и возвращаясь в модифицированном виде, в исходную точку по схеме «подъем—спуск—подъем» и наоборот. Такое перемещение называют еще культурной ротацией. </a:t>
            </a:r>
            <a:r>
              <a:rPr lang="ru-RU" sz="1400" dirty="0">
                <a:latin typeface="+mj-lt"/>
              </a:rPr>
              <a:t/>
            </a:r>
            <a:br>
              <a:rPr lang="ru-RU" sz="1400" dirty="0">
                <a:latin typeface="+mj-lt"/>
              </a:rPr>
            </a:br>
            <a:r>
              <a:rPr lang="ru-RU" sz="1400" dirty="0">
                <a:latin typeface="+mj-lt"/>
              </a:rPr>
              <a:t/>
            </a:r>
            <a:br>
              <a:rPr lang="ru-RU" sz="1400" dirty="0">
                <a:latin typeface="+mj-lt"/>
              </a:rPr>
            </a:br>
            <a:endParaRPr lang="ru-RU" sz="1400" dirty="0"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1050494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ctrTitle" idx="4294967295"/>
          </p:nvPr>
        </p:nvSpPr>
        <p:spPr>
          <a:xfrm>
            <a:off x="320633" y="324281"/>
            <a:ext cx="11482484" cy="835025"/>
          </a:xfrm>
        </p:spPr>
        <p:txBody>
          <a:bodyPr>
            <a:normAutofit fontScale="90000"/>
          </a:bodyPr>
          <a:lstStyle/>
          <a:p>
            <a:r>
              <a:rPr lang="ru-RU" sz="3200" cap="small" dirty="0"/>
              <a:t>Культурные заимствования, культурная диффузия; </a:t>
            </a:r>
            <a:r>
              <a:rPr lang="ru-RU" sz="3200" cap="small" dirty="0" smtClean="0"/>
              <a:t/>
            </a:r>
            <a:br>
              <a:rPr lang="ru-RU" sz="3200" cap="small" dirty="0" smtClean="0"/>
            </a:br>
            <a:r>
              <a:rPr lang="ru-RU" sz="3200" cap="small" dirty="0" smtClean="0"/>
              <a:t>Культурная </a:t>
            </a:r>
            <a:r>
              <a:rPr lang="ru-RU" sz="3200" cap="small" dirty="0"/>
              <a:t>динамика (культурные процессы).</a:t>
            </a:r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856FC7-EE5B-46BB-A9AC-6F37F5102896}" type="slidenum">
              <a:rPr lang="ru-RU" sz="2000" smtClean="0">
                <a:latin typeface="Myriad Pro Light" panose="020B0403030403020204" pitchFamily="34" charset="0"/>
              </a:rPr>
              <a:t>24</a:t>
            </a:fld>
            <a:endParaRPr lang="ru-RU" sz="2000" dirty="0">
              <a:latin typeface="Myriad Pro Light" panose="020B0403030403020204" pitchFamily="34" charset="0"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320633" y="1159306"/>
            <a:ext cx="11482484" cy="513986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600" dirty="0">
                <a:latin typeface="+mj-lt"/>
              </a:rPr>
              <a:t>Культурная диффузия несет обществу как позитивные, так и негативные сдвиги. Проникновение высокой культуры в средние и особенно низшие страты, с одной стороны, означает ее демократизацию и просвещение населения, а с другой — ее примитивизацию, граничащую с опошлением. Культура действительно становится все более демократичной и проникает в широкие массы, однако это справедливо только для одной ее части для активного досуга и занятий спортом, но несправедливо для высокой культуры. Ею по-прежнему занимаются преимущественно те, кто находится в верхней половине социальной пирамиды. </a:t>
            </a:r>
            <a:r>
              <a:rPr lang="ru-RU" sz="1400" dirty="0">
                <a:latin typeface="+mj-lt"/>
              </a:rPr>
              <a:t/>
            </a:r>
            <a:br>
              <a:rPr lang="ru-RU" sz="1400" dirty="0">
                <a:latin typeface="+mj-lt"/>
              </a:rPr>
            </a:br>
            <a:r>
              <a:rPr lang="ru-RU" sz="1400" dirty="0">
                <a:latin typeface="+mj-lt"/>
              </a:rPr>
              <a:t/>
            </a:r>
            <a:br>
              <a:rPr lang="ru-RU" sz="1400" dirty="0">
                <a:latin typeface="+mj-lt"/>
              </a:rPr>
            </a:br>
            <a:r>
              <a:rPr lang="ru-RU" sz="1600" b="1" dirty="0">
                <a:latin typeface="+mj-lt"/>
              </a:rPr>
              <a:t>Континуум форм распространения культуры</a:t>
            </a:r>
            <a:r>
              <a:rPr lang="ru-RU" sz="1600" dirty="0">
                <a:latin typeface="+mj-lt"/>
              </a:rPr>
              <a:t> </a:t>
            </a:r>
            <a:r>
              <a:rPr lang="ru-RU" sz="1400" dirty="0">
                <a:latin typeface="+mj-lt"/>
              </a:rPr>
              <a:t/>
            </a:r>
            <a:br>
              <a:rPr lang="ru-RU" sz="1400" dirty="0">
                <a:latin typeface="+mj-lt"/>
              </a:rPr>
            </a:br>
            <a:r>
              <a:rPr lang="ru-RU" sz="1400" dirty="0">
                <a:latin typeface="+mj-lt"/>
              </a:rPr>
              <a:t/>
            </a:r>
            <a:br>
              <a:rPr lang="ru-RU" sz="1400" dirty="0">
                <a:latin typeface="+mj-lt"/>
              </a:rPr>
            </a:br>
            <a:r>
              <a:rPr lang="ru-RU" sz="1600" dirty="0">
                <a:latin typeface="+mj-lt"/>
              </a:rPr>
              <a:t>Рассмотренные три формы распространения культуры можно считать общими. Внутри них выделяются частные формы, представляющие собой конкретные культурные практики заимствования новшеств. </a:t>
            </a:r>
            <a:r>
              <a:rPr lang="ru-RU" sz="1400" dirty="0">
                <a:latin typeface="+mj-lt"/>
              </a:rPr>
              <a:t/>
            </a:r>
            <a:br>
              <a:rPr lang="ru-RU" sz="1400" dirty="0">
                <a:latin typeface="+mj-lt"/>
              </a:rPr>
            </a:br>
            <a:r>
              <a:rPr lang="ru-RU" sz="1400" dirty="0">
                <a:latin typeface="+mj-lt"/>
              </a:rPr>
              <a:t/>
            </a:r>
            <a:br>
              <a:rPr lang="ru-RU" sz="1400" dirty="0">
                <a:latin typeface="+mj-lt"/>
              </a:rPr>
            </a:br>
            <a:r>
              <a:rPr lang="ru-RU" sz="1600" dirty="0">
                <a:latin typeface="+mj-lt"/>
              </a:rPr>
              <a:t>Все многообразие частных форм распространения культуры — от торгового обмена народов и туризма до колонизации и насильственной русификации (американизации, европеизации) — можно расположить на некотором континууме. Полюса такого континуума представлены двумя противоположными формами распространения: стихийное (нецеленаправленное) и организованное (целенаправленное)распространение. </a:t>
            </a:r>
            <a:r>
              <a:rPr lang="ru-RU" sz="1400" dirty="0">
                <a:latin typeface="+mj-lt"/>
              </a:rPr>
              <a:t/>
            </a:r>
            <a:br>
              <a:rPr lang="ru-RU" sz="1400" dirty="0">
                <a:latin typeface="+mj-lt"/>
              </a:rPr>
            </a:br>
            <a:r>
              <a:rPr lang="ru-RU" sz="1400" dirty="0">
                <a:latin typeface="+mj-lt"/>
              </a:rPr>
              <a:t/>
            </a:r>
            <a:br>
              <a:rPr lang="ru-RU" sz="1400" dirty="0">
                <a:latin typeface="+mj-lt"/>
              </a:rPr>
            </a:br>
            <a:r>
              <a:rPr lang="ru-RU" sz="1600" dirty="0">
                <a:latin typeface="+mj-lt"/>
              </a:rPr>
              <a:t>Организованной формой является только такой способ, при котором в качестве основной цели сознательно выдвигается навязывание, перенесение или заимствование культурных образцов у другой страны. В этом смысле миссионерство и шпионаж своей главной целью имеют в одном случае — насаждение другим народам своей религии (христианства, ислама, буддизма), а в другом — заимствование культурных нововведений: чертежей ядерного оружия, промышленных секретов и т. п. </a:t>
            </a:r>
            <a:endParaRPr lang="ru-RU" sz="1400" dirty="0"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13273033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ctrTitle" idx="4294967295"/>
          </p:nvPr>
        </p:nvSpPr>
        <p:spPr>
          <a:xfrm>
            <a:off x="320633" y="324281"/>
            <a:ext cx="11482484" cy="835025"/>
          </a:xfrm>
        </p:spPr>
        <p:txBody>
          <a:bodyPr>
            <a:normAutofit fontScale="90000"/>
          </a:bodyPr>
          <a:lstStyle/>
          <a:p>
            <a:r>
              <a:rPr lang="ru-RU" sz="3200" cap="small" dirty="0"/>
              <a:t>Культурные заимствования, культурная диффузия; </a:t>
            </a:r>
            <a:r>
              <a:rPr lang="ru-RU" sz="3200" cap="small" dirty="0" smtClean="0"/>
              <a:t/>
            </a:r>
            <a:br>
              <a:rPr lang="ru-RU" sz="3200" cap="small" dirty="0" smtClean="0"/>
            </a:br>
            <a:r>
              <a:rPr lang="ru-RU" sz="3200" cap="small" dirty="0" smtClean="0"/>
              <a:t>Культурная </a:t>
            </a:r>
            <a:r>
              <a:rPr lang="ru-RU" sz="3200" cap="small" dirty="0"/>
              <a:t>динамика (культурные процессы).</a:t>
            </a:r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856FC7-EE5B-46BB-A9AC-6F37F5102896}" type="slidenum">
              <a:rPr lang="ru-RU" sz="2000" smtClean="0">
                <a:latin typeface="Myriad Pro Light" panose="020B0403030403020204" pitchFamily="34" charset="0"/>
              </a:rPr>
              <a:t>25</a:t>
            </a:fld>
            <a:endParaRPr lang="ru-RU" sz="2000" dirty="0">
              <a:latin typeface="Myriad Pro Light" panose="020B0403030403020204" pitchFamily="34" charset="0"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320633" y="1159306"/>
            <a:ext cx="11482484" cy="513986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600" dirty="0">
                <a:latin typeface="+mj-lt"/>
              </a:rPr>
              <a:t>Торговля между странами, хотя и является насквозь организованным процессом, относится к стихийным формам потому, что культурный обмен выступает побочным эффектом, а на первом месте стоит купля и продажа товаров и получение прибыли (т. е. экономические цели). </a:t>
            </a:r>
            <a:r>
              <a:rPr lang="ru-RU" sz="1400" dirty="0">
                <a:latin typeface="+mj-lt"/>
              </a:rPr>
              <a:t/>
            </a:r>
            <a:br>
              <a:rPr lang="ru-RU" sz="1400" dirty="0">
                <a:latin typeface="+mj-lt"/>
              </a:rPr>
            </a:br>
            <a:r>
              <a:rPr lang="ru-RU" sz="1400" dirty="0">
                <a:latin typeface="+mj-lt"/>
              </a:rPr>
              <a:t/>
            </a:r>
            <a:br>
              <a:rPr lang="ru-RU" sz="1400" dirty="0">
                <a:latin typeface="+mj-lt"/>
              </a:rPr>
            </a:br>
            <a:r>
              <a:rPr lang="ru-RU" sz="1600" dirty="0">
                <a:latin typeface="+mj-lt"/>
              </a:rPr>
              <a:t>К организованным формам относятся экономическая помощь развитых стран слаборазвитым, так как она оказывается при условии, что в странах-реципиентах произойдут демократические преобразования и будут усвоены культурные ценности капитализма. Колонизация располагается посредине. Ее главная цель — добыча новой и дешевой рабочей силы в Африке, а вовсе не распространение западной культуры. Оно происходит позже — как побочный эффект. </a:t>
            </a:r>
            <a:r>
              <a:rPr lang="ru-RU" sz="1400" dirty="0">
                <a:latin typeface="+mj-lt"/>
              </a:rPr>
              <a:t/>
            </a:r>
            <a:br>
              <a:rPr lang="ru-RU" sz="1400" dirty="0">
                <a:latin typeface="+mj-lt"/>
              </a:rPr>
            </a:br>
            <a:r>
              <a:rPr lang="ru-RU" sz="1400" dirty="0">
                <a:latin typeface="+mj-lt"/>
              </a:rPr>
              <a:t/>
            </a:r>
            <a:br>
              <a:rPr lang="ru-RU" sz="1400" dirty="0">
                <a:latin typeface="+mj-lt"/>
              </a:rPr>
            </a:br>
            <a:r>
              <a:rPr lang="ru-RU" sz="1600" dirty="0">
                <a:latin typeface="+mj-lt"/>
              </a:rPr>
              <a:t>К стихийным формам следует относить лишь те способы распространения культурных артефактов, которые возникают сами собой, никем заранее не планируются, не управляются, никак не организуются и не оцениваются. Они возникают в точках массовых этнических контактов. Стихийные формы растянуты во времени, а организованные сжаты, поскольку они планомерно внедряются правительством или местными властями. </a:t>
            </a:r>
            <a:r>
              <a:rPr lang="ru-RU" sz="1400" dirty="0">
                <a:latin typeface="+mj-lt"/>
              </a:rPr>
              <a:t/>
            </a:r>
            <a:br>
              <a:rPr lang="ru-RU" sz="1400" dirty="0">
                <a:latin typeface="+mj-lt"/>
              </a:rPr>
            </a:br>
            <a:r>
              <a:rPr lang="ru-RU" sz="1400" dirty="0">
                <a:latin typeface="+mj-lt"/>
              </a:rPr>
              <a:t/>
            </a:r>
            <a:br>
              <a:rPr lang="ru-RU" sz="1400" dirty="0">
                <a:latin typeface="+mj-lt"/>
              </a:rPr>
            </a:br>
            <a:r>
              <a:rPr lang="ru-RU" sz="1600" dirty="0">
                <a:latin typeface="+mj-lt"/>
              </a:rPr>
              <a:t>Организованное распространение нередко принимает форму насильственного культурного внедрения. Оно осуществляется по-военному быстро, эффективно, но держится краткое время, часто вызывая народные возмущения. При стихийных формах процесс идет медленно, но новшество приживается надолго. Часто новое синтезируется и органично уживается со старым. </a:t>
            </a:r>
            <a:r>
              <a:rPr lang="ru-RU" sz="1400" dirty="0">
                <a:latin typeface="+mj-lt"/>
              </a:rPr>
              <a:t/>
            </a:r>
            <a:br>
              <a:rPr lang="ru-RU" sz="1400" dirty="0">
                <a:latin typeface="+mj-lt"/>
              </a:rPr>
            </a:br>
            <a:r>
              <a:rPr lang="ru-RU" sz="1400" dirty="0">
                <a:latin typeface="+mj-lt"/>
              </a:rPr>
              <a:t/>
            </a:r>
            <a:br>
              <a:rPr lang="ru-RU" sz="1400" dirty="0">
                <a:latin typeface="+mj-lt"/>
              </a:rPr>
            </a:br>
            <a:r>
              <a:rPr lang="ru-RU" sz="1600" dirty="0">
                <a:latin typeface="+mj-lt"/>
              </a:rPr>
              <a:t>Наиболее яркий пример — распространение европейской обуви на Востоке. Устройство интерьера национального дома корейцев и японцев (несмотря на значительные различия) на протяжении многих столетий выработало у этих народов обычай разуваться и переобуваться, входя в помещение. </a:t>
            </a:r>
            <a:endParaRPr lang="ru-RU" sz="1400" dirty="0"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20002341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ctrTitle" idx="4294967295"/>
          </p:nvPr>
        </p:nvSpPr>
        <p:spPr>
          <a:xfrm>
            <a:off x="320633" y="324281"/>
            <a:ext cx="11482484" cy="835025"/>
          </a:xfrm>
        </p:spPr>
        <p:txBody>
          <a:bodyPr>
            <a:normAutofit fontScale="90000"/>
          </a:bodyPr>
          <a:lstStyle/>
          <a:p>
            <a:r>
              <a:rPr lang="ru-RU" sz="3200" cap="small" dirty="0"/>
              <a:t>Культурные заимствования, культурная диффузия; </a:t>
            </a:r>
            <a:r>
              <a:rPr lang="ru-RU" sz="3200" cap="small" dirty="0" smtClean="0"/>
              <a:t/>
            </a:r>
            <a:br>
              <a:rPr lang="ru-RU" sz="3200" cap="small" dirty="0" smtClean="0"/>
            </a:br>
            <a:r>
              <a:rPr lang="ru-RU" sz="3200" cap="small" dirty="0" smtClean="0"/>
              <a:t>Культурная </a:t>
            </a:r>
            <a:r>
              <a:rPr lang="ru-RU" sz="3200" cap="small" dirty="0"/>
              <a:t>динамика (культурные процессы).</a:t>
            </a:r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856FC7-EE5B-46BB-A9AC-6F37F5102896}" type="slidenum">
              <a:rPr lang="ru-RU" sz="2000" smtClean="0">
                <a:latin typeface="Myriad Pro Light" panose="020B0403030403020204" pitchFamily="34" charset="0"/>
              </a:rPr>
              <a:t>26</a:t>
            </a:fld>
            <a:endParaRPr lang="ru-RU" sz="2000" dirty="0">
              <a:latin typeface="Myriad Pro Light" panose="020B0403030403020204" pitchFamily="34" charset="0"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320633" y="1159306"/>
            <a:ext cx="11482484" cy="206210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600" dirty="0">
                <a:latin typeface="+mj-lt"/>
              </a:rPr>
              <a:t>В результате в современном быту корейцев и японцев преобладает </a:t>
            </a:r>
            <a:r>
              <a:rPr lang="ru-RU" sz="1600" dirty="0" err="1">
                <a:latin typeface="+mj-lt"/>
              </a:rPr>
              <a:t>нешнурованная</a:t>
            </a:r>
            <a:r>
              <a:rPr lang="ru-RU" sz="1600" dirty="0">
                <a:latin typeface="+mj-lt"/>
              </a:rPr>
              <a:t> европейская обувь, широко распространены всевозможные приспособления для надевания обуви, туфли-</a:t>
            </a:r>
            <a:r>
              <a:rPr lang="ru-RU" sz="1600" dirty="0" err="1">
                <a:latin typeface="+mj-lt"/>
              </a:rPr>
              <a:t>слипперы</a:t>
            </a:r>
            <a:r>
              <a:rPr lang="ru-RU" sz="1600" dirty="0">
                <a:latin typeface="+mj-lt"/>
              </a:rPr>
              <a:t> используются не только в домашнем быту, но и на производстве, в транспорте. В Корее обычай переобуваться сохраняется даже при входе в жилое помещение, обставленное европейской мебелью. Домашние туфли стали непременной деталью сервиса европейских отелей в Корее и в Японии. Кроме того, в Японии в самолетах и в железнодорожных вагонах в креслах устраивают специальные приспособления, которые предусматривают употребление их в одном положении для опоры обутых ног, в других — для опоры разутых. Обычай корейцев обязательно перед едой мыть руки или протирать их влажным полотенцем привел к тому, что деталью костюма корейского рабочего или строителя, одетого по-европейски, стало заткнутое за пояс с правой стороны свернутое полотенце</a:t>
            </a:r>
            <a:endParaRPr lang="ru-RU" sz="1400" dirty="0"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4013424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HDOfficeLightV0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67000"/>
                <a:satMod val="105000"/>
                <a:lumMod val="110000"/>
              </a:schemeClr>
            </a:gs>
            <a:gs pos="50000">
              <a:schemeClr val="phClr">
                <a:tint val="73000"/>
                <a:satMod val="103000"/>
                <a:lumMod val="105000"/>
              </a:schemeClr>
            </a:gs>
            <a:gs pos="100000">
              <a:schemeClr val="phClr">
                <a:tint val="81000"/>
                <a:satMod val="109000"/>
                <a:lumMod val="105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4000"/>
                <a:satMod val="103000"/>
                <a:lumMod val="102000"/>
              </a:schemeClr>
            </a:gs>
            <a:gs pos="50000">
              <a:schemeClr val="phClr">
                <a:shade val="100000"/>
                <a:satMod val="110000"/>
                <a:lumMod val="100000"/>
              </a:schemeClr>
            </a:gs>
            <a:gs pos="100000">
              <a:schemeClr val="phClr">
                <a:shade val="78000"/>
                <a:satMod val="120000"/>
                <a:lumMod val="99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1_HDOfficeLightV0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67000"/>
                <a:satMod val="105000"/>
                <a:lumMod val="110000"/>
              </a:schemeClr>
            </a:gs>
            <a:gs pos="50000">
              <a:schemeClr val="phClr">
                <a:tint val="73000"/>
                <a:satMod val="103000"/>
                <a:lumMod val="105000"/>
              </a:schemeClr>
            </a:gs>
            <a:gs pos="100000">
              <a:schemeClr val="phClr">
                <a:tint val="81000"/>
                <a:satMod val="109000"/>
                <a:lumMod val="105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4000"/>
                <a:satMod val="103000"/>
                <a:lumMod val="102000"/>
              </a:schemeClr>
            </a:gs>
            <a:gs pos="50000">
              <a:schemeClr val="phClr">
                <a:shade val="100000"/>
                <a:satMod val="110000"/>
                <a:lumMod val="100000"/>
              </a:schemeClr>
            </a:gs>
            <a:gs pos="100000">
              <a:schemeClr val="phClr">
                <a:shade val="78000"/>
                <a:satMod val="120000"/>
                <a:lumMod val="99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TM02900771[[fn=Сектор]]</Template>
  <TotalTime>566</TotalTime>
  <Words>4079</Words>
  <Application>Microsoft Office PowerPoint</Application>
  <PresentationFormat>Широкоэкранный</PresentationFormat>
  <Paragraphs>174</Paragraphs>
  <Slides>26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2</vt:i4>
      </vt:variant>
      <vt:variant>
        <vt:lpstr>Заголовки слайдов</vt:lpstr>
      </vt:variant>
      <vt:variant>
        <vt:i4>26</vt:i4>
      </vt:variant>
    </vt:vector>
  </HeadingPairs>
  <TitlesOfParts>
    <vt:vector size="33" baseType="lpstr">
      <vt:lpstr>Arial</vt:lpstr>
      <vt:lpstr>Calibri</vt:lpstr>
      <vt:lpstr>Calibri Light</vt:lpstr>
      <vt:lpstr>Myriad Pro Light</vt:lpstr>
      <vt:lpstr>Wingdings 2</vt:lpstr>
      <vt:lpstr>HDOfficeLightV0</vt:lpstr>
      <vt:lpstr>1_HDOfficeLightV0</vt:lpstr>
      <vt:lpstr>Формы и механизмы приобщения к культуре.  Социализация и воспитание (составные части и разновидности социализации);  Фазы социализации, агенты, институты социализации;  Родительство как элемент первичной социализации;  Десоциализация и ресоциализация, аккультурация, ассимиляция;  Культурные заимствования, культурная диффузия;  Культурная динамика (культурные процессы).</vt:lpstr>
      <vt:lpstr>Содержание</vt:lpstr>
      <vt:lpstr>Социализация и воспитание</vt:lpstr>
      <vt:lpstr>Социализация и воспитание</vt:lpstr>
      <vt:lpstr>Фазы социализации, агенты, институты социализации</vt:lpstr>
      <vt:lpstr>Фазы социализации, агенты, институты социализации</vt:lpstr>
      <vt:lpstr>Фазы социализации, агенты, институты социализации</vt:lpstr>
      <vt:lpstr>Фазы социализации, агенты, институты социализации</vt:lpstr>
      <vt:lpstr>Фазы социализации, агенты, институты социализации</vt:lpstr>
      <vt:lpstr>Родительство как элемент первичной социализации</vt:lpstr>
      <vt:lpstr>Родительство как элемент первичной социализации</vt:lpstr>
      <vt:lpstr>Родительство как элемент первичной социализации</vt:lpstr>
      <vt:lpstr>Десоциализация и ресоциализация, аккультурация, ассимиляция</vt:lpstr>
      <vt:lpstr>Десоциализация и ресоциализация, аккультурация, ассимиляция</vt:lpstr>
      <vt:lpstr>Десоциализация и ресоциализация, аккультурация, ассимиляция</vt:lpstr>
      <vt:lpstr>Десоциализация и ресоциализация, аккультурация, ассимиляция</vt:lpstr>
      <vt:lpstr>Культурные заимствования, культурная диффузия;  Культурная динамика (культурные процессы).</vt:lpstr>
      <vt:lpstr>Культурные заимствования, культурная диффузия;  Культурная динамика (культурные процессы).</vt:lpstr>
      <vt:lpstr>Культурные заимствования, культурная диффузия;  Культурная динамика (культурные процессы).</vt:lpstr>
      <vt:lpstr>Культурные заимствования, культурная диффузия;  Культурная динамика (культурные процессы).</vt:lpstr>
      <vt:lpstr>Культурные заимствования, культурная диффузия;  Культурная динамика (культурные процессы).</vt:lpstr>
      <vt:lpstr>Культурные заимствования, культурная диффузия;  Культурная динамика (культурные процессы).</vt:lpstr>
      <vt:lpstr>Культурные заимствования, культурная диффузия;  Культурная динамика (культурные процессы).</vt:lpstr>
      <vt:lpstr>Культурные заимствования, культурная диффузия;  Культурная динамика (культурные процессы).</vt:lpstr>
      <vt:lpstr>Культурные заимствования, культурная диффузия;  Культурная динамика (культурные процессы).</vt:lpstr>
      <vt:lpstr>Культурные заимствования, культурная диффузия;  Культурная динамика (культурные процессы).</vt:lpstr>
    </vt:vector>
  </TitlesOfParts>
  <Company>KOMP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Общее сравнение развития представлений о культуре в Западной Европе в античности и средневековье.</dc:title>
  <dc:creator>MASHEENA</dc:creator>
  <cp:lastModifiedBy>MASHEENA</cp:lastModifiedBy>
  <cp:revision>43</cp:revision>
  <dcterms:created xsi:type="dcterms:W3CDTF">2017-01-17T17:04:17Z</dcterms:created>
  <dcterms:modified xsi:type="dcterms:W3CDTF">2017-01-28T10:25:24Z</dcterms:modified>
</cp:coreProperties>
</file>