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sldIdLst>
    <p:sldId id="256" r:id="rId3"/>
    <p:sldId id="258" r:id="rId4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E6D3"/>
    <a:srgbClr val="3508F6"/>
    <a:srgbClr val="75D2FB"/>
    <a:srgbClr val="30CECA"/>
    <a:srgbClr val="99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3" d="100"/>
          <a:sy n="113" d="100"/>
        </p:scale>
        <p:origin x="139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83CF6-79A6-4E2E-A53A-0D07FCD33DF9}" type="datetimeFigureOut">
              <a:rPr lang="ru-RU" smtClean="0"/>
              <a:t>сб 20.05.17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8A65E-EBEF-4730-8152-0C2C3FAE9A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1640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83CF6-79A6-4E2E-A53A-0D07FCD33DF9}" type="datetimeFigureOut">
              <a:rPr lang="ru-RU" smtClean="0"/>
              <a:t>сб 20.05.17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8A65E-EBEF-4730-8152-0C2C3FAE9A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9903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83CF6-79A6-4E2E-A53A-0D07FCD33DF9}" type="datetimeFigureOut">
              <a:rPr lang="ru-RU" smtClean="0"/>
              <a:t>сб 20.05.17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8A65E-EBEF-4730-8152-0C2C3FAE9A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8176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83CF6-79A6-4E2E-A53A-0D07FCD33DF9}" type="datetimeFigureOut">
              <a:rPr lang="ru-RU" smtClean="0"/>
              <a:t>сб 20.05.17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8A65E-EBEF-4730-8152-0C2C3FAE9A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1601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83CF6-79A6-4E2E-A53A-0D07FCD33DF9}" type="datetimeFigureOut">
              <a:rPr lang="ru-RU" smtClean="0"/>
              <a:t>сб 20.05.17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8A65E-EBEF-4730-8152-0C2C3FAE9A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4550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83CF6-79A6-4E2E-A53A-0D07FCD33DF9}" type="datetimeFigureOut">
              <a:rPr lang="ru-RU" smtClean="0"/>
              <a:t>сб 20.05.17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8A65E-EBEF-4730-8152-0C2C3FAE9A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8374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83CF6-79A6-4E2E-A53A-0D07FCD33DF9}" type="datetimeFigureOut">
              <a:rPr lang="ru-RU" smtClean="0"/>
              <a:t>сб 20.05.17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8A65E-EBEF-4730-8152-0C2C3FAE9A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248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83CF6-79A6-4E2E-A53A-0D07FCD33DF9}" type="datetimeFigureOut">
              <a:rPr lang="ru-RU" smtClean="0"/>
              <a:t>сб 20.05.17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8A65E-EBEF-4730-8152-0C2C3FAE9A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0711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83CF6-79A6-4E2E-A53A-0D07FCD33DF9}" type="datetimeFigureOut">
              <a:rPr lang="ru-RU" smtClean="0"/>
              <a:t>сб 20.05.17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8A65E-EBEF-4730-8152-0C2C3FAE9A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1821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83CF6-79A6-4E2E-A53A-0D07FCD33DF9}" type="datetimeFigureOut">
              <a:rPr lang="ru-RU" smtClean="0"/>
              <a:t>сб 20.05.17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8A65E-EBEF-4730-8152-0C2C3FAE9A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9623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83CF6-79A6-4E2E-A53A-0D07FCD33DF9}" type="datetimeFigureOut">
              <a:rPr lang="ru-RU" smtClean="0"/>
              <a:t>сб 20.05.17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8A65E-EBEF-4730-8152-0C2C3FAE9A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55953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83CF6-79A6-4E2E-A53A-0D07FCD33DF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сб 20.05.17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8A65E-EBEF-4730-8152-0C2C3FAE9A5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96593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83CF6-79A6-4E2E-A53A-0D07FCD33DF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сб 20.05.17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8A65E-EBEF-4730-8152-0C2C3FAE9A5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0123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83CF6-79A6-4E2E-A53A-0D07FCD33DF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сб 20.05.17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8A65E-EBEF-4730-8152-0C2C3FAE9A5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63578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83CF6-79A6-4E2E-A53A-0D07FCD33DF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сб 20.05.17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8A65E-EBEF-4730-8152-0C2C3FAE9A5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79075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83CF6-79A6-4E2E-A53A-0D07FCD33DF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сб 20.05.17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8A65E-EBEF-4730-8152-0C2C3FAE9A5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94500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83CF6-79A6-4E2E-A53A-0D07FCD33DF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сб 20.05.17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8A65E-EBEF-4730-8152-0C2C3FAE9A5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68266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83CF6-79A6-4E2E-A53A-0D07FCD33DF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сб 20.05.17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8A65E-EBEF-4730-8152-0C2C3FAE9A5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78710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83CF6-79A6-4E2E-A53A-0D07FCD33DF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сб 20.05.17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8A65E-EBEF-4730-8152-0C2C3FAE9A5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96204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83CF6-79A6-4E2E-A53A-0D07FCD33DF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сб 20.05.17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8A65E-EBEF-4730-8152-0C2C3FAE9A5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90036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83CF6-79A6-4E2E-A53A-0D07FCD33DF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сб 20.05.17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8A65E-EBEF-4730-8152-0C2C3FAE9A5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13882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83CF6-79A6-4E2E-A53A-0D07FCD33DF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сб 20.05.17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8A65E-EBEF-4730-8152-0C2C3FAE9A5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257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083CF6-79A6-4E2E-A53A-0D07FCD33DF9}" type="datetimeFigureOut">
              <a:rPr lang="ru-RU" smtClean="0"/>
              <a:t>сб 20.05.17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8A65E-EBEF-4730-8152-0C2C3FAE9A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8820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083CF6-79A6-4E2E-A53A-0D07FCD33DF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сб 20.05.17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8A65E-EBEF-4730-8152-0C2C3FAE9A5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61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e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542114" y="1037542"/>
            <a:ext cx="6066333" cy="634042"/>
          </a:xfrm>
          <a:prstGeom prst="roundRect">
            <a:avLst/>
          </a:prstGeom>
          <a:solidFill>
            <a:srgbClr val="4AE6D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</a:rPr>
              <a:t>Модель выявления побочных эффектов после вакцинации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634206" y="1994339"/>
            <a:ext cx="1412843" cy="3479672"/>
          </a:xfrm>
          <a:prstGeom prst="roundRect">
            <a:avLst/>
          </a:prstGeom>
          <a:solidFill>
            <a:srgbClr val="4AE6D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5" b="1" dirty="0">
              <a:solidFill>
                <a:schemeClr val="bg1"/>
              </a:solidFill>
            </a:endParaRPr>
          </a:p>
          <a:p>
            <a:pPr algn="ctr"/>
            <a:endParaRPr lang="ru-RU" sz="825" b="1" dirty="0">
              <a:solidFill>
                <a:schemeClr val="bg1"/>
              </a:solidFill>
            </a:endParaRPr>
          </a:p>
          <a:p>
            <a:pPr algn="ctr"/>
            <a:endParaRPr lang="ru-RU" sz="825" b="1" dirty="0">
              <a:solidFill>
                <a:schemeClr val="bg1"/>
              </a:solidFill>
            </a:endParaRPr>
          </a:p>
          <a:p>
            <a:pPr algn="ctr"/>
            <a:endParaRPr lang="ru-RU" sz="825" b="1" dirty="0">
              <a:solidFill>
                <a:schemeClr val="bg1"/>
              </a:solidFill>
            </a:endParaRPr>
          </a:p>
          <a:p>
            <a:pPr algn="ctr"/>
            <a:endParaRPr lang="ru-RU" sz="825" b="1" dirty="0">
              <a:solidFill>
                <a:schemeClr val="bg1"/>
              </a:solidFill>
            </a:endParaRPr>
          </a:p>
          <a:p>
            <a:pPr algn="ctr"/>
            <a:r>
              <a:rPr lang="ru-RU" sz="825" b="1" dirty="0">
                <a:solidFill>
                  <a:schemeClr val="tx1"/>
                </a:solidFill>
              </a:rPr>
              <a:t>При возникновении побочного действия на </a:t>
            </a:r>
          </a:p>
          <a:p>
            <a:pPr algn="ctr"/>
            <a:r>
              <a:rPr lang="ru-RU" sz="825" b="1" dirty="0">
                <a:solidFill>
                  <a:schemeClr val="tx1"/>
                </a:solidFill>
              </a:rPr>
              <a:t>вакцину заполняется желтая карта</a:t>
            </a:r>
            <a:endParaRPr lang="en-US" sz="825" b="1" dirty="0">
              <a:solidFill>
                <a:schemeClr val="tx1"/>
              </a:solidFill>
            </a:endParaRPr>
          </a:p>
          <a:p>
            <a:pPr algn="ctr"/>
            <a:r>
              <a:rPr lang="en-US" sz="825" b="1" dirty="0">
                <a:solidFill>
                  <a:schemeClr val="tx1"/>
                </a:solidFill>
              </a:rPr>
              <a:t>(</a:t>
            </a:r>
            <a:r>
              <a:rPr lang="ru-RU" sz="825" b="1">
                <a:solidFill>
                  <a:schemeClr val="tx1"/>
                </a:solidFill>
              </a:rPr>
              <a:t>может быть </a:t>
            </a:r>
            <a:r>
              <a:rPr lang="ru-RU" sz="825" b="1" dirty="0">
                <a:solidFill>
                  <a:schemeClr val="tx1"/>
                </a:solidFill>
              </a:rPr>
              <a:t>заполнена пациентом </a:t>
            </a:r>
          </a:p>
          <a:p>
            <a:pPr algn="ctr"/>
            <a:r>
              <a:rPr lang="ru-RU" sz="825" b="1" dirty="0">
                <a:solidFill>
                  <a:schemeClr val="tx1"/>
                </a:solidFill>
              </a:rPr>
              <a:t>и/или мед. работником)</a:t>
            </a:r>
          </a:p>
          <a:p>
            <a:pPr algn="ctr"/>
            <a:endParaRPr lang="ru-RU" sz="825" b="1" dirty="0">
              <a:solidFill>
                <a:schemeClr val="tx1"/>
              </a:solidFill>
            </a:endParaRPr>
          </a:p>
          <a:p>
            <a:pPr algn="ctr"/>
            <a:endParaRPr lang="ru-RU" sz="825" b="1" dirty="0">
              <a:solidFill>
                <a:schemeClr val="bg1"/>
              </a:solidFill>
            </a:endParaRPr>
          </a:p>
          <a:p>
            <a:pPr algn="ctr"/>
            <a:endParaRPr lang="ru-RU" sz="825" b="1" dirty="0">
              <a:solidFill>
                <a:schemeClr val="bg1"/>
              </a:solidFill>
            </a:endParaRPr>
          </a:p>
          <a:p>
            <a:pPr algn="ctr"/>
            <a:endParaRPr lang="ru-RU" sz="825" b="1" dirty="0">
              <a:solidFill>
                <a:schemeClr val="bg1"/>
              </a:solidFill>
            </a:endParaRPr>
          </a:p>
          <a:p>
            <a:pPr algn="ctr"/>
            <a:endParaRPr lang="ru-RU" sz="825" b="1" dirty="0">
              <a:solidFill>
                <a:schemeClr val="bg1"/>
              </a:solidFill>
            </a:endParaRPr>
          </a:p>
          <a:p>
            <a:pPr algn="ctr"/>
            <a:endParaRPr lang="ru-RU" sz="825" b="1" dirty="0">
              <a:solidFill>
                <a:schemeClr val="bg1"/>
              </a:solidFill>
            </a:endParaRPr>
          </a:p>
          <a:p>
            <a:pPr algn="ctr"/>
            <a:endParaRPr lang="ru-RU" sz="825" b="1" dirty="0">
              <a:solidFill>
                <a:schemeClr val="bg1"/>
              </a:solidFill>
            </a:endParaRPr>
          </a:p>
          <a:p>
            <a:pPr algn="ctr"/>
            <a:endParaRPr lang="ru-RU" sz="825" b="1" dirty="0">
              <a:solidFill>
                <a:schemeClr val="bg1"/>
              </a:solidFill>
            </a:endParaRPr>
          </a:p>
          <a:p>
            <a:pPr algn="ctr"/>
            <a:endParaRPr lang="ru-RU" sz="825" b="1" dirty="0">
              <a:solidFill>
                <a:schemeClr val="tx1"/>
              </a:solidFill>
            </a:endParaRPr>
          </a:p>
          <a:p>
            <a:pPr algn="ctr"/>
            <a:r>
              <a:rPr lang="ru-RU" sz="825" b="1" dirty="0">
                <a:solidFill>
                  <a:srgbClr val="FF0000"/>
                </a:solidFill>
              </a:rPr>
              <a:t>Требуйте в </a:t>
            </a:r>
          </a:p>
          <a:p>
            <a:pPr algn="ctr"/>
            <a:r>
              <a:rPr lang="ru-RU" sz="825" b="1" dirty="0">
                <a:solidFill>
                  <a:srgbClr val="FF0000"/>
                </a:solidFill>
              </a:rPr>
              <a:t>мед. организациях!</a:t>
            </a:r>
          </a:p>
          <a:p>
            <a:pPr algn="ctr"/>
            <a:endParaRPr lang="ru-RU" sz="825" b="1" dirty="0">
              <a:solidFill>
                <a:schemeClr val="tx1"/>
              </a:solidFill>
            </a:endParaRPr>
          </a:p>
          <a:p>
            <a:pPr algn="ctr"/>
            <a:endParaRPr lang="ru-RU" sz="825" b="1" dirty="0">
              <a:solidFill>
                <a:schemeClr val="tx1"/>
              </a:solidFill>
            </a:endParaRPr>
          </a:p>
          <a:p>
            <a:pPr algn="ctr"/>
            <a:r>
              <a:rPr lang="ru-RU" sz="825" b="1" dirty="0">
                <a:solidFill>
                  <a:schemeClr val="tx1"/>
                </a:solidFill>
              </a:rPr>
              <a:t>приказ № 421 «Правила проведения </a:t>
            </a:r>
            <a:r>
              <a:rPr lang="ru-RU" sz="825" b="1" dirty="0" err="1">
                <a:solidFill>
                  <a:schemeClr val="tx1"/>
                </a:solidFill>
              </a:rPr>
              <a:t>фармаконадзора</a:t>
            </a:r>
            <a:r>
              <a:rPr lang="ru-RU" sz="825" b="1" dirty="0">
                <a:solidFill>
                  <a:schemeClr val="tx1"/>
                </a:solidFill>
              </a:rPr>
              <a:t> лекарственных средств»</a:t>
            </a:r>
          </a:p>
          <a:p>
            <a:pPr algn="ctr"/>
            <a:endParaRPr lang="ru-RU" sz="825" b="1" u="sng" dirty="0">
              <a:solidFill>
                <a:srgbClr val="FFFF00"/>
              </a:solidFill>
            </a:endParaRPr>
          </a:p>
          <a:p>
            <a:pPr algn="ctr"/>
            <a:endParaRPr lang="ru-RU" sz="825" b="1" u="sng" dirty="0">
              <a:solidFill>
                <a:srgbClr val="FFFF00"/>
              </a:solidFill>
            </a:endParaRPr>
          </a:p>
          <a:p>
            <a:pPr algn="ctr"/>
            <a:endParaRPr lang="ru-RU" sz="825" b="1" u="sng" dirty="0">
              <a:solidFill>
                <a:srgbClr val="FFFF00"/>
              </a:solidFill>
            </a:endParaRPr>
          </a:p>
          <a:p>
            <a:pPr algn="ctr"/>
            <a:endParaRPr lang="ru-RU" sz="825" b="1" u="sng" dirty="0">
              <a:solidFill>
                <a:srgbClr val="FFFF00"/>
              </a:solidFill>
            </a:endParaRPr>
          </a:p>
          <a:p>
            <a:pPr algn="ctr"/>
            <a:endParaRPr lang="ru-RU" sz="825" b="1" u="sng" dirty="0">
              <a:solidFill>
                <a:srgbClr val="FFFF00"/>
              </a:solidFill>
            </a:endParaRPr>
          </a:p>
          <a:p>
            <a:pPr algn="ctr"/>
            <a:endParaRPr lang="ru-RU" sz="825" b="1" u="sng" dirty="0">
              <a:solidFill>
                <a:srgbClr val="FFFF00"/>
              </a:solidFill>
            </a:endParaRPr>
          </a:p>
          <a:p>
            <a:pPr algn="ctr"/>
            <a:endParaRPr lang="ru-RU" sz="825" b="1" dirty="0"/>
          </a:p>
        </p:txBody>
      </p:sp>
      <p:sp>
        <p:nvSpPr>
          <p:cNvPr id="16" name="Стрелка вправо 15"/>
          <p:cNvSpPr/>
          <p:nvPr/>
        </p:nvSpPr>
        <p:spPr>
          <a:xfrm>
            <a:off x="3059385" y="4603866"/>
            <a:ext cx="208439" cy="149239"/>
          </a:xfrm>
          <a:prstGeom prst="rightArrow">
            <a:avLst/>
          </a:prstGeom>
          <a:solidFill>
            <a:srgbClr val="30CEC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227646" y="1841173"/>
            <a:ext cx="1648337" cy="1724144"/>
          </a:xfrm>
          <a:prstGeom prst="roundRect">
            <a:avLst/>
          </a:prstGeom>
          <a:solidFill>
            <a:srgbClr val="4AE6D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u="sng" dirty="0">
                <a:solidFill>
                  <a:schemeClr val="tx1"/>
                </a:solidFill>
              </a:rPr>
              <a:t>Принятие  решений</a:t>
            </a:r>
          </a:p>
          <a:p>
            <a:pPr algn="ctr"/>
            <a:endParaRPr lang="ru-RU" sz="1050" dirty="0">
              <a:solidFill>
                <a:schemeClr val="tx1"/>
              </a:solidFill>
            </a:endParaRPr>
          </a:p>
          <a:p>
            <a:pPr algn="ctr"/>
            <a:r>
              <a:rPr lang="ru-RU" sz="1050" dirty="0">
                <a:solidFill>
                  <a:schemeClr val="tx1"/>
                </a:solidFill>
              </a:rPr>
              <a:t> </a:t>
            </a:r>
            <a:r>
              <a:rPr lang="ru-RU" sz="1050" b="1" dirty="0">
                <a:solidFill>
                  <a:schemeClr val="tx1"/>
                </a:solidFill>
              </a:rPr>
              <a:t>Комитет фармации МЗ РК</a:t>
            </a:r>
          </a:p>
          <a:p>
            <a:pPr algn="ctr"/>
            <a:endParaRPr lang="ru-RU" sz="750" dirty="0">
              <a:solidFill>
                <a:schemeClr val="tx1"/>
              </a:solidFill>
            </a:endParaRPr>
          </a:p>
          <a:p>
            <a:pPr algn="ctr"/>
            <a:r>
              <a:rPr lang="ru-RU" sz="750" b="1" dirty="0">
                <a:solidFill>
                  <a:srgbClr val="3508F6"/>
                </a:solidFill>
              </a:rPr>
              <a:t>Контакты: </a:t>
            </a:r>
          </a:p>
          <a:p>
            <a:pPr algn="ctr"/>
            <a:r>
              <a:rPr lang="ru-RU" sz="750" b="1" dirty="0">
                <a:solidFill>
                  <a:srgbClr val="3508F6"/>
                </a:solidFill>
              </a:rPr>
              <a:t>Тел.:  +7 (7172) 74-37-23, </a:t>
            </a:r>
            <a:r>
              <a:rPr lang="en-US" sz="750" b="1" dirty="0">
                <a:solidFill>
                  <a:srgbClr val="3508F6"/>
                </a:solidFill>
              </a:rPr>
              <a:t>             </a:t>
            </a:r>
          </a:p>
          <a:p>
            <a:pPr algn="ctr"/>
            <a:r>
              <a:rPr lang="ru-RU" sz="750" b="1" dirty="0">
                <a:solidFill>
                  <a:srgbClr val="3508F6"/>
                </a:solidFill>
              </a:rPr>
              <a:t>e-</a:t>
            </a:r>
            <a:r>
              <a:rPr lang="ru-RU" sz="750" b="1" dirty="0" err="1">
                <a:solidFill>
                  <a:srgbClr val="3508F6"/>
                </a:solidFill>
              </a:rPr>
              <a:t>mail</a:t>
            </a:r>
            <a:r>
              <a:rPr lang="ru-RU" sz="750" b="1" dirty="0">
                <a:solidFill>
                  <a:srgbClr val="3508F6"/>
                </a:solidFill>
              </a:rPr>
              <a:t>: minzdravsoc@mzsr.gov.kz</a:t>
            </a:r>
          </a:p>
          <a:p>
            <a:pPr algn="ctr"/>
            <a:r>
              <a:rPr lang="ru-RU" sz="750" b="1" dirty="0">
                <a:solidFill>
                  <a:srgbClr val="3508F6"/>
                </a:solidFill>
              </a:rPr>
              <a:t>Адрес: г. Астана, ул. </a:t>
            </a:r>
            <a:r>
              <a:rPr lang="ru-RU" sz="750" b="1" dirty="0" err="1">
                <a:solidFill>
                  <a:srgbClr val="3508F6"/>
                </a:solidFill>
              </a:rPr>
              <a:t>Орынбор</a:t>
            </a:r>
            <a:r>
              <a:rPr lang="ru-RU" sz="750" b="1" dirty="0">
                <a:solidFill>
                  <a:srgbClr val="3508F6"/>
                </a:solidFill>
              </a:rPr>
              <a:t> 8, Дом Министерств</a:t>
            </a:r>
          </a:p>
          <a:p>
            <a:pPr algn="ctr"/>
            <a:endParaRPr lang="ru-RU" sz="750" b="1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279293" y="3822944"/>
            <a:ext cx="1583216" cy="1711080"/>
          </a:xfrm>
          <a:prstGeom prst="roundRect">
            <a:avLst/>
          </a:prstGeom>
          <a:solidFill>
            <a:srgbClr val="4AE6D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b="1" u="sng" dirty="0">
              <a:solidFill>
                <a:schemeClr val="tx1"/>
              </a:solidFill>
            </a:endParaRPr>
          </a:p>
          <a:p>
            <a:pPr algn="ctr"/>
            <a:r>
              <a:rPr lang="ru-RU" sz="1050" b="1" u="sng" dirty="0">
                <a:solidFill>
                  <a:schemeClr val="tx1"/>
                </a:solidFill>
              </a:rPr>
              <a:t>Сбор и анализ информации</a:t>
            </a:r>
          </a:p>
          <a:p>
            <a:pPr algn="ctr"/>
            <a:endParaRPr lang="ru-RU" sz="1050" b="1" dirty="0">
              <a:solidFill>
                <a:schemeClr val="tx1"/>
              </a:solidFill>
            </a:endParaRPr>
          </a:p>
          <a:p>
            <a:pPr algn="ctr"/>
            <a:r>
              <a:rPr lang="ru-RU" sz="825" b="1" dirty="0">
                <a:solidFill>
                  <a:schemeClr val="tx1"/>
                </a:solidFill>
              </a:rPr>
              <a:t>Национальный центр экспертизы лекарственных средств, изделий медицинского назначения и медицинской техники </a:t>
            </a:r>
          </a:p>
          <a:p>
            <a:pPr algn="ctr"/>
            <a:r>
              <a:rPr lang="ru-RU" sz="825" b="1" dirty="0">
                <a:solidFill>
                  <a:schemeClr val="tx1"/>
                </a:solidFill>
              </a:rPr>
              <a:t>(далее – НЦЭЛС)</a:t>
            </a:r>
          </a:p>
          <a:p>
            <a:pPr algn="ctr"/>
            <a:endParaRPr lang="ru-RU" sz="750" b="1" dirty="0">
              <a:solidFill>
                <a:schemeClr val="tx1"/>
              </a:solidFill>
            </a:endParaRPr>
          </a:p>
          <a:p>
            <a:pPr algn="ctr"/>
            <a:endParaRPr lang="ru-RU" sz="750" b="1" dirty="0">
              <a:solidFill>
                <a:schemeClr val="tx1"/>
              </a:solidFill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5042750" y="2230438"/>
            <a:ext cx="1257239" cy="3240981"/>
          </a:xfrm>
          <a:prstGeom prst="roundRect">
            <a:avLst/>
          </a:prstGeom>
          <a:solidFill>
            <a:srgbClr val="4AE6D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b="1" dirty="0">
              <a:solidFill>
                <a:srgbClr val="9900CC"/>
              </a:solidFill>
            </a:endParaRPr>
          </a:p>
          <a:p>
            <a:pPr algn="ctr"/>
            <a:endParaRPr lang="ru-RU" sz="900" b="1" dirty="0">
              <a:solidFill>
                <a:srgbClr val="9900CC"/>
              </a:solidFill>
            </a:endParaRPr>
          </a:p>
          <a:p>
            <a:pPr algn="ctr"/>
            <a:r>
              <a:rPr lang="ru-RU" sz="900" b="1" u="sng" dirty="0">
                <a:solidFill>
                  <a:schemeClr val="tx1"/>
                </a:solidFill>
              </a:rPr>
              <a:t>Аккумулирование информации</a:t>
            </a:r>
          </a:p>
          <a:p>
            <a:pPr algn="ctr"/>
            <a:r>
              <a:rPr lang="ru-RU" sz="900" b="1" u="sng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ru-RU" sz="900" b="1" dirty="0">
                <a:solidFill>
                  <a:srgbClr val="FF0000"/>
                </a:solidFill>
              </a:rPr>
              <a:t>База данных </a:t>
            </a:r>
          </a:p>
          <a:p>
            <a:pPr algn="ctr"/>
            <a:endParaRPr lang="ru-RU" sz="900" b="1" dirty="0">
              <a:solidFill>
                <a:schemeClr val="tx1"/>
              </a:solidFill>
            </a:endParaRPr>
          </a:p>
          <a:p>
            <a:pPr algn="ctr"/>
            <a:endParaRPr lang="ru-RU" sz="900" dirty="0">
              <a:solidFill>
                <a:schemeClr val="tx1"/>
              </a:solidFill>
            </a:endParaRPr>
          </a:p>
          <a:p>
            <a:pPr algn="ctr"/>
            <a:endParaRPr lang="ru-RU" sz="900" dirty="0">
              <a:solidFill>
                <a:schemeClr val="tx1"/>
              </a:solidFill>
            </a:endParaRPr>
          </a:p>
          <a:p>
            <a:pPr algn="ctr"/>
            <a:endParaRPr lang="ru-RU" sz="900" dirty="0">
              <a:solidFill>
                <a:schemeClr val="tx1"/>
              </a:solidFill>
            </a:endParaRPr>
          </a:p>
          <a:p>
            <a:pPr algn="ctr"/>
            <a:endParaRPr lang="ru-RU" sz="900" dirty="0">
              <a:solidFill>
                <a:schemeClr val="tx1"/>
              </a:solidFill>
            </a:endParaRPr>
          </a:p>
          <a:p>
            <a:pPr algn="ctr"/>
            <a:endParaRPr lang="ru-RU" sz="900" dirty="0">
              <a:solidFill>
                <a:schemeClr val="tx1"/>
              </a:solidFill>
            </a:endParaRPr>
          </a:p>
          <a:p>
            <a:pPr algn="ctr"/>
            <a:endParaRPr lang="ru-RU" sz="900" dirty="0">
              <a:solidFill>
                <a:schemeClr val="tx1"/>
              </a:solidFill>
            </a:endParaRPr>
          </a:p>
          <a:p>
            <a:pPr algn="ctr"/>
            <a:endParaRPr lang="ru-RU" sz="750" b="1" dirty="0">
              <a:solidFill>
                <a:schemeClr val="tx1"/>
              </a:solidFill>
            </a:endParaRPr>
          </a:p>
          <a:p>
            <a:pPr algn="ctr"/>
            <a:r>
              <a:rPr lang="ru-RU" sz="1050" b="1" dirty="0">
                <a:solidFill>
                  <a:schemeClr val="tx1"/>
                </a:solidFill>
              </a:rPr>
              <a:t>НЦЭЛС</a:t>
            </a:r>
          </a:p>
          <a:p>
            <a:pPr algn="ctr"/>
            <a:endParaRPr lang="ru-RU" sz="750" b="1" dirty="0">
              <a:solidFill>
                <a:schemeClr val="tx1"/>
              </a:solidFill>
            </a:endParaRPr>
          </a:p>
          <a:p>
            <a:pPr algn="ctr"/>
            <a:r>
              <a:rPr lang="ru-RU" sz="750" b="1" dirty="0">
                <a:solidFill>
                  <a:srgbClr val="3508F6"/>
                </a:solidFill>
              </a:rPr>
              <a:t>Контакты: </a:t>
            </a:r>
          </a:p>
          <a:p>
            <a:pPr algn="ctr"/>
            <a:r>
              <a:rPr lang="ru-RU" sz="750" b="1" dirty="0">
                <a:solidFill>
                  <a:srgbClr val="3508F6"/>
                </a:solidFill>
              </a:rPr>
              <a:t>тел.: 8-(727) 273-44-66 ; факс: 8-(727) 273-63-80,     е-</a:t>
            </a:r>
            <a:r>
              <a:rPr lang="ru-RU" sz="750" b="1" dirty="0" err="1">
                <a:solidFill>
                  <a:srgbClr val="3508F6"/>
                </a:solidFill>
              </a:rPr>
              <a:t>mail</a:t>
            </a:r>
            <a:r>
              <a:rPr lang="ru-RU" sz="750" b="1" dirty="0">
                <a:solidFill>
                  <a:srgbClr val="3508F6"/>
                </a:solidFill>
              </a:rPr>
              <a:t>: farm@dari.kz</a:t>
            </a:r>
          </a:p>
          <a:p>
            <a:pPr algn="ctr"/>
            <a:r>
              <a:rPr lang="ru-RU" sz="750" b="1" dirty="0">
                <a:solidFill>
                  <a:srgbClr val="3508F6"/>
                </a:solidFill>
              </a:rPr>
              <a:t>Адрес: 050004, г. Алматы, </a:t>
            </a:r>
          </a:p>
          <a:p>
            <a:pPr algn="ctr"/>
            <a:r>
              <a:rPr lang="ru-RU" sz="750" b="1" dirty="0">
                <a:solidFill>
                  <a:srgbClr val="3508F6"/>
                </a:solidFill>
              </a:rPr>
              <a:t>пр. </a:t>
            </a:r>
            <a:r>
              <a:rPr lang="ru-RU" sz="750" b="1" dirty="0" err="1">
                <a:solidFill>
                  <a:srgbClr val="3508F6"/>
                </a:solidFill>
              </a:rPr>
              <a:t>Абылай</a:t>
            </a:r>
            <a:r>
              <a:rPr lang="ru-RU" sz="750" b="1" dirty="0">
                <a:solidFill>
                  <a:srgbClr val="3508F6"/>
                </a:solidFill>
              </a:rPr>
              <a:t> хана, 63</a:t>
            </a:r>
          </a:p>
          <a:p>
            <a:pPr algn="ctr"/>
            <a:endParaRPr lang="ru-RU" sz="900" dirty="0">
              <a:solidFill>
                <a:schemeClr val="tx1"/>
              </a:solidFill>
            </a:endParaRPr>
          </a:p>
          <a:p>
            <a:pPr algn="ctr"/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281347" y="3615440"/>
            <a:ext cx="1183970" cy="1407750"/>
          </a:xfrm>
          <a:prstGeom prst="roundRect">
            <a:avLst/>
          </a:prstGeom>
          <a:solidFill>
            <a:srgbClr val="4AE6D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 dirty="0"/>
          </a:p>
          <a:p>
            <a:pPr algn="ctr"/>
            <a:endParaRPr lang="ru-RU" sz="1350" dirty="0"/>
          </a:p>
          <a:p>
            <a:pPr algn="ctr"/>
            <a:endParaRPr lang="ru-RU" sz="1350" dirty="0"/>
          </a:p>
          <a:p>
            <a:pPr algn="ctr"/>
            <a:endParaRPr lang="ru-RU" sz="1350" b="1" dirty="0">
              <a:solidFill>
                <a:schemeClr val="tx1"/>
              </a:solidFill>
            </a:endParaRPr>
          </a:p>
          <a:p>
            <a:pPr algn="ctr"/>
            <a:endParaRPr lang="ru-RU" sz="1350" b="1" dirty="0">
              <a:solidFill>
                <a:schemeClr val="tx1"/>
              </a:solidFill>
            </a:endParaRPr>
          </a:p>
          <a:p>
            <a:pPr algn="ctr"/>
            <a:r>
              <a:rPr lang="ru-RU" sz="1050" b="1" dirty="0">
                <a:solidFill>
                  <a:schemeClr val="tx1"/>
                </a:solidFill>
              </a:rPr>
              <a:t>Медицинская организация</a:t>
            </a:r>
          </a:p>
          <a:p>
            <a:pPr algn="ctr"/>
            <a:endParaRPr lang="ru-RU" sz="1350" b="1" dirty="0"/>
          </a:p>
        </p:txBody>
      </p:sp>
      <p:sp>
        <p:nvSpPr>
          <p:cNvPr id="1028" name="Скругленный прямоугольник 1027"/>
          <p:cNvSpPr/>
          <p:nvPr/>
        </p:nvSpPr>
        <p:spPr>
          <a:xfrm>
            <a:off x="272773" y="1991747"/>
            <a:ext cx="1183970" cy="1302692"/>
          </a:xfrm>
          <a:prstGeom prst="roundRect">
            <a:avLst/>
          </a:prstGeom>
          <a:solidFill>
            <a:srgbClr val="4AE6D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 b="1" dirty="0">
              <a:solidFill>
                <a:schemeClr val="tx1"/>
              </a:solidFill>
            </a:endParaRPr>
          </a:p>
          <a:p>
            <a:pPr algn="ctr"/>
            <a:endParaRPr lang="ru-RU" sz="1350" b="1" dirty="0">
              <a:solidFill>
                <a:schemeClr val="tx1"/>
              </a:solidFill>
            </a:endParaRPr>
          </a:p>
          <a:p>
            <a:pPr algn="ctr"/>
            <a:endParaRPr lang="ru-RU" sz="1350" b="1" dirty="0">
              <a:solidFill>
                <a:schemeClr val="tx1"/>
              </a:solidFill>
            </a:endParaRPr>
          </a:p>
          <a:p>
            <a:pPr algn="ctr"/>
            <a:endParaRPr lang="ru-RU" sz="1350" b="1" dirty="0">
              <a:solidFill>
                <a:schemeClr val="tx1"/>
              </a:solidFill>
            </a:endParaRPr>
          </a:p>
          <a:p>
            <a:pPr algn="ctr"/>
            <a:r>
              <a:rPr lang="ru-RU" sz="1350" b="1" dirty="0">
                <a:solidFill>
                  <a:schemeClr val="tx1"/>
                </a:solidFill>
              </a:rPr>
              <a:t>пациент</a:t>
            </a:r>
          </a:p>
        </p:txBody>
      </p:sp>
      <p:sp>
        <p:nvSpPr>
          <p:cNvPr id="1043" name="Прямоугольник 1042"/>
          <p:cNvSpPr/>
          <p:nvPr/>
        </p:nvSpPr>
        <p:spPr>
          <a:xfrm>
            <a:off x="6456577" y="1852990"/>
            <a:ext cx="1021715" cy="3639488"/>
          </a:xfrm>
          <a:prstGeom prst="rect">
            <a:avLst/>
          </a:prstGeom>
          <a:solidFill>
            <a:srgbClr val="4AE6D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5" b="1" dirty="0">
              <a:solidFill>
                <a:srgbClr val="9900CC"/>
              </a:solidFill>
            </a:endParaRPr>
          </a:p>
          <a:p>
            <a:pPr algn="ctr"/>
            <a:r>
              <a:rPr lang="ru-RU" sz="900" b="1" dirty="0">
                <a:solidFill>
                  <a:srgbClr val="9900CC"/>
                </a:solidFill>
              </a:rPr>
              <a:t> </a:t>
            </a:r>
          </a:p>
          <a:p>
            <a:pPr algn="ctr"/>
            <a:endParaRPr lang="ru-RU" sz="900" b="1" u="sng" dirty="0">
              <a:solidFill>
                <a:srgbClr val="9900CC"/>
              </a:solidFill>
            </a:endParaRPr>
          </a:p>
          <a:p>
            <a:pPr algn="ctr"/>
            <a:r>
              <a:rPr lang="ru-RU" sz="900" b="1" u="sng" dirty="0">
                <a:solidFill>
                  <a:schemeClr val="tx1"/>
                </a:solidFill>
              </a:rPr>
              <a:t>Распространение информации</a:t>
            </a:r>
          </a:p>
          <a:p>
            <a:pPr algn="ctr"/>
            <a:endParaRPr lang="en-US" sz="900" b="1" u="sng" dirty="0">
              <a:solidFill>
                <a:schemeClr val="tx1"/>
              </a:solidFill>
            </a:endParaRPr>
          </a:p>
          <a:p>
            <a:pPr algn="ctr"/>
            <a:endParaRPr lang="ru-RU" sz="825" b="1" dirty="0">
              <a:solidFill>
                <a:schemeClr val="tx1"/>
              </a:solidFill>
            </a:endParaRPr>
          </a:p>
          <a:p>
            <a:pPr algn="ctr"/>
            <a:endParaRPr lang="ru-RU" sz="825" b="1" dirty="0">
              <a:solidFill>
                <a:schemeClr val="tx1"/>
              </a:solidFill>
            </a:endParaRPr>
          </a:p>
          <a:p>
            <a:pPr algn="ctr"/>
            <a:endParaRPr lang="ru-RU" sz="825" b="1" dirty="0">
              <a:solidFill>
                <a:schemeClr val="tx1"/>
              </a:solidFill>
            </a:endParaRPr>
          </a:p>
          <a:p>
            <a:pPr algn="ctr"/>
            <a:endParaRPr lang="ru-RU" sz="750" b="1" dirty="0">
              <a:solidFill>
                <a:schemeClr val="tx1"/>
              </a:solidFill>
            </a:endParaRPr>
          </a:p>
          <a:p>
            <a:pPr algn="ctr"/>
            <a:endParaRPr lang="ru-RU" sz="750" b="1" dirty="0">
              <a:solidFill>
                <a:schemeClr val="tx1"/>
              </a:solidFill>
            </a:endParaRPr>
          </a:p>
          <a:p>
            <a:pPr algn="ctr"/>
            <a:endParaRPr lang="ru-RU" sz="750" b="1" dirty="0">
              <a:solidFill>
                <a:schemeClr val="tx1"/>
              </a:solidFill>
            </a:endParaRPr>
          </a:p>
          <a:p>
            <a:pPr algn="ctr"/>
            <a:r>
              <a:rPr lang="ru-RU" sz="750" b="1" dirty="0">
                <a:solidFill>
                  <a:schemeClr val="tx1"/>
                </a:solidFill>
              </a:rPr>
              <a:t>Печатные издания</a:t>
            </a:r>
          </a:p>
          <a:p>
            <a:pPr algn="ctr"/>
            <a:endParaRPr lang="ru-RU" sz="750" b="1" dirty="0">
              <a:solidFill>
                <a:schemeClr val="tx1"/>
              </a:solidFill>
            </a:endParaRPr>
          </a:p>
          <a:p>
            <a:pPr algn="ctr"/>
            <a:endParaRPr lang="ru-RU" sz="750" b="1" dirty="0">
              <a:solidFill>
                <a:schemeClr val="tx1"/>
              </a:solidFill>
            </a:endParaRPr>
          </a:p>
          <a:p>
            <a:pPr algn="ctr"/>
            <a:endParaRPr lang="ru-RU" sz="750" b="1" dirty="0">
              <a:solidFill>
                <a:schemeClr val="tx1"/>
              </a:solidFill>
            </a:endParaRPr>
          </a:p>
          <a:p>
            <a:pPr algn="ctr"/>
            <a:endParaRPr lang="ru-RU" sz="750" b="1" dirty="0">
              <a:solidFill>
                <a:schemeClr val="tx1"/>
              </a:solidFill>
            </a:endParaRPr>
          </a:p>
          <a:p>
            <a:pPr algn="ctr"/>
            <a:endParaRPr lang="ru-RU" sz="750" b="1" dirty="0">
              <a:solidFill>
                <a:schemeClr val="tx1"/>
              </a:solidFill>
            </a:endParaRPr>
          </a:p>
          <a:p>
            <a:pPr algn="ctr"/>
            <a:endParaRPr lang="ru-RU" sz="750" b="1" dirty="0">
              <a:solidFill>
                <a:schemeClr val="tx1"/>
              </a:solidFill>
            </a:endParaRPr>
          </a:p>
          <a:p>
            <a:pPr algn="ctr"/>
            <a:endParaRPr lang="ru-RU" sz="750" b="1" dirty="0">
              <a:solidFill>
                <a:schemeClr val="tx1"/>
              </a:solidFill>
            </a:endParaRPr>
          </a:p>
          <a:p>
            <a:pPr algn="ctr"/>
            <a:r>
              <a:rPr lang="ru-RU" sz="750" b="1" dirty="0">
                <a:solidFill>
                  <a:schemeClr val="tx1"/>
                </a:solidFill>
              </a:rPr>
              <a:t>Интернет </a:t>
            </a:r>
          </a:p>
          <a:p>
            <a:pPr algn="ctr"/>
            <a:r>
              <a:rPr lang="ru-RU" sz="750" b="1" dirty="0">
                <a:solidFill>
                  <a:schemeClr val="tx1"/>
                </a:solidFill>
              </a:rPr>
              <a:t>(социальные сети)</a:t>
            </a:r>
          </a:p>
          <a:p>
            <a:pPr algn="ctr"/>
            <a:endParaRPr lang="ru-RU" sz="750" b="1" dirty="0">
              <a:solidFill>
                <a:schemeClr val="tx1"/>
              </a:solidFill>
            </a:endParaRPr>
          </a:p>
          <a:p>
            <a:pPr algn="ctr"/>
            <a:endParaRPr lang="ru-RU" sz="750" b="1" dirty="0">
              <a:solidFill>
                <a:schemeClr val="tx1"/>
              </a:solidFill>
            </a:endParaRPr>
          </a:p>
          <a:p>
            <a:pPr algn="ctr"/>
            <a:endParaRPr lang="ru-RU" sz="750" b="1" dirty="0">
              <a:solidFill>
                <a:schemeClr val="tx1"/>
              </a:solidFill>
            </a:endParaRPr>
          </a:p>
          <a:p>
            <a:pPr algn="ctr"/>
            <a:endParaRPr lang="ru-RU" sz="750" b="1" dirty="0">
              <a:solidFill>
                <a:schemeClr val="tx1"/>
              </a:solidFill>
            </a:endParaRPr>
          </a:p>
          <a:p>
            <a:pPr algn="ctr"/>
            <a:endParaRPr lang="ru-RU" sz="750" b="1" dirty="0">
              <a:solidFill>
                <a:schemeClr val="tx1"/>
              </a:solidFill>
            </a:endParaRPr>
          </a:p>
          <a:p>
            <a:pPr algn="ctr"/>
            <a:endParaRPr lang="ru-RU" sz="750" b="1" dirty="0">
              <a:solidFill>
                <a:schemeClr val="tx1"/>
              </a:solidFill>
            </a:endParaRPr>
          </a:p>
          <a:p>
            <a:pPr algn="ctr"/>
            <a:endParaRPr lang="ru-RU" sz="750" b="1" dirty="0">
              <a:solidFill>
                <a:schemeClr val="tx1"/>
              </a:solidFill>
            </a:endParaRPr>
          </a:p>
          <a:p>
            <a:pPr algn="ctr"/>
            <a:endParaRPr lang="ru-RU" sz="750" b="1" dirty="0">
              <a:solidFill>
                <a:schemeClr val="tx1"/>
              </a:solidFill>
            </a:endParaRPr>
          </a:p>
          <a:p>
            <a:pPr algn="ctr"/>
            <a:r>
              <a:rPr lang="ru-RU" sz="750" b="1" dirty="0">
                <a:solidFill>
                  <a:schemeClr val="tx1"/>
                </a:solidFill>
              </a:rPr>
              <a:t>Международные </a:t>
            </a:r>
          </a:p>
          <a:p>
            <a:pPr algn="ctr"/>
            <a:r>
              <a:rPr lang="ru-RU" sz="750" b="1" dirty="0">
                <a:solidFill>
                  <a:schemeClr val="tx1"/>
                </a:solidFill>
              </a:rPr>
              <a:t>организации</a:t>
            </a:r>
          </a:p>
          <a:p>
            <a:pPr algn="ctr"/>
            <a:endParaRPr lang="ru-RU" sz="750" b="1" dirty="0">
              <a:solidFill>
                <a:srgbClr val="9900CC"/>
              </a:solidFill>
            </a:endParaRPr>
          </a:p>
          <a:p>
            <a:pPr algn="ctr"/>
            <a:endParaRPr lang="ru-RU" sz="750" b="1" dirty="0">
              <a:solidFill>
                <a:srgbClr val="9900CC"/>
              </a:solidFill>
            </a:endParaRPr>
          </a:p>
          <a:p>
            <a:pPr algn="ctr"/>
            <a:endParaRPr lang="ru-RU" sz="750" b="1" dirty="0">
              <a:solidFill>
                <a:srgbClr val="9900CC"/>
              </a:solidFill>
            </a:endParaRPr>
          </a:p>
        </p:txBody>
      </p:sp>
      <p:sp>
        <p:nvSpPr>
          <p:cNvPr id="1048" name="Стрелка вправо 1047"/>
          <p:cNvSpPr/>
          <p:nvPr/>
        </p:nvSpPr>
        <p:spPr>
          <a:xfrm>
            <a:off x="7489976" y="3590510"/>
            <a:ext cx="185979" cy="114818"/>
          </a:xfrm>
          <a:prstGeom prst="rightArrow">
            <a:avLst/>
          </a:prstGeom>
          <a:solidFill>
            <a:srgbClr val="30CEC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6510" y="3156487"/>
            <a:ext cx="1054597" cy="8176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6" name="Стрелка вправо 25"/>
          <p:cNvSpPr/>
          <p:nvPr/>
        </p:nvSpPr>
        <p:spPr>
          <a:xfrm>
            <a:off x="6295592" y="3615440"/>
            <a:ext cx="156774" cy="98529"/>
          </a:xfrm>
          <a:prstGeom prst="rightArrow">
            <a:avLst/>
          </a:prstGeom>
          <a:solidFill>
            <a:srgbClr val="30CEC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671263" y="1991747"/>
            <a:ext cx="1248854" cy="3479672"/>
          </a:xfrm>
          <a:prstGeom prst="roundRect">
            <a:avLst/>
          </a:prstGeom>
          <a:solidFill>
            <a:srgbClr val="4AE6D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b="1" dirty="0">
              <a:solidFill>
                <a:schemeClr val="tx1"/>
              </a:solidFill>
            </a:endParaRPr>
          </a:p>
          <a:p>
            <a:pPr algn="ctr"/>
            <a:endParaRPr lang="ru-RU" sz="900" b="1" dirty="0">
              <a:solidFill>
                <a:schemeClr val="tx1"/>
              </a:solidFill>
            </a:endParaRPr>
          </a:p>
          <a:p>
            <a:pPr algn="ctr"/>
            <a:endParaRPr lang="ru-RU" sz="900" b="1" dirty="0">
              <a:solidFill>
                <a:schemeClr val="tx1"/>
              </a:solidFill>
            </a:endParaRPr>
          </a:p>
          <a:p>
            <a:pPr algn="ctr"/>
            <a:endParaRPr lang="ru-RU" sz="900" b="1" dirty="0">
              <a:solidFill>
                <a:schemeClr val="tx1"/>
              </a:solidFill>
            </a:endParaRPr>
          </a:p>
          <a:p>
            <a:pPr algn="ctr"/>
            <a:endParaRPr lang="ru-RU" sz="900" b="1" dirty="0">
              <a:solidFill>
                <a:schemeClr val="tx1"/>
              </a:solidFill>
            </a:endParaRPr>
          </a:p>
          <a:p>
            <a:pPr algn="ctr"/>
            <a:endParaRPr lang="ru-RU" sz="900" b="1" dirty="0">
              <a:solidFill>
                <a:schemeClr val="tx1"/>
              </a:solidFill>
            </a:endParaRPr>
          </a:p>
          <a:p>
            <a:pPr algn="ctr"/>
            <a:endParaRPr lang="ru-RU" sz="900" b="1" dirty="0">
              <a:solidFill>
                <a:schemeClr val="tx1"/>
              </a:solidFill>
            </a:endParaRPr>
          </a:p>
          <a:p>
            <a:pPr algn="ctr"/>
            <a:endParaRPr lang="ru-RU" sz="900" b="1" dirty="0">
              <a:solidFill>
                <a:schemeClr val="tx1"/>
              </a:solidFill>
            </a:endParaRPr>
          </a:p>
          <a:p>
            <a:pPr algn="ctr"/>
            <a:endParaRPr lang="ru-RU" sz="900" b="1" dirty="0">
              <a:solidFill>
                <a:schemeClr val="tx1"/>
              </a:solidFill>
            </a:endParaRPr>
          </a:p>
          <a:p>
            <a:pPr algn="ctr"/>
            <a:r>
              <a:rPr lang="ru-RU" sz="900" b="1" dirty="0">
                <a:solidFill>
                  <a:schemeClr val="tx1"/>
                </a:solidFill>
              </a:rPr>
              <a:t>Активное выявление побочных действий лекарственных средств, в </a:t>
            </a:r>
            <a:r>
              <a:rPr lang="ru-RU" sz="900" b="1" dirty="0" err="1">
                <a:solidFill>
                  <a:schemeClr val="tx1"/>
                </a:solidFill>
              </a:rPr>
              <a:t>т.ч</a:t>
            </a:r>
            <a:r>
              <a:rPr lang="ru-RU" sz="900" b="1" dirty="0">
                <a:solidFill>
                  <a:schemeClr val="tx1"/>
                </a:solidFill>
              </a:rPr>
              <a:t>. вакцин позволит обеспечить безопасность пациентов! </a:t>
            </a:r>
          </a:p>
          <a:p>
            <a:pPr algn="ctr"/>
            <a:endParaRPr lang="ru-RU" sz="900" b="1" dirty="0"/>
          </a:p>
        </p:txBody>
      </p:sp>
      <p:sp>
        <p:nvSpPr>
          <p:cNvPr id="18" name="Стрелка вверх 17"/>
          <p:cNvSpPr/>
          <p:nvPr/>
        </p:nvSpPr>
        <p:spPr>
          <a:xfrm>
            <a:off x="3996463" y="3587888"/>
            <a:ext cx="148876" cy="234881"/>
          </a:xfrm>
          <a:prstGeom prst="upArrow">
            <a:avLst/>
          </a:prstGeom>
          <a:solidFill>
            <a:srgbClr val="30CEC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41" name="Стрелка вправо 40"/>
          <p:cNvSpPr/>
          <p:nvPr/>
        </p:nvSpPr>
        <p:spPr>
          <a:xfrm>
            <a:off x="1456743" y="4603866"/>
            <a:ext cx="161144" cy="149239"/>
          </a:xfrm>
          <a:prstGeom prst="rightArrow">
            <a:avLst/>
          </a:prstGeom>
          <a:solidFill>
            <a:srgbClr val="30CEC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pic>
        <p:nvPicPr>
          <p:cNvPr id="1027" name="Picture 3" descr="C:\Users\davletbayeva_a\Desktop\images ПМСП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207" y="3750743"/>
            <a:ext cx="929111" cy="821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25" t="12988" r="6005" b="16082"/>
          <a:stretch/>
        </p:blipFill>
        <p:spPr bwMode="auto">
          <a:xfrm>
            <a:off x="1718700" y="3119585"/>
            <a:ext cx="1243853" cy="87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1251" y="4354352"/>
            <a:ext cx="894787" cy="6912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884808" y="2039857"/>
            <a:ext cx="739295" cy="93623"/>
          </a:xfrm>
          <a:prstGeom prst="rect">
            <a:avLst/>
          </a:prstGeom>
          <a:solidFill>
            <a:srgbClr val="30CEC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0" name="Стрелка вниз 9"/>
          <p:cNvSpPr/>
          <p:nvPr/>
        </p:nvSpPr>
        <p:spPr>
          <a:xfrm>
            <a:off x="5605305" y="2039858"/>
            <a:ext cx="136960" cy="190580"/>
          </a:xfrm>
          <a:prstGeom prst="downArrow">
            <a:avLst/>
          </a:prstGeom>
          <a:solidFill>
            <a:srgbClr val="30CEC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1251" y="3302328"/>
            <a:ext cx="858082" cy="62622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1250" y="2393375"/>
            <a:ext cx="858082" cy="601254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9993" y="2639124"/>
            <a:ext cx="1094229" cy="819616"/>
          </a:xfrm>
          <a:prstGeom prst="rect">
            <a:avLst/>
          </a:prstGeom>
        </p:spPr>
      </p:pic>
      <p:sp>
        <p:nvSpPr>
          <p:cNvPr id="2" name="Стрелка вправо 1"/>
          <p:cNvSpPr/>
          <p:nvPr/>
        </p:nvSpPr>
        <p:spPr>
          <a:xfrm>
            <a:off x="4864909" y="4598388"/>
            <a:ext cx="176807" cy="149239"/>
          </a:xfrm>
          <a:prstGeom prst="rightArrow">
            <a:avLst/>
          </a:prstGeom>
          <a:solidFill>
            <a:srgbClr val="4AE6D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4" name="Стрелка вниз 3"/>
          <p:cNvSpPr/>
          <p:nvPr/>
        </p:nvSpPr>
        <p:spPr>
          <a:xfrm>
            <a:off x="813838" y="3310328"/>
            <a:ext cx="119849" cy="296823"/>
          </a:xfrm>
          <a:prstGeom prst="downArrow">
            <a:avLst/>
          </a:prstGeom>
          <a:solidFill>
            <a:srgbClr val="4AE6D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5671" y="2135148"/>
            <a:ext cx="1035904" cy="804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985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280464" y="2128978"/>
            <a:ext cx="2330388" cy="3608771"/>
          </a:xfrm>
          <a:prstGeom prst="rect">
            <a:avLst/>
          </a:prstGeom>
          <a:solidFill>
            <a:srgbClr val="4AE6D3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sz="1050" b="1" dirty="0">
                <a:solidFill>
                  <a:schemeClr val="tx1"/>
                </a:solidFill>
              </a:rPr>
              <a:t>Решения</a:t>
            </a:r>
          </a:p>
          <a:p>
            <a:pPr algn="ctr">
              <a:lnSpc>
                <a:spcPct val="150000"/>
              </a:lnSpc>
            </a:pPr>
            <a:r>
              <a:rPr lang="ru-RU" sz="1050" b="1" dirty="0">
                <a:solidFill>
                  <a:schemeClr val="tx1"/>
                </a:solidFill>
              </a:rPr>
              <a:t>В случае возникновения побочных действий от лекарственных средств:</a:t>
            </a:r>
          </a:p>
          <a:p>
            <a:pPr marL="257175" indent="-257175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1050" b="1" dirty="0">
                <a:solidFill>
                  <a:schemeClr val="tx1"/>
                </a:solidFill>
              </a:rPr>
              <a:t>ограничение в применении лекарственного препарата (в </a:t>
            </a:r>
            <a:r>
              <a:rPr lang="ru-RU" sz="1050" b="1" dirty="0" err="1">
                <a:solidFill>
                  <a:schemeClr val="tx1"/>
                </a:solidFill>
              </a:rPr>
              <a:t>т.ч</a:t>
            </a:r>
            <a:r>
              <a:rPr lang="ru-RU" sz="1050" b="1" dirty="0">
                <a:solidFill>
                  <a:schemeClr val="tx1"/>
                </a:solidFill>
              </a:rPr>
              <a:t>. вакцины);</a:t>
            </a:r>
          </a:p>
          <a:p>
            <a:pPr marL="257175" indent="-257175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1050" b="1" dirty="0">
                <a:solidFill>
                  <a:schemeClr val="tx1"/>
                </a:solidFill>
              </a:rPr>
              <a:t>приостановление маркетинга;</a:t>
            </a:r>
          </a:p>
          <a:p>
            <a:pPr marL="257175" indent="-257175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1050" b="1" dirty="0">
                <a:solidFill>
                  <a:schemeClr val="tx1"/>
                </a:solidFill>
              </a:rPr>
              <a:t>внесение изменений в инструкцию по медицинскому применению;</a:t>
            </a:r>
          </a:p>
          <a:p>
            <a:pPr marL="257175" indent="-257175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1050" b="1" dirty="0">
                <a:solidFill>
                  <a:schemeClr val="tx1"/>
                </a:solidFill>
              </a:rPr>
              <a:t>отзыв с рынка, запрещение производства, дистрибуции и применения препарата в нашей республике.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7047508" y="1156871"/>
            <a:ext cx="1927773" cy="1004232"/>
          </a:xfrm>
          <a:prstGeom prst="roundRect">
            <a:avLst/>
          </a:prstGeom>
          <a:solidFill>
            <a:srgbClr val="4AE6D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chemeClr val="tx1"/>
                </a:solidFill>
              </a:rPr>
              <a:t>Модель выявления побочных эффектов после вакцинации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80464" y="1429493"/>
            <a:ext cx="2330388" cy="589502"/>
          </a:xfrm>
          <a:prstGeom prst="roundRect">
            <a:avLst/>
          </a:prstGeom>
          <a:solidFill>
            <a:srgbClr val="4AE6D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Комитет фармации МЗ РК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518817" y="2301847"/>
            <a:ext cx="2469394" cy="3435902"/>
          </a:xfrm>
          <a:prstGeom prst="rect">
            <a:avLst/>
          </a:prstGeom>
          <a:solidFill>
            <a:srgbClr val="4AE6D3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>
                <a:solidFill>
                  <a:schemeClr val="tx1"/>
                </a:solidFill>
              </a:rPr>
              <a:t>Желтая карта – это карта-сообщение о побочном действии, серьезном побочном действии и отсутствии эффективности  лекарственного средства, в </a:t>
            </a:r>
            <a:r>
              <a:rPr lang="ru-RU" sz="900" b="1" dirty="0" err="1">
                <a:solidFill>
                  <a:schemeClr val="tx1"/>
                </a:solidFill>
              </a:rPr>
              <a:t>т.ч</a:t>
            </a:r>
            <a:r>
              <a:rPr lang="ru-RU" sz="900" b="1" dirty="0">
                <a:solidFill>
                  <a:schemeClr val="tx1"/>
                </a:solidFill>
              </a:rPr>
              <a:t>. вакцины</a:t>
            </a:r>
          </a:p>
          <a:p>
            <a:pPr algn="ctr"/>
            <a:endParaRPr lang="ru-RU" sz="900" b="1" dirty="0">
              <a:solidFill>
                <a:schemeClr val="tx1"/>
              </a:solidFill>
            </a:endParaRPr>
          </a:p>
          <a:p>
            <a:pPr algn="ctr"/>
            <a:endParaRPr lang="ru-RU" sz="900" b="1" dirty="0">
              <a:solidFill>
                <a:schemeClr val="tx1"/>
              </a:solidFill>
            </a:endParaRPr>
          </a:p>
          <a:p>
            <a:pPr algn="ctr"/>
            <a:endParaRPr lang="ru-RU" sz="900" b="1" dirty="0">
              <a:solidFill>
                <a:schemeClr val="tx1"/>
              </a:solidFill>
            </a:endParaRPr>
          </a:p>
          <a:p>
            <a:pPr algn="ctr"/>
            <a:endParaRPr lang="ru-RU" sz="900" b="1" dirty="0">
              <a:solidFill>
                <a:schemeClr val="tx1"/>
              </a:solidFill>
            </a:endParaRPr>
          </a:p>
          <a:p>
            <a:pPr algn="ctr"/>
            <a:endParaRPr lang="ru-RU" sz="900" b="1" dirty="0">
              <a:solidFill>
                <a:schemeClr val="tx1"/>
              </a:solidFill>
            </a:endParaRPr>
          </a:p>
          <a:p>
            <a:pPr algn="ctr"/>
            <a:endParaRPr lang="ru-RU" sz="900" b="1" dirty="0">
              <a:solidFill>
                <a:schemeClr val="tx1"/>
              </a:solidFill>
            </a:endParaRPr>
          </a:p>
          <a:p>
            <a:pPr algn="ctr"/>
            <a:endParaRPr lang="ru-RU" sz="900" b="1" dirty="0">
              <a:solidFill>
                <a:schemeClr val="tx1"/>
              </a:solidFill>
            </a:endParaRPr>
          </a:p>
          <a:p>
            <a:pPr algn="ctr"/>
            <a:endParaRPr lang="ru-RU" sz="900" b="1" dirty="0">
              <a:solidFill>
                <a:schemeClr val="tx1"/>
              </a:solidFill>
            </a:endParaRPr>
          </a:p>
          <a:p>
            <a:pPr algn="ctr"/>
            <a:endParaRPr lang="ru-RU" sz="900" b="1" dirty="0">
              <a:solidFill>
                <a:schemeClr val="tx1"/>
              </a:solidFill>
            </a:endParaRPr>
          </a:p>
          <a:p>
            <a:pPr algn="ctr"/>
            <a:endParaRPr lang="ru-RU" sz="900" b="1" dirty="0">
              <a:solidFill>
                <a:schemeClr val="tx1"/>
              </a:solidFill>
            </a:endParaRPr>
          </a:p>
          <a:p>
            <a:pPr algn="ctr"/>
            <a:endParaRPr lang="ru-RU" sz="900" b="1" dirty="0">
              <a:solidFill>
                <a:schemeClr val="tx1"/>
              </a:solidFill>
            </a:endParaRPr>
          </a:p>
          <a:p>
            <a:pPr algn="ctr"/>
            <a:endParaRPr lang="ru-RU" sz="900" b="1" dirty="0">
              <a:solidFill>
                <a:schemeClr val="tx1"/>
              </a:solidFill>
            </a:endParaRPr>
          </a:p>
          <a:p>
            <a:pPr algn="ctr"/>
            <a:endParaRPr lang="ru-RU" sz="900" b="1" dirty="0">
              <a:solidFill>
                <a:schemeClr val="tx1"/>
              </a:solidFill>
            </a:endParaRPr>
          </a:p>
          <a:p>
            <a:pPr algn="ctr"/>
            <a:endParaRPr lang="ru-RU" sz="900" b="1" dirty="0">
              <a:solidFill>
                <a:schemeClr val="tx1"/>
              </a:solidFill>
            </a:endParaRPr>
          </a:p>
          <a:p>
            <a:pPr algn="ctr"/>
            <a:endParaRPr lang="ru-RU" sz="900" b="1" dirty="0">
              <a:solidFill>
                <a:schemeClr val="tx1"/>
              </a:solidFill>
            </a:endParaRPr>
          </a:p>
          <a:p>
            <a:pPr algn="ctr"/>
            <a:endParaRPr lang="ru-RU" sz="900" b="1" dirty="0">
              <a:solidFill>
                <a:schemeClr val="tx1"/>
              </a:solidFill>
            </a:endParaRPr>
          </a:p>
          <a:p>
            <a:pPr algn="ctr"/>
            <a:endParaRPr lang="ru-RU" sz="900" b="1" dirty="0">
              <a:solidFill>
                <a:schemeClr val="tx1"/>
              </a:solidFill>
            </a:endParaRPr>
          </a:p>
          <a:p>
            <a:pPr algn="ctr"/>
            <a:endParaRPr lang="ru-RU" sz="1350" dirty="0">
              <a:solidFill>
                <a:prstClr val="white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318500" y="1429493"/>
            <a:ext cx="2631676" cy="589502"/>
          </a:xfrm>
          <a:prstGeom prst="roundRect">
            <a:avLst/>
          </a:prstGeom>
          <a:solidFill>
            <a:srgbClr val="4AE6D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50" b="1" dirty="0">
                <a:solidFill>
                  <a:schemeClr val="tx1"/>
                </a:solidFill>
              </a:rPr>
              <a:t>Контакты: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322857" y="2128978"/>
            <a:ext cx="2622964" cy="3608771"/>
          </a:xfrm>
          <a:prstGeom prst="rect">
            <a:avLst/>
          </a:prstGeom>
          <a:solidFill>
            <a:srgbClr val="4AE6D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 dirty="0"/>
          </a:p>
          <a:p>
            <a:pPr algn="ctr"/>
            <a:endParaRPr lang="ru-RU" sz="1350" dirty="0"/>
          </a:p>
          <a:p>
            <a:pPr algn="ctr"/>
            <a:endParaRPr lang="ru-RU" sz="1350" dirty="0"/>
          </a:p>
          <a:p>
            <a:pPr algn="ctr"/>
            <a:endParaRPr lang="ru-RU" sz="1350" dirty="0"/>
          </a:p>
          <a:p>
            <a:pPr algn="ctr"/>
            <a:endParaRPr lang="ru-RU" sz="1350" dirty="0"/>
          </a:p>
          <a:p>
            <a:pPr algn="ctr"/>
            <a:endParaRPr lang="ru-RU" sz="1350" dirty="0"/>
          </a:p>
          <a:p>
            <a:pPr algn="ctr"/>
            <a:endParaRPr lang="ru-RU" sz="1350" dirty="0"/>
          </a:p>
          <a:p>
            <a:pPr algn="ctr"/>
            <a:endParaRPr lang="ru-RU" sz="1350" dirty="0"/>
          </a:p>
          <a:p>
            <a:pPr algn="ctr"/>
            <a:endParaRPr lang="ru-RU" sz="1350" dirty="0"/>
          </a:p>
          <a:p>
            <a:pPr algn="ctr"/>
            <a:endParaRPr lang="ru-RU" sz="1350" dirty="0"/>
          </a:p>
          <a:p>
            <a:pPr algn="ctr"/>
            <a:endParaRPr lang="ru-RU" sz="1350" dirty="0"/>
          </a:p>
          <a:p>
            <a:pPr algn="ctr"/>
            <a:endParaRPr lang="ru-RU" sz="1350" dirty="0"/>
          </a:p>
          <a:p>
            <a:pPr algn="ctr"/>
            <a:endParaRPr lang="ru-RU" sz="135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642061" y="2471509"/>
            <a:ext cx="1997476" cy="882586"/>
          </a:xfrm>
          <a:prstGeom prst="roundRect">
            <a:avLst/>
          </a:prstGeom>
          <a:solidFill>
            <a:srgbClr val="4AE6D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chemeClr val="tx1"/>
                </a:solidFill>
              </a:rPr>
              <a:t>Комитет фармации МЗ РК</a:t>
            </a:r>
          </a:p>
          <a:p>
            <a:pPr algn="ctr"/>
            <a:r>
              <a:rPr lang="ru-RU" sz="900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ru-RU" sz="900" dirty="0">
                <a:solidFill>
                  <a:schemeClr val="tx1"/>
                </a:solidFill>
              </a:rPr>
              <a:t>Тел.: +7 (7172) 74-37-23,              </a:t>
            </a:r>
          </a:p>
          <a:p>
            <a:pPr algn="ctr"/>
            <a:r>
              <a:rPr lang="ru-RU" sz="900" dirty="0">
                <a:solidFill>
                  <a:schemeClr val="tx1"/>
                </a:solidFill>
              </a:rPr>
              <a:t>e-</a:t>
            </a:r>
            <a:r>
              <a:rPr lang="ru-RU" sz="900" dirty="0" err="1">
                <a:solidFill>
                  <a:schemeClr val="tx1"/>
                </a:solidFill>
              </a:rPr>
              <a:t>mail</a:t>
            </a:r>
            <a:r>
              <a:rPr lang="ru-RU" sz="900" dirty="0">
                <a:solidFill>
                  <a:schemeClr val="tx1"/>
                </a:solidFill>
              </a:rPr>
              <a:t>: minzdravsoc@mzsr.gov.kz</a:t>
            </a:r>
          </a:p>
          <a:p>
            <a:pPr algn="ctr"/>
            <a:r>
              <a:rPr lang="ru-RU" sz="900" dirty="0">
                <a:solidFill>
                  <a:schemeClr val="tx1"/>
                </a:solidFill>
              </a:rPr>
              <a:t>Адрес: г. Астана, ул. </a:t>
            </a:r>
            <a:r>
              <a:rPr lang="ru-RU" sz="900" dirty="0" err="1">
                <a:solidFill>
                  <a:schemeClr val="tx1"/>
                </a:solidFill>
              </a:rPr>
              <a:t>Орынбор</a:t>
            </a:r>
            <a:r>
              <a:rPr lang="ru-RU" sz="900" dirty="0">
                <a:solidFill>
                  <a:schemeClr val="tx1"/>
                </a:solidFill>
              </a:rPr>
              <a:t> 8, Дом Министерств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642061" y="3508534"/>
            <a:ext cx="1997476" cy="1022528"/>
          </a:xfrm>
          <a:prstGeom prst="roundRect">
            <a:avLst/>
          </a:prstGeom>
          <a:solidFill>
            <a:srgbClr val="4AE6D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chemeClr val="tx1"/>
                </a:solidFill>
              </a:rPr>
              <a:t>РГП на ПХВ  НЦЭЛС МЗ РК</a:t>
            </a:r>
          </a:p>
          <a:p>
            <a:pPr algn="ctr"/>
            <a:endParaRPr lang="ru-RU" sz="600" b="1" dirty="0">
              <a:solidFill>
                <a:schemeClr val="tx1"/>
              </a:solidFill>
            </a:endParaRPr>
          </a:p>
          <a:p>
            <a:pPr algn="ctr"/>
            <a:r>
              <a:rPr lang="ru-RU" sz="900" dirty="0">
                <a:solidFill>
                  <a:schemeClr val="tx1"/>
                </a:solidFill>
              </a:rPr>
              <a:t>Тел.: 8-(727) 273-44-66 ; </a:t>
            </a:r>
          </a:p>
          <a:p>
            <a:pPr algn="ctr"/>
            <a:r>
              <a:rPr lang="ru-RU" sz="900" dirty="0">
                <a:solidFill>
                  <a:schemeClr val="tx1"/>
                </a:solidFill>
              </a:rPr>
              <a:t>факс: 8-(727) 273-63-80,     </a:t>
            </a:r>
          </a:p>
          <a:p>
            <a:pPr algn="ctr"/>
            <a:r>
              <a:rPr lang="ru-RU" sz="900" dirty="0">
                <a:solidFill>
                  <a:schemeClr val="tx1"/>
                </a:solidFill>
              </a:rPr>
              <a:t>е-</a:t>
            </a:r>
            <a:r>
              <a:rPr lang="ru-RU" sz="900" dirty="0" err="1">
                <a:solidFill>
                  <a:schemeClr val="tx1"/>
                </a:solidFill>
              </a:rPr>
              <a:t>mail</a:t>
            </a:r>
            <a:r>
              <a:rPr lang="ru-RU" sz="900" dirty="0">
                <a:solidFill>
                  <a:schemeClr val="tx1"/>
                </a:solidFill>
              </a:rPr>
              <a:t>: farm@dari.kz</a:t>
            </a:r>
          </a:p>
          <a:p>
            <a:pPr algn="ctr"/>
            <a:r>
              <a:rPr lang="ru-RU" sz="900" dirty="0">
                <a:solidFill>
                  <a:schemeClr val="tx1"/>
                </a:solidFill>
              </a:rPr>
              <a:t>Адрес: 050004, г. Алматы, </a:t>
            </a:r>
          </a:p>
          <a:p>
            <a:pPr algn="ctr"/>
            <a:r>
              <a:rPr lang="ru-RU" sz="900" dirty="0">
                <a:solidFill>
                  <a:schemeClr val="tx1"/>
                </a:solidFill>
              </a:rPr>
              <a:t>пр. </a:t>
            </a:r>
            <a:r>
              <a:rPr lang="ru-RU" sz="900" dirty="0" err="1">
                <a:solidFill>
                  <a:schemeClr val="tx1"/>
                </a:solidFill>
              </a:rPr>
              <a:t>Абылай</a:t>
            </a:r>
            <a:r>
              <a:rPr lang="ru-RU" sz="900" dirty="0">
                <a:solidFill>
                  <a:schemeClr val="tx1"/>
                </a:solidFill>
              </a:rPr>
              <a:t> хана, 63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6" t="10991" r="3599" b="14036"/>
          <a:stretch/>
        </p:blipFill>
        <p:spPr>
          <a:xfrm>
            <a:off x="6711518" y="3089064"/>
            <a:ext cx="2083991" cy="255676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3758" y="1156871"/>
            <a:ext cx="608129" cy="603557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/>
        </p:nvSpPr>
        <p:spPr>
          <a:xfrm>
            <a:off x="3642061" y="4672734"/>
            <a:ext cx="1997476" cy="938508"/>
          </a:xfrm>
          <a:prstGeom prst="roundRect">
            <a:avLst/>
          </a:prstGeom>
          <a:solidFill>
            <a:srgbClr val="4AE6D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25" b="1" dirty="0">
                <a:solidFill>
                  <a:schemeClr val="tx1"/>
                </a:solidFill>
              </a:rPr>
              <a:t>РГП на ПХВ Республиканский центр развития здравоохранения</a:t>
            </a:r>
            <a:endParaRPr lang="en-US" sz="825" b="1" dirty="0">
              <a:solidFill>
                <a:schemeClr val="tx1"/>
              </a:solidFill>
            </a:endParaRPr>
          </a:p>
          <a:p>
            <a:pPr algn="ctr"/>
            <a:r>
              <a:rPr lang="ru-RU" sz="825" dirty="0">
                <a:solidFill>
                  <a:schemeClr val="tx1"/>
                </a:solidFill>
              </a:rPr>
              <a:t>ел.: 700-950 добавочный 1008</a:t>
            </a:r>
          </a:p>
          <a:p>
            <a:pPr algn="ctr"/>
            <a:r>
              <a:rPr lang="ru-RU" sz="825" dirty="0">
                <a:solidFill>
                  <a:schemeClr val="tx1"/>
                </a:solidFill>
              </a:rPr>
              <a:t>г. Астана, ул. </a:t>
            </a:r>
            <a:r>
              <a:rPr lang="ru-RU" sz="825" dirty="0" err="1">
                <a:solidFill>
                  <a:schemeClr val="tx1"/>
                </a:solidFill>
              </a:rPr>
              <a:t>Орынбор</a:t>
            </a:r>
            <a:r>
              <a:rPr lang="ru-RU" sz="825" dirty="0">
                <a:solidFill>
                  <a:schemeClr val="tx1"/>
                </a:solidFill>
              </a:rPr>
              <a:t> 8, подъезд 18В</a:t>
            </a:r>
          </a:p>
          <a:p>
            <a:pPr algn="ctr"/>
            <a:r>
              <a:rPr lang="en-US" sz="825" dirty="0">
                <a:solidFill>
                  <a:schemeClr val="tx1"/>
                </a:solidFill>
              </a:rPr>
              <a:t>www.rcrz.kz</a:t>
            </a:r>
          </a:p>
          <a:p>
            <a:pPr algn="ctr"/>
            <a:r>
              <a:rPr lang="en-US" sz="825" dirty="0">
                <a:solidFill>
                  <a:schemeClr val="tx1"/>
                </a:solidFill>
              </a:rPr>
              <a:t>e-mail: 100@rcrz.kz </a:t>
            </a:r>
            <a:endParaRPr lang="ru-RU" sz="825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874108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1725</TotalTime>
  <Words>381</Words>
  <Application>Microsoft Office PowerPoint</Application>
  <PresentationFormat>Экран (4:3)</PresentationFormat>
  <Paragraphs>168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Wingdings</vt:lpstr>
      <vt:lpstr>Тема Office</vt:lpstr>
      <vt:lpstr>1_Тема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Абсаттарова Карлыгаш Сейтомаровна</dc:creator>
  <cp:lastModifiedBy>Даурен Чунчубаев</cp:lastModifiedBy>
  <cp:revision>107</cp:revision>
  <cp:lastPrinted>2017-03-31T09:55:53Z</cp:lastPrinted>
  <dcterms:created xsi:type="dcterms:W3CDTF">2017-03-29T04:08:47Z</dcterms:created>
  <dcterms:modified xsi:type="dcterms:W3CDTF">2017-05-19T18:55:40Z</dcterms:modified>
</cp:coreProperties>
</file>