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0" autoAdjust="0"/>
    <p:restoredTop sz="94624" autoAdjust="0"/>
  </p:normalViewPr>
  <p:slideViewPr>
    <p:cSldViewPr>
      <p:cViewPr>
        <p:scale>
          <a:sx n="66" d="100"/>
          <a:sy n="66" d="100"/>
        </p:scale>
        <p:origin x="-141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36C7-A36A-437A-ABEB-2B0B460CC739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E9AE1-167A-4F43-B8B0-C6E5C5B1725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36C7-A36A-437A-ABEB-2B0B460CC739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E9AE1-167A-4F43-B8B0-C6E5C5B172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36C7-A36A-437A-ABEB-2B0B460CC739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E9AE1-167A-4F43-B8B0-C6E5C5B1725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36C7-A36A-437A-ABEB-2B0B460CC739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E9AE1-167A-4F43-B8B0-C6E5C5B172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36C7-A36A-437A-ABEB-2B0B460CC739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E9AE1-167A-4F43-B8B0-C6E5C5B172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36C7-A36A-437A-ABEB-2B0B460CC739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E9AE1-167A-4F43-B8B0-C6E5C5B172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36C7-A36A-437A-ABEB-2B0B460CC739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E9AE1-167A-4F43-B8B0-C6E5C5B172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36C7-A36A-437A-ABEB-2B0B460CC739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E9AE1-167A-4F43-B8B0-C6E5C5B172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36C7-A36A-437A-ABEB-2B0B460CC739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FAE9AE1-167A-4F43-B8B0-C6E5C5B1725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36C7-A36A-437A-ABEB-2B0B460CC739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E9AE1-167A-4F43-B8B0-C6E5C5B172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36C7-A36A-437A-ABEB-2B0B460CC739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E9AE1-167A-4F43-B8B0-C6E5C5B172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F0D36C7-A36A-437A-ABEB-2B0B460CC739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FAE9AE1-167A-4F43-B8B0-C6E5C5B17258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Кормление тяжелобольных </a:t>
            </a:r>
            <a:r>
              <a:rPr lang="ru-RU" b="1" dirty="0" smtClean="0"/>
              <a:t>пациентов</a:t>
            </a:r>
            <a:endParaRPr lang="ru-RU" dirty="0"/>
          </a:p>
        </p:txBody>
      </p:sp>
      <p:pic>
        <p:nvPicPr>
          <p:cNvPr id="3074" name="Picture 2" descr="C:\Users\home.pc\Desktop\m17be5b2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39222"/>
            <a:ext cx="4952727" cy="37187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Правильная организация питания больного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88840"/>
            <a:ext cx="8183880" cy="4392488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endParaRPr lang="ru-RU" sz="2900" dirty="0" smtClean="0"/>
          </a:p>
          <a:p>
            <a:pPr marL="0" indent="0" algn="just">
              <a:buNone/>
            </a:pPr>
            <a:r>
              <a:rPr lang="ru-RU" sz="2900" dirty="0" smtClean="0"/>
              <a:t>В </a:t>
            </a:r>
            <a:r>
              <a:rPr lang="ru-RU" sz="2900" dirty="0" smtClean="0"/>
              <a:t>условиях болезни потребности человека в еде и способность к </a:t>
            </a:r>
            <a:r>
              <a:rPr lang="ru-RU" sz="2900" dirty="0" smtClean="0"/>
              <a:t>усвоению пищи </a:t>
            </a:r>
            <a:r>
              <a:rPr lang="ru-RU" sz="2900" dirty="0" smtClean="0"/>
              <a:t>значительно меняются. Внезапный отказ от пищи может </a:t>
            </a:r>
            <a:r>
              <a:rPr lang="ru-RU" sz="2900" dirty="0" smtClean="0"/>
              <a:t>быть признаком </a:t>
            </a:r>
            <a:r>
              <a:rPr lang="ru-RU" sz="2900" dirty="0" smtClean="0"/>
              <a:t>обострения </a:t>
            </a:r>
            <a:r>
              <a:rPr lang="ru-RU" sz="2900" dirty="0" smtClean="0"/>
              <a:t>болезни.</a:t>
            </a:r>
            <a:endParaRPr lang="ru-RU" sz="2900" dirty="0" smtClean="0"/>
          </a:p>
          <a:p>
            <a:pPr algn="just">
              <a:buNone/>
            </a:pPr>
            <a:r>
              <a:rPr lang="ru-RU" sz="2900" dirty="0" smtClean="0"/>
              <a:t>Организация питания:</a:t>
            </a:r>
          </a:p>
          <a:p>
            <a:r>
              <a:rPr lang="ru-RU" sz="2900" dirty="0" smtClean="0"/>
              <a:t>Чтобы </a:t>
            </a:r>
            <a:r>
              <a:rPr lang="ru-RU" sz="2900" dirty="0" smtClean="0"/>
              <a:t>приём пищи не вызывал неприятных ощущений у больного:</a:t>
            </a:r>
          </a:p>
          <a:p>
            <a:pPr marL="265113" indent="1588">
              <a:buFont typeface="+mj-lt"/>
              <a:buAutoNum type="alphaLcParenR"/>
            </a:pPr>
            <a:r>
              <a:rPr lang="ru-RU" sz="2900" dirty="0" smtClean="0"/>
              <a:t>следить </a:t>
            </a:r>
            <a:r>
              <a:rPr lang="ru-RU" sz="2900" dirty="0" smtClean="0"/>
              <a:t>за чистотой полости рта</a:t>
            </a:r>
          </a:p>
          <a:p>
            <a:pPr marL="514350" indent="-247650">
              <a:buFont typeface="+mj-lt"/>
              <a:buAutoNum type="alphaLcParenR"/>
            </a:pPr>
            <a:r>
              <a:rPr lang="ru-RU" sz="2900" dirty="0" smtClean="0"/>
              <a:t>проветривать </a:t>
            </a:r>
            <a:r>
              <a:rPr lang="ru-RU" sz="2900" dirty="0" smtClean="0"/>
              <a:t>помещение (неприятные запахи могут раздражать больного).</a:t>
            </a:r>
          </a:p>
          <a:p>
            <a:r>
              <a:rPr lang="ru-RU" sz="2900" dirty="0" smtClean="0"/>
              <a:t>Узнать </a:t>
            </a:r>
            <a:r>
              <a:rPr lang="ru-RU" sz="2900" dirty="0" smtClean="0"/>
              <a:t>у больного и членов семьи, будут они принимать пищу вместе </a:t>
            </a:r>
            <a:r>
              <a:rPr lang="ru-RU" sz="2900" dirty="0" smtClean="0"/>
              <a:t>или пациент </a:t>
            </a:r>
            <a:r>
              <a:rPr lang="ru-RU" sz="2900" dirty="0" smtClean="0"/>
              <a:t>предпочитает есть один.</a:t>
            </a:r>
          </a:p>
          <a:p>
            <a:r>
              <a:rPr lang="ru-RU" sz="2900" dirty="0" smtClean="0"/>
              <a:t>Следить </a:t>
            </a:r>
            <a:r>
              <a:rPr lang="ru-RU" sz="2900" dirty="0" smtClean="0"/>
              <a:t>за чистотой стола и посуды. Если </a:t>
            </a:r>
            <a:r>
              <a:rPr lang="ru-RU" sz="2900" dirty="0" smtClean="0"/>
              <a:t>пациент роняет </a:t>
            </a:r>
            <a:r>
              <a:rPr lang="ru-RU" sz="2900" dirty="0" smtClean="0"/>
              <a:t>пищу, </a:t>
            </a:r>
            <a:r>
              <a:rPr lang="ru-RU" sz="2900" dirty="0" smtClean="0"/>
              <a:t>надеть </a:t>
            </a:r>
            <a:r>
              <a:rPr lang="ru-RU" sz="2900" dirty="0" smtClean="0"/>
              <a:t>ему нагрудник.</a:t>
            </a:r>
          </a:p>
          <a:p>
            <a:r>
              <a:rPr lang="ru-RU" sz="2900" dirty="0" smtClean="0"/>
              <a:t>Если мы будем кормить </a:t>
            </a:r>
            <a:r>
              <a:rPr lang="ru-RU" sz="2900" dirty="0" smtClean="0"/>
              <a:t>пациента в его постели – </a:t>
            </a:r>
            <a:r>
              <a:rPr lang="ru-RU" sz="2900" dirty="0" smtClean="0"/>
              <a:t>нужно приобрести или </a:t>
            </a:r>
            <a:r>
              <a:rPr lang="ru-RU" sz="2900" dirty="0" err="1" smtClean="0"/>
              <a:t>надкроватный</a:t>
            </a:r>
            <a:r>
              <a:rPr lang="ru-RU" sz="2900" dirty="0" smtClean="0"/>
              <a:t> столик.</a:t>
            </a:r>
          </a:p>
          <a:p>
            <a:r>
              <a:rPr lang="ru-RU" sz="2900" dirty="0" smtClean="0"/>
              <a:t>Использовать небьющуюся </a:t>
            </a:r>
            <a:r>
              <a:rPr lang="ru-RU" sz="2900" dirty="0" smtClean="0"/>
              <a:t>и нескользкую посуду</a:t>
            </a:r>
            <a:r>
              <a:rPr lang="ru-RU" sz="2900" dirty="0" smtClean="0"/>
              <a:t>.</a:t>
            </a:r>
            <a:endParaRPr lang="ru-RU" sz="29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183880" cy="1051560"/>
          </a:xfrm>
        </p:spPr>
        <p:txBody>
          <a:bodyPr/>
          <a:lstStyle/>
          <a:p>
            <a:r>
              <a:rPr lang="ru-RU" dirty="0" smtClean="0"/>
              <a:t>Рацион питания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183880" cy="4608512"/>
          </a:xfrm>
        </p:spPr>
        <p:txBody>
          <a:bodyPr>
            <a:normAutofit fontScale="70000" lnSpcReduction="20000"/>
          </a:bodyPr>
          <a:lstStyle/>
          <a:p>
            <a:pPr marL="0" indent="0">
              <a:buFont typeface="Wingdings" pitchFamily="2" charset="2"/>
              <a:buChar char="ü"/>
            </a:pPr>
            <a:r>
              <a:rPr lang="ru-RU" dirty="0" smtClean="0">
                <a:cs typeface="Times New Roman" pitchFamily="18" charset="0"/>
              </a:rPr>
              <a:t>Пища должна содержать достаточное количество витаминов и легкоусвояемых белков</a:t>
            </a:r>
            <a:r>
              <a:rPr lang="ru-RU" dirty="0" smtClean="0">
                <a:cs typeface="Times New Roman" pitchFamily="18" charset="0"/>
              </a:rPr>
              <a:t>.</a:t>
            </a:r>
          </a:p>
          <a:p>
            <a:pPr marL="0" indent="0">
              <a:buFont typeface="Wingdings" pitchFamily="2" charset="2"/>
              <a:buChar char="ü"/>
            </a:pPr>
            <a:endParaRPr lang="ru-RU" dirty="0" smtClean="0">
              <a:cs typeface="Times New Roman" pitchFamily="18" charset="0"/>
            </a:endParaRPr>
          </a:p>
          <a:p>
            <a:pPr marL="0" indent="0">
              <a:buFont typeface="Wingdings" pitchFamily="2" charset="2"/>
              <a:buChar char="ü"/>
            </a:pPr>
            <a:r>
              <a:rPr lang="ru-RU" dirty="0" smtClean="0">
                <a:cs typeface="Times New Roman" pitchFamily="18" charset="0"/>
              </a:rPr>
              <a:t>Исключить </a:t>
            </a:r>
            <a:r>
              <a:rPr lang="ru-RU" dirty="0" smtClean="0">
                <a:cs typeface="Times New Roman" pitchFamily="18" charset="0"/>
              </a:rPr>
              <a:t>из рациона больного алкоголь, консервы, перец, горчицу, мясо утки и гуся, баранину, свинину и сало</a:t>
            </a:r>
            <a:r>
              <a:rPr lang="ru-RU" dirty="0" smtClean="0">
                <a:cs typeface="Times New Roman" pitchFamily="18" charset="0"/>
              </a:rPr>
              <a:t>.</a:t>
            </a:r>
          </a:p>
          <a:p>
            <a:pPr marL="0" indent="0">
              <a:buFont typeface="Wingdings" pitchFamily="2" charset="2"/>
              <a:buChar char="ü"/>
            </a:pPr>
            <a:endParaRPr lang="ru-RU" dirty="0" smtClean="0">
              <a:cs typeface="Times New Roman" pitchFamily="18" charset="0"/>
            </a:endParaRPr>
          </a:p>
          <a:p>
            <a:pPr marL="0" indent="0">
              <a:buFont typeface="Wingdings" pitchFamily="2" charset="2"/>
              <a:buChar char="ü"/>
            </a:pPr>
            <a:r>
              <a:rPr lang="ru-RU" dirty="0" smtClean="0">
                <a:cs typeface="Times New Roman" pitchFamily="18" charset="0"/>
              </a:rPr>
              <a:t>Поступление жидкости в организм </a:t>
            </a:r>
            <a:r>
              <a:rPr lang="ru-RU" dirty="0" smtClean="0">
                <a:cs typeface="Times New Roman" pitchFamily="18" charset="0"/>
              </a:rPr>
              <a:t>пациента </a:t>
            </a:r>
            <a:r>
              <a:rPr lang="ru-RU" dirty="0" smtClean="0">
                <a:cs typeface="Times New Roman" pitchFamily="18" charset="0"/>
              </a:rPr>
              <a:t>должно быть не менее 1, 5 л в день. Это может быть морс, чай, сок, вода, компот, а также и в составе пищи: супы, фрукты, овощи, мороженое</a:t>
            </a:r>
            <a:r>
              <a:rPr lang="ru-RU" dirty="0" smtClean="0">
                <a:cs typeface="Times New Roman" pitchFamily="18" charset="0"/>
              </a:rPr>
              <a:t>.</a:t>
            </a:r>
          </a:p>
          <a:p>
            <a:pPr marL="0" indent="0">
              <a:buFont typeface="Wingdings" pitchFamily="2" charset="2"/>
              <a:buChar char="ü"/>
            </a:pPr>
            <a:endParaRPr lang="ru-RU" dirty="0" smtClean="0">
              <a:cs typeface="Times New Roman" pitchFamily="18" charset="0"/>
            </a:endParaRPr>
          </a:p>
          <a:p>
            <a:pPr marL="0" indent="0">
              <a:buFont typeface="Wingdings" pitchFamily="2" charset="2"/>
              <a:buChar char="ü"/>
            </a:pPr>
            <a:r>
              <a:rPr lang="ru-RU" dirty="0" smtClean="0">
                <a:cs typeface="Times New Roman" pitchFamily="18" charset="0"/>
              </a:rPr>
              <a:t>Молоко усваивается в желудке долго и тяжело. Если есть потребность в приёме молока, то давать его нужно тёплым и отдельно от других продуктов. При насморке, простуде, бронхите и астме лучше исключить из рациона, т.к. молоко способствует образованию слизи в горле, носовой полости и лёгких</a:t>
            </a:r>
            <a:r>
              <a:rPr lang="ru-RU" dirty="0" smtClean="0">
                <a:cs typeface="Times New Roman" pitchFamily="18" charset="0"/>
              </a:rPr>
              <a:t>.</a:t>
            </a:r>
          </a:p>
          <a:p>
            <a:pPr marL="0" indent="0">
              <a:buFont typeface="Wingdings" pitchFamily="2" charset="2"/>
              <a:buChar char="ü"/>
            </a:pPr>
            <a:endParaRPr lang="ru-RU" dirty="0" smtClean="0">
              <a:cs typeface="Times New Roman" pitchFamily="18" charset="0"/>
            </a:endParaRPr>
          </a:p>
          <a:p>
            <a:pPr marL="0" indent="0">
              <a:buFont typeface="Wingdings" pitchFamily="2" charset="2"/>
              <a:buChar char="ü"/>
            </a:pPr>
            <a:r>
              <a:rPr lang="ru-RU" dirty="0" smtClean="0">
                <a:cs typeface="Times New Roman" pitchFamily="18" charset="0"/>
              </a:rPr>
              <a:t>При отсутствии аппетита, слабости больного, серьезных проблемах с пищеварением, зондовом питании предпочтительно кормить больного жидкими специализированными </a:t>
            </a:r>
            <a:r>
              <a:rPr lang="ru-RU" dirty="0" smtClean="0">
                <a:cs typeface="Times New Roman" pitchFamily="18" charset="0"/>
              </a:rPr>
              <a:t>смесями.</a:t>
            </a:r>
            <a:endParaRPr lang="ru-RU" dirty="0" smtClean="0"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183880" cy="1051560"/>
          </a:xfrm>
        </p:spPr>
        <p:txBody>
          <a:bodyPr/>
          <a:lstStyle/>
          <a:p>
            <a:r>
              <a:rPr lang="ru-RU" dirty="0" smtClean="0"/>
              <a:t>Режим питания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183880" cy="4187952"/>
          </a:xfrm>
        </p:spPr>
        <p:txBody>
          <a:bodyPr>
            <a:normAutofit fontScale="92500" lnSpcReduction="10000"/>
          </a:bodyPr>
          <a:lstStyle/>
          <a:p>
            <a:pPr marL="171450" indent="-171450">
              <a:buNone/>
            </a:pPr>
            <a:r>
              <a:rPr lang="ru-RU" dirty="0" smtClean="0"/>
              <a:t>Кормить пациента </a:t>
            </a:r>
            <a:r>
              <a:rPr lang="ru-RU" dirty="0" smtClean="0"/>
              <a:t>4-5 раз в день небольшими порциями или по назначению врача. Нельзя кормить больного «через не хочу», нужно удовлетворять его потребность в еде.</a:t>
            </a:r>
          </a:p>
          <a:p>
            <a:pPr marL="171450" indent="-171450">
              <a:buNone/>
            </a:pPr>
            <a:r>
              <a:rPr lang="ru-RU" dirty="0" smtClean="0"/>
              <a:t>Уточнить </a:t>
            </a:r>
            <a:r>
              <a:rPr lang="ru-RU" dirty="0" smtClean="0"/>
              <a:t>у врача, нужны ли пациенту разгрузочные дни, какие и когда.</a:t>
            </a:r>
          </a:p>
          <a:p>
            <a:pPr marL="171450" indent="-171450">
              <a:buNone/>
            </a:pPr>
            <a:r>
              <a:rPr lang="ru-RU" dirty="0" smtClean="0"/>
              <a:t>Больного в лихорадочном состоянии кормят в период снижения температуры.</a:t>
            </a:r>
          </a:p>
          <a:p>
            <a:pPr marL="171450" indent="-171450">
              <a:buNone/>
            </a:pPr>
            <a:r>
              <a:rPr lang="ru-RU" dirty="0" smtClean="0"/>
              <a:t>Узнать, </a:t>
            </a:r>
            <a:r>
              <a:rPr lang="ru-RU" dirty="0" smtClean="0"/>
              <a:t>какую пищу предпочитает ваш </a:t>
            </a:r>
            <a:r>
              <a:rPr lang="ru-RU" dirty="0" smtClean="0"/>
              <a:t>больной.</a:t>
            </a:r>
            <a:endParaRPr lang="ru-RU" dirty="0" smtClean="0"/>
          </a:p>
          <a:p>
            <a:pPr marL="171450" indent="-171450">
              <a:buNone/>
            </a:pPr>
            <a:r>
              <a:rPr lang="ru-RU" dirty="0" smtClean="0"/>
              <a:t>Помнить </a:t>
            </a:r>
            <a:r>
              <a:rPr lang="ru-RU" dirty="0" smtClean="0"/>
              <a:t>про порядок приёма лекарств (до еды, во время или после неё).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Правила подачи пищи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88840"/>
            <a:ext cx="8183880" cy="4608512"/>
          </a:xfrm>
        </p:spPr>
        <p:txBody>
          <a:bodyPr>
            <a:normAutofit fontScale="32500" lnSpcReduction="20000"/>
          </a:bodyPr>
          <a:lstStyle/>
          <a:p>
            <a:r>
              <a:rPr lang="ru-RU" sz="6400" dirty="0" smtClean="0">
                <a:cs typeface="Times New Roman" pitchFamily="18" charset="0"/>
              </a:rPr>
              <a:t>Если </a:t>
            </a:r>
            <a:r>
              <a:rPr lang="ru-RU" sz="6400" dirty="0" smtClean="0">
                <a:cs typeface="Times New Roman" pitchFamily="18" charset="0"/>
              </a:rPr>
              <a:t>нет противопоказаний, для усиления аппетита можно использовать солёные закуски.</a:t>
            </a:r>
          </a:p>
          <a:p>
            <a:r>
              <a:rPr lang="ru-RU" sz="6400" dirty="0" smtClean="0">
                <a:cs typeface="Times New Roman" pitchFamily="18" charset="0"/>
              </a:rPr>
              <a:t>Если </a:t>
            </a:r>
            <a:r>
              <a:rPr lang="ru-RU" sz="6400" dirty="0" smtClean="0">
                <a:cs typeface="Times New Roman" pitchFamily="18" charset="0"/>
              </a:rPr>
              <a:t>больной не чувствует запахов, он может и не ощущать вкуса пищи, это приводит к снижению аппетита.</a:t>
            </a:r>
          </a:p>
          <a:p>
            <a:r>
              <a:rPr lang="ru-RU" sz="6400" dirty="0" smtClean="0">
                <a:cs typeface="Times New Roman" pitchFamily="18" charset="0"/>
              </a:rPr>
              <a:t>Если </a:t>
            </a:r>
            <a:r>
              <a:rPr lang="ru-RU" sz="6400" dirty="0" smtClean="0">
                <a:cs typeface="Times New Roman" pitchFamily="18" charset="0"/>
              </a:rPr>
              <a:t>приём пищи осложнён заболеванием полости рта или гортани (стоматит, ангина и т.п.) </a:t>
            </a:r>
            <a:r>
              <a:rPr lang="ru-RU" sz="6400" dirty="0" smtClean="0">
                <a:cs typeface="Times New Roman" pitchFamily="18" charset="0"/>
              </a:rPr>
              <a:t>нужно кормить </a:t>
            </a:r>
            <a:r>
              <a:rPr lang="ru-RU" sz="6400" dirty="0" smtClean="0">
                <a:cs typeface="Times New Roman" pitchFamily="18" charset="0"/>
              </a:rPr>
              <a:t>больного через трубочку жидкой пищей.</a:t>
            </a:r>
          </a:p>
          <a:p>
            <a:r>
              <a:rPr lang="ru-RU" sz="6400" dirty="0" smtClean="0">
                <a:cs typeface="Times New Roman" pitchFamily="18" charset="0"/>
              </a:rPr>
              <a:t>Пища </a:t>
            </a:r>
            <a:r>
              <a:rPr lang="ru-RU" sz="6400" dirty="0" smtClean="0">
                <a:cs typeface="Times New Roman" pitchFamily="18" charset="0"/>
              </a:rPr>
              <a:t>должна быть тёплой (</a:t>
            </a:r>
            <a:r>
              <a:rPr lang="ru-RU" sz="6400" dirty="0" smtClean="0">
                <a:cs typeface="Times New Roman" pitchFamily="18" charset="0"/>
              </a:rPr>
              <a:t>капать </a:t>
            </a:r>
            <a:r>
              <a:rPr lang="ru-RU" sz="6400" dirty="0" smtClean="0">
                <a:cs typeface="Times New Roman" pitchFamily="18" charset="0"/>
              </a:rPr>
              <a:t>себе на запястье, чтобы проверить температуру еды).</a:t>
            </a:r>
          </a:p>
          <a:p>
            <a:r>
              <a:rPr lang="ru-RU" sz="6400" dirty="0" smtClean="0">
                <a:cs typeface="Times New Roman" pitchFamily="18" charset="0"/>
              </a:rPr>
              <a:t>Пища </a:t>
            </a:r>
            <a:r>
              <a:rPr lang="ru-RU" sz="6400" dirty="0" smtClean="0">
                <a:cs typeface="Times New Roman" pitchFamily="18" charset="0"/>
              </a:rPr>
              <a:t>должна быть мягкой консистенции.</a:t>
            </a:r>
          </a:p>
          <a:p>
            <a:r>
              <a:rPr lang="ru-RU" sz="6400" dirty="0" smtClean="0">
                <a:cs typeface="Times New Roman" pitchFamily="18" charset="0"/>
              </a:rPr>
              <a:t>Кормить больного </a:t>
            </a:r>
            <a:r>
              <a:rPr lang="ru-RU" sz="6400" dirty="0" smtClean="0">
                <a:cs typeface="Times New Roman" pitchFamily="18" charset="0"/>
              </a:rPr>
              <a:t>медленно.</a:t>
            </a:r>
          </a:p>
          <a:p>
            <a:r>
              <a:rPr lang="ru-RU" sz="6400" dirty="0" smtClean="0">
                <a:cs typeface="Times New Roman" pitchFamily="18" charset="0"/>
              </a:rPr>
              <a:t>Не смешивать </a:t>
            </a:r>
            <a:r>
              <a:rPr lang="ru-RU" sz="6400" dirty="0" smtClean="0">
                <a:cs typeface="Times New Roman" pitchFamily="18" charset="0"/>
              </a:rPr>
              <a:t>сырые и вареные продукты.</a:t>
            </a:r>
          </a:p>
          <a:p>
            <a:r>
              <a:rPr lang="ru-RU" sz="6400" dirty="0" smtClean="0">
                <a:cs typeface="Times New Roman" pitchFamily="18" charset="0"/>
              </a:rPr>
              <a:t>Правильно </a:t>
            </a:r>
            <a:r>
              <a:rPr lang="ru-RU" sz="6400" dirty="0" smtClean="0">
                <a:cs typeface="Times New Roman" pitchFamily="18" charset="0"/>
              </a:rPr>
              <a:t>подавать сначала жидкие блюда, затем твердые</a:t>
            </a:r>
            <a:r>
              <a:rPr lang="ru-RU" sz="6400" dirty="0" smtClean="0">
                <a:cs typeface="Times New Roman" pitchFamily="18" charset="0"/>
              </a:rPr>
              <a:t>.</a:t>
            </a:r>
            <a:endParaRPr lang="ru-RU" sz="6400" dirty="0" smtClean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Правила подачи пищи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Нужно подавать </a:t>
            </a:r>
            <a:r>
              <a:rPr lang="ru-RU" dirty="0" smtClean="0"/>
              <a:t>пищу так, чтобы </a:t>
            </a:r>
            <a:r>
              <a:rPr lang="ru-RU" dirty="0" smtClean="0"/>
              <a:t>быстро </a:t>
            </a:r>
            <a:r>
              <a:rPr lang="ru-RU" dirty="0" smtClean="0"/>
              <a:t>перевариваемые продукты шли перед теми, которые усваиваются медленнее, т.к. организм по-разному усваивает разные продукты:</a:t>
            </a:r>
          </a:p>
          <a:p>
            <a:pPr marL="514350" indent="-157163">
              <a:buFont typeface="+mj-lt"/>
              <a:buAutoNum type="arabicPeriod"/>
            </a:pPr>
            <a:r>
              <a:rPr lang="ru-RU" dirty="0" smtClean="0"/>
              <a:t>фрукты и овощи – быстро</a:t>
            </a:r>
          </a:p>
          <a:p>
            <a:pPr marL="514350" indent="-157163">
              <a:buFont typeface="+mj-lt"/>
              <a:buAutoNum type="arabicPeriod"/>
            </a:pPr>
            <a:r>
              <a:rPr lang="ru-RU" dirty="0" smtClean="0"/>
              <a:t>кисломолочные продукты – за 1 час</a:t>
            </a:r>
          </a:p>
          <a:p>
            <a:pPr marL="514350" indent="-157163">
              <a:buFont typeface="+mj-lt"/>
              <a:buAutoNum type="arabicPeriod"/>
            </a:pPr>
            <a:r>
              <a:rPr lang="ru-RU" dirty="0" smtClean="0"/>
              <a:t>хлеб – 2, 5 часа</a:t>
            </a:r>
          </a:p>
          <a:p>
            <a:pPr marL="514350" indent="-157163">
              <a:buFont typeface="+mj-lt"/>
              <a:buAutoNum type="arabicPeriod"/>
            </a:pPr>
            <a:r>
              <a:rPr lang="ru-RU" dirty="0" smtClean="0"/>
              <a:t>молоко – 3 часа</a:t>
            </a:r>
          </a:p>
          <a:p>
            <a:pPr marL="514350" indent="-157163">
              <a:buFont typeface="+mj-lt"/>
              <a:buAutoNum type="arabicPeriod"/>
            </a:pPr>
            <a:r>
              <a:rPr lang="ru-RU" dirty="0" smtClean="0"/>
              <a:t>мясо – 5 часов.</a:t>
            </a:r>
          </a:p>
          <a:p>
            <a:r>
              <a:rPr lang="ru-RU" dirty="0" smtClean="0"/>
              <a:t>Хлеб </a:t>
            </a:r>
            <a:r>
              <a:rPr lang="ru-RU" dirty="0" smtClean="0"/>
              <a:t>и картофель несовместимы с яйцами, мясом, рыбой, молоком, кефиром, простоквашей. Их нужно подавать отдельно.</a:t>
            </a:r>
          </a:p>
          <a:p>
            <a:r>
              <a:rPr lang="ru-RU" dirty="0" smtClean="0"/>
              <a:t>Переваривание требует значительных </a:t>
            </a:r>
            <a:r>
              <a:rPr lang="ru-RU" dirty="0" err="1" smtClean="0"/>
              <a:t>энергозатрат</a:t>
            </a:r>
            <a:r>
              <a:rPr lang="ru-RU" dirty="0" smtClean="0"/>
              <a:t>. Не </a:t>
            </a:r>
            <a:r>
              <a:rPr lang="ru-RU" dirty="0" smtClean="0"/>
              <a:t>перегружать </a:t>
            </a:r>
            <a:r>
              <a:rPr lang="ru-RU" dirty="0" smtClean="0"/>
              <a:t>желудок больного, в некоторых случаях целесообразнее кормить пациента специальным питанием.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home.pc\Desktop\kormlenie 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53744"/>
            <a:ext cx="2785440" cy="2304256"/>
          </a:xfrm>
          <a:prstGeom prst="rect">
            <a:avLst/>
          </a:prstGeom>
          <a:noFill/>
        </p:spPr>
      </p:pic>
      <p:pic>
        <p:nvPicPr>
          <p:cNvPr id="1026" name="Picture 2" descr="C:\Users\home.pc\Desktop\kormleni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8292" y="1196752"/>
            <a:ext cx="2665708" cy="230425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Кормление лежачего больного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72608"/>
          </a:xfrm>
        </p:spPr>
        <p:txBody>
          <a:bodyPr>
            <a:normAutofit fontScale="77500" lnSpcReduction="20000"/>
          </a:bodyPr>
          <a:lstStyle/>
          <a:p>
            <a:r>
              <a:rPr lang="ru-RU" sz="2200" dirty="0" smtClean="0"/>
              <a:t>Помочь пациенту </a:t>
            </a:r>
            <a:r>
              <a:rPr lang="ru-RU" sz="2200" dirty="0" smtClean="0"/>
              <a:t>принять </a:t>
            </a:r>
            <a:r>
              <a:rPr lang="ru-RU" sz="2200" dirty="0" err="1" smtClean="0"/>
              <a:t>полусидячее</a:t>
            </a:r>
            <a:r>
              <a:rPr lang="ru-RU" sz="2200" dirty="0" smtClean="0"/>
              <a:t> </a:t>
            </a:r>
            <a:r>
              <a:rPr lang="ru-RU" sz="2200" dirty="0" smtClean="0"/>
              <a:t>(</a:t>
            </a:r>
            <a:r>
              <a:rPr lang="ru-RU" sz="2200" dirty="0" err="1" smtClean="0"/>
              <a:t>сидяее</a:t>
            </a:r>
            <a:r>
              <a:rPr lang="ru-RU" sz="2200" dirty="0" smtClean="0"/>
              <a:t>) положение</a:t>
            </a:r>
            <a:r>
              <a:rPr lang="ru-RU" sz="2200" dirty="0" smtClean="0"/>
              <a:t>.</a:t>
            </a:r>
          </a:p>
          <a:p>
            <a:r>
              <a:rPr lang="ru-RU" sz="2200" dirty="0" smtClean="0"/>
              <a:t>Вымыть </a:t>
            </a:r>
            <a:r>
              <a:rPr lang="ru-RU" sz="2200" dirty="0" smtClean="0"/>
              <a:t>ему руки.</a:t>
            </a:r>
          </a:p>
          <a:p>
            <a:r>
              <a:rPr lang="ru-RU" sz="2200" dirty="0" smtClean="0"/>
              <a:t>Накрыть </a:t>
            </a:r>
            <a:r>
              <a:rPr lang="ru-RU" sz="2200" dirty="0" smtClean="0"/>
              <a:t>грудь </a:t>
            </a:r>
            <a:r>
              <a:rPr lang="ru-RU" sz="2200" dirty="0" smtClean="0"/>
              <a:t>нагрудником.</a:t>
            </a:r>
            <a:endParaRPr lang="ru-RU" sz="2200" dirty="0" smtClean="0"/>
          </a:p>
          <a:p>
            <a:r>
              <a:rPr lang="ru-RU" sz="2200" dirty="0" smtClean="0"/>
              <a:t>Предложить ему </a:t>
            </a:r>
            <a:r>
              <a:rPr lang="ru-RU" sz="2200" dirty="0" smtClean="0"/>
              <a:t>попить, это облегчит ему глотание </a:t>
            </a:r>
            <a:endParaRPr lang="ru-RU" sz="2200" dirty="0" smtClean="0"/>
          </a:p>
          <a:p>
            <a:pPr>
              <a:buNone/>
            </a:pPr>
            <a:r>
              <a:rPr lang="ru-RU" sz="2200" dirty="0" smtClean="0"/>
              <a:t>п</a:t>
            </a:r>
            <a:r>
              <a:rPr lang="ru-RU" sz="2200" dirty="0" smtClean="0"/>
              <a:t>ри приёме </a:t>
            </a:r>
            <a:r>
              <a:rPr lang="ru-RU" sz="2200" dirty="0" smtClean="0"/>
              <a:t>твердой пищи.</a:t>
            </a:r>
          </a:p>
          <a:p>
            <a:r>
              <a:rPr lang="ru-RU" sz="2200" dirty="0" smtClean="0"/>
              <a:t>Чтобы </a:t>
            </a:r>
            <a:r>
              <a:rPr lang="ru-RU" sz="2200" dirty="0" smtClean="0"/>
              <a:t>напоить: одной рукой поддерживайте </a:t>
            </a:r>
            <a:r>
              <a:rPr lang="ru-RU" sz="2200" dirty="0" smtClean="0"/>
              <a:t>голову</a:t>
            </a:r>
          </a:p>
          <a:p>
            <a:pPr>
              <a:buNone/>
            </a:pPr>
            <a:r>
              <a:rPr lang="ru-RU" sz="2200" dirty="0" smtClean="0"/>
              <a:t> больного</a:t>
            </a:r>
            <a:r>
              <a:rPr lang="ru-RU" sz="2200" dirty="0" smtClean="0"/>
              <a:t>, а другой держите кружку из которой он пьёт.</a:t>
            </a:r>
          </a:p>
          <a:p>
            <a:r>
              <a:rPr lang="ru-RU" sz="2200" dirty="0" smtClean="0"/>
              <a:t>Чтобы </a:t>
            </a:r>
            <a:r>
              <a:rPr lang="ru-RU" sz="2200" dirty="0" smtClean="0"/>
              <a:t>накормить:</a:t>
            </a:r>
          </a:p>
          <a:p>
            <a:pPr marL="273050" indent="-273050">
              <a:buFont typeface="+mj-lt"/>
              <a:buAutoNum type="arabicPeriod"/>
            </a:pPr>
            <a:r>
              <a:rPr lang="ru-RU" sz="2200" dirty="0" smtClean="0"/>
              <a:t>Наполняйте </a:t>
            </a:r>
            <a:r>
              <a:rPr lang="ru-RU" sz="2200" dirty="0" smtClean="0"/>
              <a:t>ложку на 2/3.</a:t>
            </a:r>
          </a:p>
          <a:p>
            <a:pPr marL="273050" indent="-273050">
              <a:buFont typeface="+mj-lt"/>
              <a:buAutoNum type="arabicPeriod"/>
            </a:pPr>
            <a:r>
              <a:rPr lang="ru-RU" sz="2200" dirty="0" smtClean="0"/>
              <a:t>Сначала </a:t>
            </a:r>
            <a:r>
              <a:rPr lang="ru-RU" sz="2200" dirty="0" smtClean="0"/>
              <a:t>коснитесь ложкой нижней </a:t>
            </a:r>
            <a:r>
              <a:rPr lang="ru-RU" sz="2200" dirty="0" smtClean="0"/>
              <a:t>губы пациента, </a:t>
            </a:r>
            <a:r>
              <a:rPr lang="ru-RU" sz="2200" dirty="0" smtClean="0"/>
              <a:t>чтобы он открыл </a:t>
            </a:r>
            <a:r>
              <a:rPr lang="ru-RU" sz="2200" dirty="0" smtClean="0"/>
              <a:t>рот.</a:t>
            </a:r>
          </a:p>
          <a:p>
            <a:pPr marL="273050" indent="-273050">
              <a:buFont typeface="+mj-lt"/>
              <a:buAutoNum type="arabicPeriod"/>
            </a:pPr>
            <a:r>
              <a:rPr lang="ru-RU" sz="2200" dirty="0" smtClean="0"/>
              <a:t>Затем прикоснуться </a:t>
            </a:r>
            <a:r>
              <a:rPr lang="ru-RU" sz="2200" dirty="0" smtClean="0"/>
              <a:t>к его языку. Он поймет, </a:t>
            </a:r>
            <a:r>
              <a:rPr lang="ru-RU" sz="2200" dirty="0" smtClean="0"/>
              <a:t>что ложка </a:t>
            </a:r>
            <a:r>
              <a:rPr lang="ru-RU" sz="2200" dirty="0" smtClean="0"/>
              <a:t>с пищей находится у него во рту и прикроет рот.</a:t>
            </a:r>
          </a:p>
          <a:p>
            <a:pPr marL="273050" indent="-273050">
              <a:buFont typeface="+mj-lt"/>
              <a:buAutoNum type="arabicPeriod"/>
            </a:pPr>
            <a:r>
              <a:rPr lang="ru-RU" sz="2200" dirty="0" smtClean="0"/>
              <a:t>Аккуратно вынуть ложку </a:t>
            </a:r>
            <a:r>
              <a:rPr lang="ru-RU" sz="2200" dirty="0" smtClean="0"/>
              <a:t>изо рта.</a:t>
            </a:r>
          </a:p>
          <a:p>
            <a:pPr marL="1349375" indent="-361950">
              <a:buFont typeface="+mj-lt"/>
              <a:buAutoNum type="arabicPeriod"/>
            </a:pPr>
            <a:r>
              <a:rPr lang="ru-RU" sz="2200" dirty="0" smtClean="0"/>
              <a:t>Сделать </a:t>
            </a:r>
            <a:r>
              <a:rPr lang="ru-RU" sz="2200" dirty="0" smtClean="0"/>
              <a:t>паузу, чтобы пациент мог прожевать и </a:t>
            </a:r>
            <a:r>
              <a:rPr lang="ru-RU" sz="2200" dirty="0" smtClean="0"/>
              <a:t>проглотить пищу</a:t>
            </a:r>
            <a:r>
              <a:rPr lang="ru-RU" sz="2200" dirty="0" smtClean="0"/>
              <a:t>.</a:t>
            </a:r>
          </a:p>
          <a:p>
            <a:pPr marL="1800225" indent="-450850">
              <a:buFont typeface="+mj-lt"/>
              <a:buAutoNum type="arabicPeriod"/>
            </a:pPr>
            <a:r>
              <a:rPr lang="ru-RU" sz="2200" dirty="0" smtClean="0"/>
              <a:t>После </a:t>
            </a:r>
            <a:r>
              <a:rPr lang="ru-RU" sz="2200" dirty="0" smtClean="0"/>
              <a:t>нескольких ложек твердой пищи </a:t>
            </a:r>
            <a:r>
              <a:rPr lang="ru-RU" sz="2200" dirty="0" smtClean="0"/>
              <a:t>предложить ему </a:t>
            </a:r>
            <a:r>
              <a:rPr lang="ru-RU" sz="2200" dirty="0" smtClean="0"/>
              <a:t>попить.</a:t>
            </a:r>
          </a:p>
          <a:p>
            <a:pPr marL="1698625" indent="361950">
              <a:buFont typeface="+mj-lt"/>
              <a:buAutoNum type="arabicPeriod"/>
            </a:pPr>
            <a:r>
              <a:rPr lang="ru-RU" sz="2200" dirty="0" smtClean="0"/>
              <a:t>По </a:t>
            </a:r>
            <a:r>
              <a:rPr lang="ru-RU" sz="2200" dirty="0" smtClean="0"/>
              <a:t>мере надобности </a:t>
            </a:r>
            <a:r>
              <a:rPr lang="ru-RU" sz="2200" dirty="0" smtClean="0"/>
              <a:t>протирать рот </a:t>
            </a:r>
            <a:r>
              <a:rPr lang="ru-RU" sz="2200" dirty="0" smtClean="0"/>
              <a:t>больного салфеткой.</a:t>
            </a:r>
          </a:p>
          <a:p>
            <a:pPr marL="2336800" indent="-260350"/>
            <a:r>
              <a:rPr lang="ru-RU" sz="2200" dirty="0" smtClean="0"/>
              <a:t>После </a:t>
            </a:r>
            <a:r>
              <a:rPr lang="ru-RU" sz="2200" dirty="0" smtClean="0"/>
              <a:t>кормления </a:t>
            </a:r>
            <a:r>
              <a:rPr lang="ru-RU" sz="2200" dirty="0" smtClean="0"/>
              <a:t>помочь пациенту: </a:t>
            </a:r>
            <a:r>
              <a:rPr lang="ru-RU" sz="2200" dirty="0" smtClean="0"/>
              <a:t>прополоскать рот, вымыть руки, почистить зубы.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ome.pc\Desktop\kormlenie v gastrostom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3650778"/>
            <a:ext cx="2699792" cy="32072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Если показано искусственное кормление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При непроходимости пищевода больного кормят через операционный свищ, в некоторых случаях с помощью питательных клизм или зонд.</a:t>
            </a:r>
          </a:p>
          <a:p>
            <a:r>
              <a:rPr lang="ru-RU" dirty="0" smtClean="0"/>
              <a:t>Ввести </a:t>
            </a:r>
            <a:r>
              <a:rPr lang="ru-RU" dirty="0" smtClean="0"/>
              <a:t>зонд в свищевое отверстие, </a:t>
            </a:r>
            <a:r>
              <a:rPr lang="ru-RU" dirty="0" smtClean="0"/>
              <a:t>надеть </a:t>
            </a:r>
            <a:r>
              <a:rPr lang="ru-RU" dirty="0" smtClean="0"/>
              <a:t>на него воронку и </a:t>
            </a:r>
            <a:r>
              <a:rPr lang="ru-RU" dirty="0" smtClean="0"/>
              <a:t>вливать </a:t>
            </a:r>
            <a:r>
              <a:rPr lang="ru-RU" dirty="0" smtClean="0"/>
              <a:t>по 150-200 мл подогретой жидкой пищи 5-6 раз в день.</a:t>
            </a:r>
          </a:p>
          <a:p>
            <a:r>
              <a:rPr lang="ru-RU" dirty="0" smtClean="0"/>
              <a:t>Постепенно </a:t>
            </a:r>
            <a:r>
              <a:rPr lang="ru-RU" dirty="0" smtClean="0"/>
              <a:t>можно увеличить </a:t>
            </a:r>
            <a:r>
              <a:rPr lang="ru-RU" dirty="0" smtClean="0"/>
              <a:t>разовое количество </a:t>
            </a:r>
            <a:r>
              <a:rPr lang="ru-RU" dirty="0" smtClean="0"/>
              <a:t>пищи до 300-500 мл </a:t>
            </a:r>
            <a:r>
              <a:rPr lang="ru-RU" dirty="0" smtClean="0"/>
              <a:t>и уменьшить </a:t>
            </a:r>
            <a:r>
              <a:rPr lang="ru-RU" dirty="0" smtClean="0"/>
              <a:t>частоту кормлений </a:t>
            </a:r>
            <a:r>
              <a:rPr lang="ru-RU" dirty="0" smtClean="0"/>
              <a:t> до </a:t>
            </a:r>
            <a:r>
              <a:rPr lang="ru-RU" dirty="0" smtClean="0"/>
              <a:t>3-4 раз.</a:t>
            </a:r>
          </a:p>
          <a:p>
            <a:r>
              <a:rPr lang="ru-RU" dirty="0" smtClean="0"/>
              <a:t>Следить </a:t>
            </a:r>
            <a:r>
              <a:rPr lang="ru-RU" dirty="0" smtClean="0"/>
              <a:t>за чистотой свищевого отверстия:</a:t>
            </a:r>
          </a:p>
          <a:p>
            <a:pPr marL="261938" indent="0">
              <a:buNone/>
            </a:pPr>
            <a:r>
              <a:rPr lang="ru-RU" dirty="0" smtClean="0"/>
              <a:t>после каждого кормления </a:t>
            </a:r>
            <a:r>
              <a:rPr lang="ru-RU" dirty="0" smtClean="0"/>
              <a:t>промывать                                </a:t>
            </a:r>
            <a:r>
              <a:rPr lang="ru-RU" dirty="0" smtClean="0"/>
              <a:t>вокруг него кожу, смазывайте специальной  </a:t>
            </a:r>
            <a:r>
              <a:rPr lang="ru-RU" dirty="0" smtClean="0"/>
              <a:t>                     мазью </a:t>
            </a:r>
            <a:r>
              <a:rPr lang="ru-RU" dirty="0" smtClean="0"/>
              <a:t>(пастой </a:t>
            </a:r>
            <a:r>
              <a:rPr lang="ru-RU" dirty="0" err="1" smtClean="0"/>
              <a:t>Лассара</a:t>
            </a:r>
            <a:r>
              <a:rPr lang="ru-RU" dirty="0" smtClean="0"/>
              <a:t>), </a:t>
            </a:r>
            <a:r>
              <a:rPr lang="ru-RU" dirty="0" smtClean="0"/>
              <a:t>накладывать                                  сухую </a:t>
            </a:r>
            <a:r>
              <a:rPr lang="ru-RU" dirty="0" smtClean="0"/>
              <a:t>стерильную повязку.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261</TotalTime>
  <Words>570</Words>
  <Application>Microsoft Office PowerPoint</Application>
  <PresentationFormat>Экран (4:3)</PresentationFormat>
  <Paragraphs>69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Кормление тяжелобольных пациентов</vt:lpstr>
      <vt:lpstr>Правильная организация питания больного</vt:lpstr>
      <vt:lpstr>Рацион питания</vt:lpstr>
      <vt:lpstr>Режим питания</vt:lpstr>
      <vt:lpstr>  Правила подачи пищи </vt:lpstr>
      <vt:lpstr>  Правила подачи пищи </vt:lpstr>
      <vt:lpstr>Кормление лежачего больного</vt:lpstr>
      <vt:lpstr>Если показано искусственное кормление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Кормление тяжелобольных пациентов.</dc:title>
  <dc:creator>Windows User</dc:creator>
  <cp:lastModifiedBy>Windows User</cp:lastModifiedBy>
  <cp:revision>26</cp:revision>
  <dcterms:created xsi:type="dcterms:W3CDTF">2015-02-16T17:12:29Z</dcterms:created>
  <dcterms:modified xsi:type="dcterms:W3CDTF">2015-02-16T21:33:35Z</dcterms:modified>
</cp:coreProperties>
</file>