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3.png" ContentType="image/png"/>
  <Override PartName="/ppt/media/image6.jpeg" ContentType="image/jpeg"/>
  <Override PartName="/ppt/media/image4.png" ContentType="image/png"/>
  <Override PartName="/ppt/media/image7.jpeg" ContentType="image/jpeg"/>
  <Override PartName="/ppt/media/image8.jpeg" ContentType="image/jpeg"/>
  <Override PartName="/ppt/media/image1.png" ContentType="image/png"/>
  <Override PartName="/ppt/media/image10.png" ContentType="image/png"/>
  <Override PartName="/ppt/media/image9.jpeg" ContentType="image/jpeg"/>
  <Override PartName="/ppt/media/image5.png" ContentType="image/png"/>
  <Override PartName="/ppt/media/image2.png" ContentType="image/png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1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2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commentAuthors.xml" ContentType="application/vnd.openxmlformats-officedocument.presentationml.commentAuthors+xml"/>
  <Override PartName="/ppt/comments/comment3.xml" ContentType="application/vnd.openxmlformats-officedocument.presentationml.comments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17.xml" ContentType="application/vnd.openxmlformats-officedocument.presentationml.slide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7.xml.rels" ContentType="application/vnd.openxmlformats-package.relationships+xml"/>
  <Override PartName="/ppt/slides/_rels/slide4.xml.rels" ContentType="application/vnd.openxmlformats-package.relationships+xml"/>
  <Override PartName="/ppt/slides/_rels/slide12.xml.rels" ContentType="application/vnd.openxmlformats-package.relationships+xml"/>
  <Override PartName="/ppt/slides/_rels/slide16.xml.rels" ContentType="application/vnd.openxmlformats-package.relationships+xml"/>
  <Override PartName="/ppt/slides/_rels/slide11.xml.rels" ContentType="application/vnd.openxmlformats-package.relationships+xml"/>
  <Override PartName="/ppt/slides/_rels/slide15.xml.rels" ContentType="application/vnd.openxmlformats-package.relationships+xml"/>
  <Override PartName="/ppt/slides/_rels/slide10.xml.rels" ContentType="application/vnd.openxmlformats-package.relationships+xml"/>
  <Override PartName="/ppt/slides/_rels/slide14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3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6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6858000"/>
  <p:notesSz cx="7559675" cy="10691812"/>
</p:presentation>
</file>

<file path=ppt/commentAuthors.xml><?xml version="1.0" encoding="utf-8"?>
<p:cmAuthorLst xmlns:p="http://schemas.openxmlformats.org/presentationml/2006/main">
  <p:cmAuthor clrIdx="0" id="0" initials="" lastIdx="1" name=""/>
</p:cmAuthorLst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commentAuthors" Target="commentAuthors.xml"/>
</Relationships>
</file>

<file path=ppt/comments/comment3.xml><?xml version="1.0" encoding="utf-8"?>
<p:cmLst xmlns:p="http://schemas.openxmlformats.org/presentationml/2006/main">
  <p:cm authorId="0" dt="2015-05-04T23:35:41.000" idx="1">
    <p:pos x="0" y="0"/>
    <p:text/>
  </p:cm>
</p:cmLst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subTitle"/>
          </p:nvPr>
        </p:nvSpPr>
        <p:spPr>
          <a:xfrm>
            <a:off x="457200" y="2249280"/>
            <a:ext cx="8229240" cy="43250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4015440" cy="4324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3520" y="2249280"/>
            <a:ext cx="4015440" cy="4324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subTitle"/>
          </p:nvPr>
        </p:nvSpPr>
        <p:spPr>
          <a:xfrm>
            <a:off x="457200" y="1143000"/>
            <a:ext cx="8229240" cy="54309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57200" y="450792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673520" y="2249280"/>
            <a:ext cx="4015440" cy="4324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4015440" cy="4324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352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4673520" y="450792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352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457200" y="4507920"/>
            <a:ext cx="822852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82292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57200" y="4507920"/>
            <a:ext cx="82292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352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3520" y="450792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457200" y="450792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352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457200" y="2249280"/>
            <a:ext cx="8229240" cy="43250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4015440" cy="4324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673520" y="2249280"/>
            <a:ext cx="4015440" cy="4324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subTitle"/>
          </p:nvPr>
        </p:nvSpPr>
        <p:spPr>
          <a:xfrm>
            <a:off x="457200" y="1143000"/>
            <a:ext cx="8229240" cy="54309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57200" y="450792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4673520" y="2249280"/>
            <a:ext cx="4015440" cy="4324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4015440" cy="4324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352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673520" y="450792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352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57200" y="4507920"/>
            <a:ext cx="822852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82292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57200" y="4507920"/>
            <a:ext cx="82292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67352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673520" y="450792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7" name="PlaceHolder 5"/>
          <p:cNvSpPr>
            <a:spLocks noGrp="1"/>
          </p:cNvSpPr>
          <p:nvPr>
            <p:ph type="body"/>
          </p:nvPr>
        </p:nvSpPr>
        <p:spPr>
          <a:xfrm>
            <a:off x="457200" y="450792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6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673520" y="2249280"/>
            <a:ext cx="4015440" cy="20624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1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rgbClr val="424456"/>
          </a:solidFill>
        </p:spPr>
      </p:sp>
      <p:sp>
        <p:nvSpPr>
          <p:cNvPr id="2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3" name="CustomShape 4"/>
          <p:cNvSpPr/>
          <p:nvPr/>
        </p:nvSpPr>
        <p:spPr>
          <a:xfrm flipV="1" rot="10800000">
            <a:off x="1676520" y="269280"/>
            <a:ext cx="3733560" cy="9072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4" name="CustomShape 5"/>
          <p:cNvSpPr/>
          <p:nvPr/>
        </p:nvSpPr>
        <p:spPr>
          <a:xfrm flipV="1" rot="10800000">
            <a:off x="1676520" y="259560"/>
            <a:ext cx="3733560" cy="17964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5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</p:spPr>
      </p:sp>
      <p:sp>
        <p:nvSpPr>
          <p:cNvPr id="6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fmla="val 16667" name="adj"/>
            </a:avLst>
          </a:prstGeom>
          <a:solidFill>
            <a:srgbClr val="ffffff"/>
          </a:solidFill>
        </p:spPr>
      </p:sp>
      <p:sp>
        <p:nvSpPr>
          <p:cNvPr id="7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9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0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1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3" name="CustomShape 14"/>
          <p:cNvSpPr/>
          <p:nvPr/>
        </p:nvSpPr>
        <p:spPr>
          <a:xfrm flipV="1" rot="10800000">
            <a:off x="1676520" y="3718800"/>
            <a:ext cx="3733560" cy="9072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14" name="CustomShape 15"/>
          <p:cNvSpPr/>
          <p:nvPr/>
        </p:nvSpPr>
        <p:spPr>
          <a:xfrm flipV="1" rot="10800000">
            <a:off x="1676520" y="3705120"/>
            <a:ext cx="3733560" cy="19152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15" name="CustomShape 16"/>
          <p:cNvSpPr/>
          <p:nvPr/>
        </p:nvSpPr>
        <p:spPr>
          <a:xfrm flipV="1" rot="10800000">
            <a:off x="1676520" y="4106160"/>
            <a:ext cx="3733560" cy="864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16" name="CustomShape 17"/>
          <p:cNvSpPr/>
          <p:nvPr/>
        </p:nvSpPr>
        <p:spPr>
          <a:xfrm flipV="1" rot="10800000">
            <a:off x="3444480" y="4146120"/>
            <a:ext cx="1965600" cy="1800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17" name="CustomShape 18"/>
          <p:cNvSpPr/>
          <p:nvPr/>
        </p:nvSpPr>
        <p:spPr>
          <a:xfrm flipV="1" rot="10800000">
            <a:off x="3444480" y="4190400"/>
            <a:ext cx="1965600" cy="864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18" name="CustomShape 19"/>
          <p:cNvSpPr/>
          <p:nvPr/>
        </p:nvSpPr>
        <p:spPr>
          <a:xfrm>
            <a:off x="5410080" y="3962520"/>
            <a:ext cx="3062880" cy="27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</p:spPr>
      </p:sp>
      <p:sp>
        <p:nvSpPr>
          <p:cNvPr id="19" name="CustomShape 20"/>
          <p:cNvSpPr/>
          <p:nvPr/>
        </p:nvSpPr>
        <p:spPr>
          <a:xfrm>
            <a:off x="7376400" y="4061160"/>
            <a:ext cx="1599840" cy="36360"/>
          </a:xfrm>
          <a:prstGeom prst="roundRect">
            <a:avLst>
              <a:gd fmla="val 16667" name="adj"/>
            </a:avLst>
          </a:prstGeom>
          <a:solidFill>
            <a:srgbClr val="ffffff"/>
          </a:solidFill>
        </p:spPr>
      </p:sp>
      <p:sp>
        <p:nvSpPr>
          <p:cNvPr id="20" name="CustomShape 21"/>
          <p:cNvSpPr/>
          <p:nvPr/>
        </p:nvSpPr>
        <p:spPr>
          <a:xfrm>
            <a:off x="0" y="3649680"/>
            <a:ext cx="9143640" cy="24372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21" name="CustomShape 22"/>
          <p:cNvSpPr/>
          <p:nvPr/>
        </p:nvSpPr>
        <p:spPr>
          <a:xfrm>
            <a:off x="0" y="3675600"/>
            <a:ext cx="9143640" cy="14040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22" name="CustomShape 23"/>
          <p:cNvSpPr/>
          <p:nvPr/>
        </p:nvSpPr>
        <p:spPr>
          <a:xfrm flipV="1" rot="10800000">
            <a:off x="3684600" y="3394080"/>
            <a:ext cx="2729520" cy="24804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23" name="CustomShape 24"/>
          <p:cNvSpPr/>
          <p:nvPr/>
        </p:nvSpPr>
        <p:spPr>
          <a:xfrm>
            <a:off x="0" y="0"/>
            <a:ext cx="9143640" cy="3701520"/>
          </a:xfrm>
          <a:prstGeom prst="rect">
            <a:avLst/>
          </a:prstGeom>
          <a:solidFill>
            <a:srgbClr val="424456"/>
          </a:solidFill>
        </p:spPr>
      </p:sp>
      <p:sp>
        <p:nvSpPr>
          <p:cNvPr id="24" name="PlaceHolder 25"/>
          <p:cNvSpPr>
            <a:spLocks noGrp="1"/>
          </p:cNvSpPr>
          <p:nvPr>
            <p:ph type="title"/>
          </p:nvPr>
        </p:nvSpPr>
        <p:spPr>
          <a:xfrm>
            <a:off x="457200" y="2401920"/>
            <a:ext cx="8457840" cy="1469520"/>
          </a:xfrm>
          <a:prstGeom prst="rect">
            <a:avLst/>
          </a:prstGeom>
        </p:spPr>
        <p:txBody>
          <a:bodyPr anchor="b" bIns="45000" lIns="90000" rIns="90000" tIns="45000"/>
          <a:p>
            <a:pPr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Trebuchet MS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25" name="PlaceHolder 26"/>
          <p:cNvSpPr>
            <a:spLocks noGrp="1"/>
          </p:cNvSpPr>
          <p:nvPr>
            <p:ph type="dt"/>
          </p:nvPr>
        </p:nvSpPr>
        <p:spPr>
          <a:xfrm>
            <a:off x="6705720" y="4206240"/>
            <a:ext cx="959760" cy="45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 sz="800">
                <a:solidFill>
                  <a:srgbClr val="438086"/>
                </a:solidFill>
                <a:latin typeface="Georgia"/>
              </a:rPr>
              <a:t>4.5.15</a:t>
            </a:r>
            <a:endParaRPr/>
          </a:p>
        </p:txBody>
      </p:sp>
      <p:sp>
        <p:nvSpPr>
          <p:cNvPr id="26" name="PlaceHolder 27"/>
          <p:cNvSpPr>
            <a:spLocks noGrp="1"/>
          </p:cNvSpPr>
          <p:nvPr>
            <p:ph type="ftr"/>
          </p:nvPr>
        </p:nvSpPr>
        <p:spPr>
          <a:xfrm>
            <a:off x="5410080" y="4205160"/>
            <a:ext cx="1294920" cy="45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7" name="PlaceHolder 28"/>
          <p:cNvSpPr>
            <a:spLocks noGrp="1"/>
          </p:cNvSpPr>
          <p:nvPr>
            <p:ph type="sldNum"/>
          </p:nvPr>
        </p:nvSpPr>
        <p:spPr>
          <a:xfrm>
            <a:off x="8319960" y="1080"/>
            <a:ext cx="747360" cy="365400"/>
          </a:xfrm>
          <a:prstGeom prst="rect">
            <a:avLst/>
          </a:prstGeom>
        </p:spPr>
        <p:txBody>
          <a:bodyPr anchor="b" bIns="45000" lIns="90000" rIns="90000" tIns="45000"/>
          <a:p>
            <a:pPr algn="r">
              <a:lnSpc>
                <a:spcPct val="100000"/>
              </a:lnSpc>
            </a:pPr>
            <a:fld id="{85E83A92-6F3A-4339-B877-A8DDE10D73E8}" type="slidenum">
              <a:rPr lang="ru-RU">
                <a:solidFill>
                  <a:srgbClr val="ffffff"/>
                </a:solidFill>
                <a:latin typeface="Georgia"/>
              </a:rPr>
              <a:t>&lt;номер&gt;</a:t>
            </a:fld>
            <a:endParaRPr/>
          </a:p>
        </p:txBody>
      </p:sp>
      <p:sp>
        <p:nvSpPr>
          <p:cNvPr id="28" name="PlaceHolder 2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62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rgbClr val="424456"/>
          </a:solidFill>
        </p:spPr>
      </p:sp>
      <p:sp>
        <p:nvSpPr>
          <p:cNvPr id="63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64" name="CustomShape 4"/>
          <p:cNvSpPr/>
          <p:nvPr/>
        </p:nvSpPr>
        <p:spPr>
          <a:xfrm flipV="1" rot="10800000">
            <a:off x="1676520" y="269280"/>
            <a:ext cx="3733560" cy="9072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65" name="CustomShape 5"/>
          <p:cNvSpPr/>
          <p:nvPr/>
        </p:nvSpPr>
        <p:spPr>
          <a:xfrm flipV="1" rot="10800000">
            <a:off x="1676520" y="259560"/>
            <a:ext cx="3733560" cy="17964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66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</p:spPr>
      </p:sp>
      <p:sp>
        <p:nvSpPr>
          <p:cNvPr id="67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fmla="val 16667" name="adj"/>
            </a:avLst>
          </a:prstGeom>
          <a:solidFill>
            <a:srgbClr val="ffffff"/>
          </a:solidFill>
        </p:spPr>
      </p:sp>
      <p:sp>
        <p:nvSpPr>
          <p:cNvPr id="68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9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0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1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2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3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4" name="PlaceHolder 14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75" name="PlaceHolder 15"/>
          <p:cNvSpPr>
            <a:spLocks noGrp="1"/>
          </p:cNvSpPr>
          <p:nvPr>
            <p:ph type="body"/>
          </p:nvPr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2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Font typeface="Georgia"/>
              <a:buChar char="•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SzPct val="25000"/>
              <a:buFont typeface="StarSymbol"/>
              <a:buChar char=""/>
            </a:pPr>
            <a:r>
              <a:rPr lang="ru-RU" sz="2600">
                <a:solidFill>
                  <a:srgbClr val="438086"/>
                </a:solidFill>
                <a:latin typeface="Georgia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SzPct val="25000"/>
              <a:buFont typeface="StarSymbol"/>
              <a:buChar char=""/>
            </a:pPr>
            <a:r>
              <a:rPr lang="ru-RU" sz="2400">
                <a:solidFill>
                  <a:srgbClr val="53548a"/>
                </a:solidFill>
                <a:latin typeface="Georgia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SzPct val="25000"/>
              <a:buFont typeface="StarSymbol"/>
              <a:buChar char=""/>
            </a:pPr>
            <a:r>
              <a:rPr lang="ru-RU" sz="2200">
                <a:solidFill>
                  <a:srgbClr val="53548a"/>
                </a:solidFill>
                <a:latin typeface="Georgia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SzPct val="25000"/>
              <a:buFont typeface="StarSymbol"/>
              <a:buChar char=""/>
            </a:pPr>
            <a:r>
              <a:rPr lang="ru-RU" sz="2000">
                <a:solidFill>
                  <a:srgbClr val="a04da3"/>
                </a:solidFill>
                <a:latin typeface="Georgia"/>
              </a:rPr>
              <a:t>Пятый уровень</a:t>
            </a:r>
            <a:endParaRPr/>
          </a:p>
        </p:txBody>
      </p:sp>
      <p:sp>
        <p:nvSpPr>
          <p:cNvPr id="76" name="PlaceHolder 16"/>
          <p:cNvSpPr>
            <a:spLocks noGrp="1"/>
          </p:cNvSpPr>
          <p:nvPr>
            <p:ph type="dt"/>
          </p:nvPr>
        </p:nvSpPr>
        <p:spPr>
          <a:xfrm>
            <a:off x="6586560" y="612720"/>
            <a:ext cx="956880" cy="45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 sz="800">
                <a:solidFill>
                  <a:srgbClr val="438086"/>
                </a:solidFill>
                <a:latin typeface="Georgia"/>
              </a:rPr>
              <a:t>4.5.15</a:t>
            </a:r>
            <a:endParaRPr/>
          </a:p>
        </p:txBody>
      </p:sp>
      <p:sp>
        <p:nvSpPr>
          <p:cNvPr id="77" name="PlaceHolder 17"/>
          <p:cNvSpPr>
            <a:spLocks noGrp="1"/>
          </p:cNvSpPr>
          <p:nvPr>
            <p:ph type="ftr"/>
          </p:nvPr>
        </p:nvSpPr>
        <p:spPr>
          <a:xfrm>
            <a:off x="5257800" y="612720"/>
            <a:ext cx="1325520" cy="45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78" name="PlaceHolder 18"/>
          <p:cNvSpPr>
            <a:spLocks noGrp="1"/>
          </p:cNvSpPr>
          <p:nvPr>
            <p:ph type="sldNum"/>
          </p:nvPr>
        </p:nvSpPr>
        <p:spPr>
          <a:xfrm>
            <a:off x="8174880" y="2160"/>
            <a:ext cx="761760" cy="365400"/>
          </a:xfrm>
          <a:prstGeom prst="rect">
            <a:avLst/>
          </a:prstGeom>
        </p:spPr>
        <p:txBody>
          <a:bodyPr anchor="b" bIns="45000" lIns="90000" rIns="90000" tIns="45000"/>
          <a:p>
            <a:pPr algn="r">
              <a:lnSpc>
                <a:spcPct val="100000"/>
              </a:lnSpc>
            </a:pPr>
            <a:fld id="{F06ACF0D-9A91-420D-B17D-F97940B79429}" type="slidenum">
              <a:rPr lang="ru-RU">
                <a:solidFill>
                  <a:srgbClr val="ffffff"/>
                </a:solidFill>
                <a:latin typeface="Georgia"/>
              </a:rPr>
              <a:t>&lt;номер&gt;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3.xml"/><Relationship Id="rId5" Type="http://schemas.openxmlformats.org/officeDocument/2006/relationships/comments" Target="../comments/commen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457200" y="2401920"/>
            <a:ext cx="8457840" cy="1469520"/>
          </a:xfrm>
          <a:prstGeom prst="rect">
            <a:avLst/>
          </a:prstGeom>
        </p:spPr>
        <p:txBody>
          <a:bodyPr anchor="b" bIns="45000" lIns="90000" rIns="90000" tIns="45000"/>
          <a:p>
            <a:pPr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Trebuchet MS"/>
              </a:rPr>
              <a:t>Нарушение обмена веществ в организме и тканях</a:t>
            </a:r>
            <a:endParaRPr/>
          </a:p>
        </p:txBody>
      </p:sp>
      <p:sp>
        <p:nvSpPr>
          <p:cNvPr id="112" name="TextShape 2"/>
          <p:cNvSpPr txBox="1"/>
          <p:nvPr/>
        </p:nvSpPr>
        <p:spPr>
          <a:xfrm>
            <a:off x="457200" y="3899880"/>
            <a:ext cx="4952520" cy="175212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Причины развития воспалений:</a:t>
            </a:r>
            <a:endParaRPr/>
          </a:p>
        </p:txBody>
      </p:sp>
      <p:sp>
        <p:nvSpPr>
          <p:cNvPr id="114" name="TextShape 2"/>
          <p:cNvSpPr txBox="1"/>
          <p:nvPr/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Font typeface="Georgia"/>
              <a:buChar char="•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Химические</a:t>
            </a:r>
            <a:endParaRPr/>
          </a:p>
          <a:p>
            <a:pPr>
              <a:lnSpc>
                <a:spcPct val="100000"/>
              </a:lnSpc>
              <a:buFont typeface="Georgia"/>
              <a:buChar char="•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Механические </a:t>
            </a:r>
            <a:endParaRPr/>
          </a:p>
          <a:p>
            <a:pPr>
              <a:lnSpc>
                <a:spcPct val="100000"/>
              </a:lnSpc>
              <a:buFont typeface="Georgia"/>
              <a:buChar char="•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Инфекционные</a:t>
            </a:r>
            <a:endParaRPr/>
          </a:p>
          <a:p>
            <a:pPr>
              <a:lnSpc>
                <a:spcPct val="100000"/>
              </a:lnSpc>
              <a:buFont typeface="Georgia"/>
              <a:buChar char="•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Прямые</a:t>
            </a:r>
            <a:endParaRPr/>
          </a:p>
          <a:p>
            <a:pPr>
              <a:lnSpc>
                <a:spcPct val="100000"/>
              </a:lnSpc>
              <a:buFont typeface="Georgia"/>
              <a:buChar char="•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Опосредованные 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Среди повреждений наибольшее значение имеют:</a:t>
            </a:r>
            <a:endParaRPr/>
          </a:p>
        </p:txBody>
      </p:sp>
      <p:sp>
        <p:nvSpPr>
          <p:cNvPr id="116" name="TextShape 2"/>
          <p:cNvSpPr txBox="1"/>
          <p:nvPr/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Font charset="2" typeface="Wingdings"/>
              <a:buChar char="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Дистрофия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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Некроз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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Атрофия </a:t>
            </a:r>
            <a:endParaRPr/>
          </a:p>
        </p:txBody>
      </p:sp>
      <p:pic>
        <p:nvPicPr>
          <p:cNvPr descr="" id="117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5777640" y="1663560"/>
            <a:ext cx="3366360" cy="2224440"/>
          </a:xfrm>
          <a:prstGeom prst="rect">
            <a:avLst/>
          </a:prstGeom>
        </p:spPr>
      </p:pic>
      <p:sp>
        <p:nvSpPr>
          <p:cNvPr id="118" name="TextShape 3"/>
          <p:cNvSpPr txBox="1"/>
          <p:nvPr/>
        </p:nvSpPr>
        <p:spPr>
          <a:xfrm>
            <a:off x="6336000" y="3888000"/>
            <a:ext cx="2160000" cy="43632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ru-RU" sz="2400">
                <a:latin typeface="Georgia"/>
              </a:rPr>
              <a:t>Дистрофия</a:t>
            </a:r>
            <a:endParaRPr/>
          </a:p>
        </p:txBody>
      </p:sp>
      <p:pic>
        <p:nvPicPr>
          <p:cNvPr descr="" id="119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6264000" y="4431240"/>
            <a:ext cx="2876040" cy="1904760"/>
          </a:xfrm>
          <a:prstGeom prst="rect">
            <a:avLst/>
          </a:prstGeom>
        </p:spPr>
      </p:pic>
      <p:sp>
        <p:nvSpPr>
          <p:cNvPr id="120" name="TextShape 4"/>
          <p:cNvSpPr txBox="1"/>
          <p:nvPr/>
        </p:nvSpPr>
        <p:spPr>
          <a:xfrm>
            <a:off x="7112160" y="6420240"/>
            <a:ext cx="1239840" cy="43776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ru-RU" sz="2400"/>
              <a:t>Некроз</a:t>
            </a:r>
            <a:endParaRPr/>
          </a:p>
        </p:txBody>
      </p:sp>
      <p:pic>
        <p:nvPicPr>
          <p:cNvPr descr="" id="121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4536000"/>
            <a:ext cx="3726720" cy="1872000"/>
          </a:xfrm>
          <a:prstGeom prst="rect">
            <a:avLst/>
          </a:prstGeom>
        </p:spPr>
      </p:pic>
      <p:sp>
        <p:nvSpPr>
          <p:cNvPr id="122" name="TextShape 5"/>
          <p:cNvSpPr txBox="1"/>
          <p:nvPr/>
        </p:nvSpPr>
        <p:spPr>
          <a:xfrm>
            <a:off x="975240" y="6420240"/>
            <a:ext cx="1544760" cy="43776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ru-RU" sz="2400"/>
              <a:t>Атрофия</a:t>
            </a:r>
            <a:endParaRPr/>
          </a:p>
        </p:txBody>
      </p:sp>
    </p:spTree>
  </p:cSld>
  <p:timing>
    <p:tnLst>
      <p:par>
        <p:cTn dur="indefinite" id="3" nodeType="tmRoot" restart="never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395640" y="764640"/>
            <a:ext cx="8229240" cy="158364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Патологический процесс отражающий нарушения влияющие на деятельность органа.</a:t>
            </a:r>
            <a:endParaRPr/>
          </a:p>
        </p:txBody>
      </p:sp>
      <p:sp>
        <p:nvSpPr>
          <p:cNvPr id="124" name="TextShape 2"/>
          <p:cNvSpPr txBox="1"/>
          <p:nvPr/>
        </p:nvSpPr>
        <p:spPr>
          <a:xfrm>
            <a:off x="467640" y="2532960"/>
            <a:ext cx="8229240" cy="39920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Font typeface="Georgia"/>
              <a:buChar char="•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Клеточные – самой структурой и процессами саморегуляции.</a:t>
            </a:r>
            <a:endParaRPr/>
          </a:p>
          <a:p>
            <a:pPr>
              <a:lnSpc>
                <a:spcPct val="100000"/>
              </a:lnSpc>
              <a:buFont typeface="Georgia"/>
              <a:buChar char="•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Внеклеточные – обеспечиваются системами транспорта регуляции процессов метаболизма.</a:t>
            </a:r>
            <a:endParaRPr/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2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671400" y="957240"/>
            <a:ext cx="7799040" cy="4943160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Инфильтрация</a:t>
            </a:r>
            <a:endParaRPr/>
          </a:p>
        </p:txBody>
      </p:sp>
      <p:sp>
        <p:nvSpPr>
          <p:cNvPr id="127" name="TextShape 2"/>
          <p:cNvSpPr txBox="1"/>
          <p:nvPr/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Font typeface="Georgia"/>
              <a:buChar char="-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Избыточное проникновение продуктов обмена из крови и лимфы в клетки.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 </a:t>
            </a:r>
            <a:r>
              <a:rPr b="1" lang="ru-RU" sz="2800">
                <a:solidFill>
                  <a:srgbClr val="000000"/>
                </a:solidFill>
                <a:latin typeface="Georgia"/>
              </a:rPr>
              <a:t>Инфильтрационное ожирение, атрофия миокарда</a:t>
            </a:r>
            <a:endParaRPr/>
          </a:p>
        </p:txBody>
      </p:sp>
      <p:pic>
        <p:nvPicPr>
          <p:cNvPr descr="" id="128" name="Picture 5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3678120"/>
            <a:ext cx="4776480" cy="3179520"/>
          </a:xfrm>
          <a:prstGeom prst="rect">
            <a:avLst/>
          </a:prstGeom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Трансформация</a:t>
            </a:r>
            <a:endParaRPr/>
          </a:p>
        </p:txBody>
      </p:sp>
      <p:sp>
        <p:nvSpPr>
          <p:cNvPr id="130" name="TextShape 2"/>
          <p:cNvSpPr txBox="1"/>
          <p:nvPr/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- процесс химического преобразования соединений в другие (например: белков и углеводов в жиры)</a:t>
            </a:r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Декомпенсация</a:t>
            </a:r>
            <a:endParaRPr/>
          </a:p>
        </p:txBody>
      </p:sp>
      <p:sp>
        <p:nvSpPr>
          <p:cNvPr id="132" name="TextShape 2"/>
          <p:cNvSpPr txBox="1"/>
          <p:nvPr/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Font typeface="Georgia"/>
              <a:buChar char="-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процесс химического распада сложных химических веществ, из которых состоят клеточные и межклеточные структуры.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Извращенный синтез</a:t>
            </a:r>
            <a:endParaRPr/>
          </a:p>
        </p:txBody>
      </p:sp>
      <p:sp>
        <p:nvSpPr>
          <p:cNvPr id="134" name="TextShape 2"/>
          <p:cNvSpPr txBox="1"/>
          <p:nvPr/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- при котором в клетке образуются не свойственные ей вещества( например: синтезируется амилоид)</a:t>
            </a:r>
            <a:endParaRPr/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3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6588360" y="3933000"/>
            <a:ext cx="2555280" cy="2304000"/>
          </a:xfrm>
          <a:prstGeom prst="rect">
            <a:avLst/>
          </a:prstGeom>
        </p:spPr>
      </p:pic>
      <p:sp>
        <p:nvSpPr>
          <p:cNvPr id="136" name="TextShape 1"/>
          <p:cNvSpPr txBox="1"/>
          <p:nvPr/>
        </p:nvSpPr>
        <p:spPr>
          <a:xfrm>
            <a:off x="467640" y="98064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Паренхиматозные дистрофии:</a:t>
            </a:r>
            <a:endParaRPr/>
          </a:p>
        </p:txBody>
      </p:sp>
      <p:sp>
        <p:nvSpPr>
          <p:cNvPr id="137" name="TextShape 2"/>
          <p:cNvSpPr txBox="1"/>
          <p:nvPr/>
        </p:nvSpPr>
        <p:spPr>
          <a:xfrm>
            <a:off x="467640" y="206100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Font charset="2" typeface="Wingdings"/>
              <a:buChar char="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Белковые – нарушение обмена: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Зернистая: обратимое изменение белка(сердце, печень, почки)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Гиалиново-капельные: обратимое изменение белка (почки, 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печень)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Гидропическая: белково-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водный обмен (кожа, кишечник,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сердце, печень, почки)</a:t>
            </a:r>
            <a:endParaRPr/>
          </a:p>
        </p:txBody>
      </p:sp>
      <p:sp>
        <p:nvSpPr>
          <p:cNvPr id="138" name="CustomShape 3"/>
          <p:cNvSpPr/>
          <p:nvPr/>
        </p:nvSpPr>
        <p:spPr>
          <a:xfrm>
            <a:off x="6598080" y="5934600"/>
            <a:ext cx="2545560" cy="91332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ru-RU">
                <a:solidFill>
                  <a:srgbClr val="000000"/>
                </a:solidFill>
                <a:latin typeface="Georgia"/>
              </a:rPr>
              <a:t>Зернистая дистрофия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>
                <a:solidFill>
                  <a:srgbClr val="000000"/>
                </a:solidFill>
                <a:latin typeface="Georgia"/>
              </a:rPr>
              <a:t>(гепатит)</a:t>
            </a:r>
            <a:endParaRPr/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3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5334120" y="4317840"/>
            <a:ext cx="3809520" cy="2539800"/>
          </a:xfrm>
          <a:prstGeom prst="rect">
            <a:avLst/>
          </a:prstGeom>
        </p:spPr>
      </p:pic>
      <p:sp>
        <p:nvSpPr>
          <p:cNvPr id="140" name="TextShape 1"/>
          <p:cNvSpPr txBox="1"/>
          <p:nvPr/>
        </p:nvSpPr>
        <p:spPr>
          <a:xfrm>
            <a:off x="467640" y="90864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Паренхиматозные дистрофии:</a:t>
            </a:r>
            <a:endParaRPr/>
          </a:p>
        </p:txBody>
      </p:sp>
      <p:sp>
        <p:nvSpPr>
          <p:cNvPr id="141" name="TextShape 2"/>
          <p:cNvSpPr txBox="1"/>
          <p:nvPr/>
        </p:nvSpPr>
        <p:spPr>
          <a:xfrm>
            <a:off x="179640" y="206100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Font charset="2" typeface="Wingdings"/>
              <a:buChar char="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Жировая дистрофия: гипоксия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Миокарда при повышении уровня липидов в крови.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Печени – развитие по механизму инфильтрации при 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инфекциях.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Почек – механизм 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развития инфильтрации 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при инфекциях и гипоксии.</a:t>
            </a:r>
            <a:endParaRPr/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467640" y="90864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Паренхиматозные дистрофии:</a:t>
            </a:r>
            <a:endParaRPr/>
          </a:p>
        </p:txBody>
      </p:sp>
      <p:sp>
        <p:nvSpPr>
          <p:cNvPr id="143" name="TextShape 2"/>
          <p:cNvSpPr txBox="1"/>
          <p:nvPr/>
        </p:nvSpPr>
        <p:spPr>
          <a:xfrm>
            <a:off x="467640" y="206100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Font charset="2" typeface="Wingdings"/>
              <a:buChar char="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Углеводные: накопление в клетках белково-сахаридных комплексов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Гликогена – нарушение обмена глюкозы В-клетками Лангерганса.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Глюкопротеидов – нарушение 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обмена муцина и мукоидов –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нарушение образования слизи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(кисты).</a:t>
            </a:r>
            <a:endParaRPr/>
          </a:p>
        </p:txBody>
      </p:sp>
      <p:pic>
        <p:nvPicPr>
          <p:cNvPr descr="" id="144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6790680" y="3573000"/>
            <a:ext cx="2352960" cy="3035520"/>
          </a:xfrm>
          <a:prstGeom prst="rect">
            <a:avLst/>
          </a:prstGeom>
        </p:spPr>
      </p:pic>
      <p:sp>
        <p:nvSpPr>
          <p:cNvPr id="145" name="CustomShape 3"/>
          <p:cNvSpPr/>
          <p:nvPr/>
        </p:nvSpPr>
        <p:spPr>
          <a:xfrm>
            <a:off x="6518160" y="6211800"/>
            <a:ext cx="2782440" cy="639000"/>
          </a:xfrm>
          <a:prstGeom prst="rect">
            <a:avLst/>
          </a:prstGeom>
        </p:spPr>
        <p:txBody>
          <a:bodyPr bIns="45000" lIns="90000" rIns="90000" tIns="45000" wrap="none"/>
          <a:p>
            <a:pPr algn="ctr">
              <a:lnSpc>
                <a:spcPct val="100000"/>
              </a:lnSpc>
            </a:pPr>
            <a:r>
              <a:rPr b="1" lang="ru-RU">
                <a:solidFill>
                  <a:srgbClr val="000000"/>
                </a:solidFill>
                <a:latin typeface="Georgia"/>
              </a:rPr>
              <a:t>Почка при сахарном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>
                <a:solidFill>
                  <a:srgbClr val="000000"/>
                </a:solidFill>
                <a:latin typeface="Georgia"/>
              </a:rPr>
              <a:t>диабете</a:t>
            </a:r>
            <a:endParaRPr/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Shape 1"/>
          <p:cNvSpPr txBox="1"/>
          <p:nvPr/>
        </p:nvSpPr>
        <p:spPr>
          <a:xfrm>
            <a:off x="467640" y="83664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Мезенхимальные дистрофии:</a:t>
            </a:r>
            <a:endParaRPr/>
          </a:p>
        </p:txBody>
      </p:sp>
      <p:sp>
        <p:nvSpPr>
          <p:cNvPr id="147" name="TextShape 2"/>
          <p:cNvSpPr txBox="1"/>
          <p:nvPr/>
        </p:nvSpPr>
        <p:spPr>
          <a:xfrm>
            <a:off x="467640" y="206100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Font charset="2" typeface="Wingdings"/>
              <a:buChar char="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Белковые – мукоидное набухание(инфекции, аллергические реакции, ревматические болезни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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Жировые – мезенхимальные жировые дистрофии возникают при нарушении обмена нейтрального жира и холестерина и его производных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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Углеводные – мезенхимальные слизистые дистрофии. Связаны с нарушением обмена глюкопротеидов.</a:t>
            </a:r>
            <a:endParaRPr/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Причины мезенхимальной дистрофии:</a:t>
            </a:r>
            <a:endParaRPr/>
          </a:p>
        </p:txBody>
      </p:sp>
      <p:sp>
        <p:nvSpPr>
          <p:cNvPr id="149" name="TextShape 2"/>
          <p:cNvSpPr txBox="1"/>
          <p:nvPr/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Font charset="2" typeface="Wingdings"/>
              <a:buChar char="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Инфекционно – аллергические заболевания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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Ревматические болезни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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Атеросклероз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Сущность процесса: изменение не только в основном веществе соединительной ткани, но и в коллегановых волокнах, которые в итоге превращаются в гомогенную, рыхлую массу.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Изменения не обратимы.</a:t>
            </a:r>
            <a:endParaRPr/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67640" y="98064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Смешанные дистрофии:</a:t>
            </a:r>
            <a:endParaRPr/>
          </a:p>
        </p:txBody>
      </p:sp>
      <p:sp>
        <p:nvSpPr>
          <p:cNvPr id="151" name="TextShape 2"/>
          <p:cNvSpPr txBox="1"/>
          <p:nvPr/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Font charset="2" typeface="Wingdings"/>
              <a:buChar char="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Белковые:</a:t>
            </a:r>
            <a:endParaRPr/>
          </a:p>
          <a:p>
            <a:pPr>
              <a:lnSpc>
                <a:spcPct val="100000"/>
              </a:lnSpc>
              <a:buFont typeface="Trebuchet MS"/>
              <a:buAutoNum type="alphaUcPeriod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Хромопротеиды</a:t>
            </a:r>
            <a:endParaRPr/>
          </a:p>
          <a:p>
            <a:pPr>
              <a:lnSpc>
                <a:spcPct val="100000"/>
              </a:lnSpc>
              <a:buFont typeface="Trebuchet MS"/>
              <a:buAutoNum type="alphaUcPeriod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Нуклеопротеиды</a:t>
            </a:r>
            <a:endParaRPr/>
          </a:p>
          <a:p>
            <a:pPr>
              <a:lnSpc>
                <a:spcPct val="100000"/>
              </a:lnSpc>
              <a:buFont typeface="Trebuchet MS"/>
              <a:buAutoNum type="alphaUcPeriod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Липопротеиды</a:t>
            </a:r>
            <a:endParaRPr/>
          </a:p>
          <a:p>
            <a:pPr>
              <a:lnSpc>
                <a:spcPct val="100000"/>
              </a:lnSpc>
              <a:buFont typeface="Trebuchet MS"/>
              <a:buAutoNum type="alphaUcPeriod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Глюкопротеиды </a:t>
            </a:r>
            <a:endParaRPr/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467640" y="76464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Атрофия</a:t>
            </a:r>
            <a:endParaRPr/>
          </a:p>
        </p:txBody>
      </p:sp>
      <p:sp>
        <p:nvSpPr>
          <p:cNvPr id="153" name="TextShape 2"/>
          <p:cNvSpPr txBox="1"/>
          <p:nvPr/>
        </p:nvSpPr>
        <p:spPr>
          <a:xfrm>
            <a:off x="467640" y="191700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 sz="2800">
                <a:solidFill>
                  <a:srgbClr val="000000"/>
                </a:solidFill>
                <a:latin typeface="Georgia"/>
              </a:rPr>
              <a:t>- снижение объема и/или функциональной активности органа или ткани.</a:t>
            </a:r>
            <a:endParaRPr/>
          </a:p>
        </p:txBody>
      </p:sp>
      <p:sp>
        <p:nvSpPr>
          <p:cNvPr id="154" name="CustomShape 3"/>
          <p:cNvSpPr/>
          <p:nvPr/>
        </p:nvSpPr>
        <p:spPr>
          <a:xfrm>
            <a:off x="683640" y="3501000"/>
            <a:ext cx="3168000" cy="935640"/>
          </a:xfrm>
          <a:prstGeom prst="ellipse">
            <a:avLst/>
          </a:prstGeom>
          <a:solidFill>
            <a:srgbClr val="53548a"/>
          </a:solidFill>
          <a:ln w="19080">
            <a:solidFill>
              <a:srgbClr val="3d3e66"/>
            </a:solidFill>
            <a:round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>
                <a:solidFill>
                  <a:srgbClr val="ffffff"/>
                </a:solidFill>
                <a:latin typeface="Georgia"/>
              </a:rPr>
              <a:t>Физиологическая </a:t>
            </a:r>
            <a:endParaRPr/>
          </a:p>
        </p:txBody>
      </p:sp>
      <p:sp>
        <p:nvSpPr>
          <p:cNvPr id="155" name="CustomShape 4"/>
          <p:cNvSpPr/>
          <p:nvPr/>
        </p:nvSpPr>
        <p:spPr>
          <a:xfrm>
            <a:off x="3348000" y="4797000"/>
            <a:ext cx="3168000" cy="935640"/>
          </a:xfrm>
          <a:prstGeom prst="ellipse">
            <a:avLst/>
          </a:prstGeom>
          <a:solidFill>
            <a:srgbClr val="53548a"/>
          </a:solidFill>
          <a:ln w="19080">
            <a:solidFill>
              <a:srgbClr val="3d3e66"/>
            </a:solidFill>
            <a:round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>
                <a:solidFill>
                  <a:srgbClr val="ffffff"/>
                </a:solidFill>
                <a:latin typeface="Georgia"/>
              </a:rPr>
              <a:t>Патологическая </a:t>
            </a:r>
            <a:endParaRPr/>
          </a:p>
        </p:txBody>
      </p:sp>
      <p:pic>
        <p:nvPicPr>
          <p:cNvPr descr="" id="156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6762600" y="4149000"/>
            <a:ext cx="2381040" cy="2381040"/>
          </a:xfrm>
          <a:prstGeom prst="rect">
            <a:avLst/>
          </a:prstGeom>
        </p:spPr>
      </p:pic>
      <p:sp>
        <p:nvSpPr>
          <p:cNvPr id="157" name="CustomShape 5"/>
          <p:cNvSpPr/>
          <p:nvPr/>
        </p:nvSpPr>
        <p:spPr>
          <a:xfrm>
            <a:off x="6886800" y="6488640"/>
            <a:ext cx="2000520" cy="36468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ru-RU">
                <a:solidFill>
                  <a:srgbClr val="000000"/>
                </a:solidFill>
                <a:latin typeface="Georgia"/>
              </a:rPr>
              <a:t>Атрофия</a:t>
            </a:r>
            <a:r>
              <a:rPr lang="ru-RU">
                <a:solidFill>
                  <a:srgbClr val="000000"/>
                </a:solidFill>
                <a:latin typeface="Georgia"/>
              </a:rPr>
              <a:t> </a:t>
            </a:r>
            <a:r>
              <a:rPr b="1" lang="ru-RU">
                <a:solidFill>
                  <a:srgbClr val="000000"/>
                </a:solidFill>
                <a:latin typeface="Georgia"/>
              </a:rPr>
              <a:t>кожи</a:t>
            </a:r>
            <a:endParaRPr/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Виды и причины атрофии</a:t>
            </a:r>
            <a:endParaRPr/>
          </a:p>
        </p:txBody>
      </p:sp>
      <p:sp>
        <p:nvSpPr>
          <p:cNvPr id="159" name="TextShape 2"/>
          <p:cNvSpPr txBox="1"/>
          <p:nvPr/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Font charset="2" typeface="Wingdings"/>
              <a:buChar char="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Общая: 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Голодание (алиментарная)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Возрастная / старческая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Развитие патологии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charset="2" typeface="Wingdings"/>
              <a:buChar char="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Местная: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Нарушение кровоснабжения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Гиподинамия</a:t>
            </a:r>
            <a:endParaRPr/>
          </a:p>
        </p:txBody>
      </p:sp>
      <p:pic>
        <p:nvPicPr>
          <p:cNvPr descr="" id="160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7416000" y="1944000"/>
            <a:ext cx="1733040" cy="2857320"/>
          </a:xfrm>
          <a:prstGeom prst="rect">
            <a:avLst/>
          </a:prstGeom>
        </p:spPr>
      </p:pic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ru-RU" sz="4000">
                <a:solidFill>
                  <a:srgbClr val="424456"/>
                </a:solidFill>
                <a:latin typeface="Trebuchet MS"/>
              </a:rPr>
              <a:t>Виды и причины атрофии</a:t>
            </a:r>
            <a:endParaRPr/>
          </a:p>
        </p:txBody>
      </p:sp>
      <p:sp>
        <p:nvSpPr>
          <p:cNvPr id="162" name="TextShape 2"/>
          <p:cNvSpPr txBox="1"/>
          <p:nvPr/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Font charset="2" typeface="Wingdings"/>
              <a:buChar char="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Давления: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Опухолевая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Рубцовая / спаечная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Нарушение оттока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charset="2" typeface="Wingdings"/>
              <a:buChar char="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Нейрогенная:</a:t>
            </a:r>
            <a:endParaRPr/>
          </a:p>
          <a:p>
            <a:pPr>
              <a:lnSpc>
                <a:spcPct val="100000"/>
              </a:lnSpc>
              <a:buFont charset="2" typeface="Wingdings"/>
              <a:buChar char="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Нарушение иннервация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