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60" r:id="rId7"/>
    <p:sldId id="261" r:id="rId8"/>
    <p:sldId id="266" r:id="rId9"/>
    <p:sldId id="267" r:id="rId10"/>
    <p:sldId id="273" r:id="rId11"/>
    <p:sldId id="268" r:id="rId12"/>
    <p:sldId id="269" r:id="rId13"/>
    <p:sldId id="270" r:id="rId14"/>
    <p:sldId id="272" r:id="rId15"/>
    <p:sldId id="274" r:id="rId1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5102"/>
    <a:srgbClr val="FF9D00"/>
    <a:srgbClr val="FF6702"/>
    <a:srgbClr val="FF3305"/>
    <a:srgbClr val="CF3E00"/>
    <a:srgbClr val="236F7A"/>
    <a:srgbClr val="EEB42D"/>
    <a:srgbClr val="FFEE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0" autoAdjust="0"/>
    <p:restoredTop sz="94600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B7745-D343-41CB-A847-5B543D4F5127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C7585-6C77-478A-84C5-0BC710F53B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873DD0-4A36-45FD-9D1A-6E6607292285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2F6AD8-0C7D-48DC-9CC9-4EAEB7680F7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914400"/>
            <a:ext cx="3352800" cy="3581400"/>
          </a:xfrm>
        </p:spPr>
        <p:txBody>
          <a:bodyPr/>
          <a:lstStyle>
            <a:lvl1pPr>
              <a:lnSpc>
                <a:spcPct val="150000"/>
              </a:lnSpc>
              <a:defRPr sz="4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ru-RU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724400"/>
            <a:ext cx="3352800" cy="94615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ru-RU" alt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2A1B144-16CD-488D-AFD6-C5CF555364B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E3709-BCB2-4C88-8B40-36DB43D3236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66494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59868-D409-4B8E-AAE6-142BF2FD733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4644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43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371600"/>
            <a:ext cx="3543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9FF3D-F561-43F8-8B23-F48242759BC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58758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AFD41-4C04-4F2F-975A-12C57D64048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12251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5E219-2ECD-451C-B46A-D4300809E45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38045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9F246-D876-40E8-A14E-199B45DB3BF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16970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5BA53-70D9-4D80-AD7B-C70C7F4F0CE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69405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293CD-B2E8-4828-81AD-16649E34071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38091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A63E9-749F-44C8-8D28-D9A29B58B35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41332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04800"/>
            <a:ext cx="18097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304800"/>
            <a:ext cx="52768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B0CAD-4825-439F-80E7-989900CC5F8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78293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304800"/>
            <a:ext cx="7239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239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95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91B737C6-DB48-4F92-9BF5-CAC53307229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en-US" sz="4000" dirty="0" smtClean="0"/>
              <a:t>ЧУМА</a:t>
            </a:r>
            <a:endParaRPr lang="ru-RU" altLang="en-US" sz="4000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Чума – это 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3352800"/>
          </a:xfrm>
        </p:spPr>
        <p:txBody>
          <a:bodyPr/>
          <a:lstStyle/>
          <a:p>
            <a:pPr marL="723900" indent="-723900">
              <a:buNone/>
            </a:pPr>
            <a:r>
              <a:rPr lang="ru-RU" sz="2400" dirty="0" smtClean="0"/>
              <a:t>… - Это острое инфекционное заболевание, передающееся преимущественно по трансмиссивному механизму, проявляющееся воспалением </a:t>
            </a:r>
            <a:r>
              <a:rPr lang="ru-RU" sz="2400" dirty="0" err="1" smtClean="0"/>
              <a:t>лимфоузлов</a:t>
            </a:r>
            <a:r>
              <a:rPr lang="ru-RU" sz="2400" dirty="0" smtClean="0"/>
              <a:t>, легких, других органов, имеющим серозно-геморрагический характер, либо протекающее в септической форме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7410" name="Picture 2" descr="http://actualtopics.ru/wp-content/uploads/2016/08/chu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983659"/>
            <a:ext cx="5105400" cy="2874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ЭТИОЛОГИЯ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533400" y="1447800"/>
            <a:ext cx="5486400" cy="4800600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800" dirty="0" smtClean="0"/>
              <a:t>Возбудитель инфекции — чумная палочка, неподвижная, размером 0,5—1,5 мкм, грамотрицательная, с</a:t>
            </a:r>
            <a:r>
              <a:rPr lang="ru-RU" sz="2800" b="1" dirty="0" smtClean="0"/>
              <a:t> </a:t>
            </a:r>
            <a:r>
              <a:rPr lang="ru-RU" sz="2800" dirty="0" smtClean="0"/>
              <a:t>биполярным окрашиванием, нестойкая вне организма. Дезинфицирующие препараты, кипячение, антибиотики оказывают на нее губительное действие.</a:t>
            </a:r>
          </a:p>
        </p:txBody>
      </p:sp>
      <p:pic>
        <p:nvPicPr>
          <p:cNvPr id="16386" name="Picture 2" descr="http://www.likar.info/pictures_ckfinder/images/shutterstock_18274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828800"/>
            <a:ext cx="33528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ЭПИДЕМИОЛОГИЯ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295400"/>
            <a:ext cx="5334000" cy="556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1450" indent="-171450" fontAlgn="auto">
              <a:defRPr/>
            </a:pPr>
            <a:r>
              <a:rPr lang="ru-RU" sz="2400" dirty="0" smtClean="0"/>
              <a:t>Источники и резервуарами возбудителя инфекции являются грызуны (около 200 </a:t>
            </a:r>
            <a:r>
              <a:rPr lang="ru-RU" sz="2400" dirty="0"/>
              <a:t>видов</a:t>
            </a:r>
            <a:r>
              <a:rPr lang="ru-RU" sz="2400" dirty="0" smtClean="0"/>
              <a:t>).</a:t>
            </a:r>
          </a:p>
          <a:p>
            <a:pPr marL="171450" indent="-171450" fontAlgn="auto">
              <a:defRPr/>
            </a:pPr>
            <a:r>
              <a:rPr lang="ru-RU" sz="2400" dirty="0" smtClean="0"/>
              <a:t>Переносчики возбудителя инфекции — блохи различных видов. </a:t>
            </a:r>
          </a:p>
          <a:p>
            <a:pPr marL="171450" indent="-171450" fontAlgn="auto">
              <a:defRPr/>
            </a:pPr>
            <a:r>
              <a:rPr lang="ru-RU" sz="2400" dirty="0" smtClean="0"/>
              <a:t>Заражение человека происходит трансмиссивным, контактным и пищевым путем.</a:t>
            </a:r>
          </a:p>
          <a:p>
            <a:pPr marL="171450" indent="-171450" fontAlgn="auto">
              <a:defRPr/>
            </a:pPr>
            <a:r>
              <a:rPr lang="ru-RU" sz="2400" dirty="0" smtClean="0"/>
              <a:t>Особую опасность представляют больные легочной формой чумы, от которых возбудитель может передаваться воздушно-капельным путем.</a:t>
            </a:r>
          </a:p>
        </p:txBody>
      </p:sp>
      <p:pic>
        <p:nvPicPr>
          <p:cNvPr id="8196" name="Picture 5" descr="C:\Users\олеся\Documents\инфекция\лептоспироз\49fec0b962d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0737" y="1447800"/>
            <a:ext cx="1973263" cy="236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E:\чума\aec4d74b41946644a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2590800"/>
            <a:ext cx="1862137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E:\чума\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4613" y="4818062"/>
            <a:ext cx="2719387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47650"/>
            <a:ext cx="8763000" cy="819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КЛИНИЧЕСКАЯ КАРТИНА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219200"/>
            <a:ext cx="9144000" cy="56388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Инкубационный период от нескольких часов до 6 суток, у вакцинированных иногда затягивается до 8—10 суток и более. Различают бубонную (кожно-бубонную), легочную и септическую формы чумы.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Сильный озноб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Головная боль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Мышечные </a:t>
            </a:r>
            <a:r>
              <a:rPr lang="ru-RU" sz="1800" dirty="0"/>
              <a:t>боли </a:t>
            </a:r>
            <a:endParaRPr lang="ru-RU" sz="1800" dirty="0" smtClean="0"/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Чувство разбитости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en-US" sz="1800" dirty="0" smtClean="0"/>
              <a:t>t =</a:t>
            </a:r>
            <a:r>
              <a:rPr lang="ru-RU" sz="1800" dirty="0" smtClean="0"/>
              <a:t>39—40° </a:t>
            </a:r>
            <a:endParaRPr lang="en-US" sz="1800" dirty="0" smtClean="0"/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Беспокойство, суетливость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Лицо </a:t>
            </a:r>
            <a:r>
              <a:rPr lang="ru-RU" sz="1800" dirty="0" err="1" smtClean="0"/>
              <a:t>гиперемировано</a:t>
            </a:r>
            <a:endParaRPr lang="ru-RU" sz="1800" dirty="0" smtClean="0"/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Выражен конъюнктивит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Глаза </a:t>
            </a:r>
            <a:r>
              <a:rPr lang="ru-RU" sz="1800" dirty="0"/>
              <a:t>лихорадочно </a:t>
            </a:r>
            <a:r>
              <a:rPr lang="ru-RU" sz="1800" dirty="0" smtClean="0"/>
              <a:t>блестят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Язык отечен, обложен </a:t>
            </a:r>
            <a:r>
              <a:rPr lang="ru-RU" sz="1800" dirty="0"/>
              <a:t>густым белым налетом («меловой</a:t>
            </a:r>
            <a:r>
              <a:rPr lang="ru-RU" sz="1800" dirty="0" smtClean="0"/>
              <a:t>»), нередко </a:t>
            </a:r>
            <a:r>
              <a:rPr lang="ru-RU" sz="1800" dirty="0"/>
              <a:t>возникает его </a:t>
            </a:r>
            <a:r>
              <a:rPr lang="ru-RU" sz="1800" dirty="0" smtClean="0"/>
              <a:t>тремор (речь невнятная)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800" dirty="0" smtClean="0"/>
              <a:t>Кожа </a:t>
            </a:r>
            <a:r>
              <a:rPr lang="ru-RU" sz="1800" dirty="0"/>
              <a:t>в первые дни не изменена, затем натягивается, приобретает багрово-синюшную окраску, в центре бубона появляются размягчение и флюктуация. На 8—12-й день болезни бубон вскрывается, выделяется густой желтовато-зеленый гной. </a:t>
            </a:r>
            <a:endParaRPr lang="ru-RU" sz="1800" dirty="0" smtClean="0"/>
          </a:p>
        </p:txBody>
      </p:sp>
      <p:pic>
        <p:nvPicPr>
          <p:cNvPr id="8194" name="Picture 2" descr="http://ogidroze.ru/wp-content/uploads/2016/06/oznob-i-potlivost-bez-temperatu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828800"/>
            <a:ext cx="2514600" cy="1505632"/>
          </a:xfrm>
          <a:prstGeom prst="rect">
            <a:avLst/>
          </a:prstGeom>
          <a:noFill/>
        </p:spPr>
      </p:pic>
      <p:pic>
        <p:nvPicPr>
          <p:cNvPr id="8196" name="Picture 4" descr="http://kosmot.ru/wp-content/uploads/2016/04/Suboccipital-Group.jpg"/>
          <p:cNvPicPr>
            <a:picLocks noChangeAspect="1" noChangeArrowheads="1"/>
          </p:cNvPicPr>
          <p:nvPr/>
        </p:nvPicPr>
        <p:blipFill>
          <a:blip r:embed="rId3" cstate="print"/>
          <a:srcRect l="2683" t="2273" r="2084" b="6818"/>
          <a:stretch>
            <a:fillRect/>
          </a:stretch>
        </p:blipFill>
        <p:spPr bwMode="auto">
          <a:xfrm>
            <a:off x="6709410" y="3581400"/>
            <a:ext cx="2434590" cy="1371600"/>
          </a:xfrm>
          <a:prstGeom prst="rect">
            <a:avLst/>
          </a:prstGeom>
          <a:noFill/>
        </p:spPr>
      </p:pic>
      <p:pic>
        <p:nvPicPr>
          <p:cNvPr id="8198" name="Picture 6" descr="http://www.tiensmed.ru/news/uimg/6b/rozace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057400"/>
            <a:ext cx="2336800" cy="1752600"/>
          </a:xfrm>
          <a:prstGeom prst="rect">
            <a:avLst/>
          </a:prstGeom>
          <a:noFill/>
        </p:spPr>
      </p:pic>
      <p:pic>
        <p:nvPicPr>
          <p:cNvPr id="8200" name="Picture 8" descr="http://vashyzuby.ru/wp-content/uploads/2015/11/bely-nalet-na-yazyke4.jpg"/>
          <p:cNvPicPr>
            <a:picLocks noChangeAspect="1" noChangeArrowheads="1"/>
          </p:cNvPicPr>
          <p:nvPr/>
        </p:nvPicPr>
        <p:blipFill>
          <a:blip r:embed="rId5" cstate="print"/>
          <a:srcRect l="21000" r="21000" b="444"/>
          <a:stretch>
            <a:fillRect/>
          </a:stretch>
        </p:blipFill>
        <p:spPr bwMode="auto">
          <a:xfrm>
            <a:off x="4953000" y="2057400"/>
            <a:ext cx="1736271" cy="1676400"/>
          </a:xfrm>
          <a:prstGeom prst="rect">
            <a:avLst/>
          </a:prstGeom>
          <a:noFill/>
        </p:spPr>
      </p:pic>
      <p:pic>
        <p:nvPicPr>
          <p:cNvPr id="8202" name="Picture 10" descr="http://allergivaka.ru/articles/wp-content/uploads/2016/10/26472549-allergicheskie-konyunktivit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3429000"/>
            <a:ext cx="2932526" cy="1733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47650"/>
            <a:ext cx="6019800" cy="819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КЛИНИЧЕСКАЯ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КАРТИНА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447800"/>
            <a:ext cx="9144000" cy="5105400"/>
          </a:xfrm>
          <a:prstGeom prst="rect">
            <a:avLst/>
          </a:prstGeom>
        </p:spPr>
        <p:txBody>
          <a:bodyPr/>
          <a:lstStyle/>
          <a:p>
            <a:pPr indent="19050" eaLnBrk="1" fontAlgn="auto" hangingPunct="1">
              <a:buNone/>
              <a:defRPr/>
            </a:pPr>
            <a:r>
              <a:rPr lang="ru-RU" sz="2200" i="1" dirty="0" smtClean="0"/>
              <a:t>Легочная форма</a:t>
            </a:r>
            <a:r>
              <a:rPr lang="ru-RU" sz="2200" dirty="0" smtClean="0"/>
              <a:t> чумы протекает наиболее тяжело и опасна для окружающих. Она может развиваться первично или вторично как осложнение других форм.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Интоксикация резко выражена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Сильная боль в груди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Кашель с кровянистой мокротой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Цианоз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Одышка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Тахикардия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Тремор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Через 2—3 дня развиваются кома, легочно-сердечная недостаточность.</a:t>
            </a:r>
          </a:p>
        </p:txBody>
      </p:sp>
      <p:pic>
        <p:nvPicPr>
          <p:cNvPr id="7170" name="Picture 2" descr="http://alttay.ru/sites/alttay.ru/files/field/image/bol_v_gru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0"/>
            <a:ext cx="2133600" cy="1484812"/>
          </a:xfrm>
          <a:prstGeom prst="rect">
            <a:avLst/>
          </a:prstGeom>
          <a:noFill/>
        </p:spPr>
      </p:pic>
      <p:pic>
        <p:nvPicPr>
          <p:cNvPr id="7172" name="Picture 4" descr="http://www.syl.ru/misc/i/ai/107644/2373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286000"/>
            <a:ext cx="2667000" cy="2000251"/>
          </a:xfrm>
          <a:prstGeom prst="rect">
            <a:avLst/>
          </a:prstGeom>
          <a:noFill/>
        </p:spPr>
      </p:pic>
      <p:pic>
        <p:nvPicPr>
          <p:cNvPr id="7174" name="Picture 6" descr="http://pro-analizy.ru/wp-content/uploads/2015/12/mestnyj-ciano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5685692"/>
            <a:ext cx="3048000" cy="1172308"/>
          </a:xfrm>
          <a:prstGeom prst="rect">
            <a:avLst/>
          </a:prstGeom>
          <a:noFill/>
        </p:spPr>
      </p:pic>
      <p:pic>
        <p:nvPicPr>
          <p:cNvPr id="7176" name="Picture 8" descr="http://images.digopaul.com/wp-content/uploads/related_images/2015/09/09/dyspnoea_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50" y="4391025"/>
            <a:ext cx="1428750" cy="2466975"/>
          </a:xfrm>
          <a:prstGeom prst="rect">
            <a:avLst/>
          </a:prstGeom>
          <a:noFill/>
        </p:spPr>
      </p:pic>
      <p:pic>
        <p:nvPicPr>
          <p:cNvPr id="7178" name="Picture 10" descr="http://www.keefeclinic.com/wp/wp-content/uploads/2014/12/hand-tremor.jpg"/>
          <p:cNvPicPr>
            <a:picLocks noChangeAspect="1" noChangeArrowheads="1"/>
          </p:cNvPicPr>
          <p:nvPr/>
        </p:nvPicPr>
        <p:blipFill>
          <a:blip r:embed="rId7" cstate="print"/>
          <a:srcRect r="-513" b="10769"/>
          <a:stretch>
            <a:fillRect/>
          </a:stretch>
        </p:blipFill>
        <p:spPr bwMode="auto">
          <a:xfrm>
            <a:off x="2209800" y="3886200"/>
            <a:ext cx="2209800" cy="1307841"/>
          </a:xfrm>
          <a:prstGeom prst="rect">
            <a:avLst/>
          </a:prstGeom>
          <a:noFill/>
        </p:spPr>
      </p:pic>
      <p:pic>
        <p:nvPicPr>
          <p:cNvPr id="7180" name="Picture 12" descr="http://www.eksalet.ru/problem.php?crowd=borudob/serdechno-legochnoy-nedostatochnost967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3200400"/>
            <a:ext cx="22098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8305800" cy="9144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КЛИНИЧЕСКАЯ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71600"/>
            <a:ext cx="6705600" cy="4724400"/>
          </a:xfrm>
        </p:spPr>
        <p:txBody>
          <a:bodyPr/>
          <a:lstStyle/>
          <a:p>
            <a:pPr indent="19050" fontAlgn="auto">
              <a:buNone/>
              <a:defRPr/>
            </a:pPr>
            <a:r>
              <a:rPr lang="ru-RU" sz="2000" dirty="0" smtClean="0"/>
              <a:t>Септическая форма чумы по тяжести течения близка к легочной форме, также может быть первичной и вторичной. </a:t>
            </a:r>
          </a:p>
          <a:p>
            <a:pPr indent="-247650" fontAlgn="auto">
              <a:defRPr/>
            </a:pPr>
            <a:r>
              <a:rPr lang="ru-RU" sz="2000" dirty="0" smtClean="0"/>
              <a:t>Тяжелая интоксикация </a:t>
            </a:r>
          </a:p>
          <a:p>
            <a:pPr indent="-247650" fontAlgn="auto">
              <a:defRPr/>
            </a:pPr>
            <a:r>
              <a:rPr lang="ru-RU" sz="2000" dirty="0" smtClean="0"/>
              <a:t>Выраженные геморрагические явления в виде массивных кровоизлияний в кожу и слизистые оболочки</a:t>
            </a:r>
          </a:p>
          <a:p>
            <a:pPr indent="-247650" fontAlgn="auto">
              <a:defRPr/>
            </a:pPr>
            <a:r>
              <a:rPr lang="ru-RU" sz="2000" dirty="0" smtClean="0"/>
              <a:t>Различного рода кровотечений (ЖК, легочного, почечного, маточного).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sz="2000" dirty="0" smtClean="0"/>
              <a:t>Иногда при чуме преобладает поражение ЖКТ, наблюдаются рвота, боли в животе, частый жидкий стул со слизью и кровью.</a:t>
            </a:r>
          </a:p>
        </p:txBody>
      </p:sp>
      <p:pic>
        <p:nvPicPr>
          <p:cNvPr id="27650" name="Picture 2" descr="https://www.karonika.ru/_ld/23/23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4975507"/>
            <a:ext cx="2819400" cy="1882493"/>
          </a:xfrm>
          <a:prstGeom prst="rect">
            <a:avLst/>
          </a:prstGeom>
          <a:noFill/>
        </p:spPr>
      </p:pic>
      <p:pic>
        <p:nvPicPr>
          <p:cNvPr id="27652" name="Picture 4" descr="https://www.startsmile.ru/upload/iblock/d65/shutterstock_1060021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506" y="5334000"/>
            <a:ext cx="2553093" cy="1524000"/>
          </a:xfrm>
          <a:prstGeom prst="rect">
            <a:avLst/>
          </a:prstGeom>
          <a:noFill/>
        </p:spPr>
      </p:pic>
      <p:pic>
        <p:nvPicPr>
          <p:cNvPr id="27654" name="Picture 6" descr="http://hematologiya.ru/wp-content/uploads/2015/08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676400" cy="1531113"/>
          </a:xfrm>
          <a:prstGeom prst="rect">
            <a:avLst/>
          </a:prstGeom>
          <a:noFill/>
        </p:spPr>
      </p:pic>
      <p:pic>
        <p:nvPicPr>
          <p:cNvPr id="27656" name="Picture 8" descr="http://s3.amazonaws.com/healthtap-public/ht-staging/user_answer/avatars/456923/large/open-uri20121024-13851-xxuald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1378" y="1676400"/>
            <a:ext cx="2322622" cy="2295525"/>
          </a:xfrm>
          <a:prstGeom prst="rect">
            <a:avLst/>
          </a:prstGeom>
          <a:noFill/>
        </p:spPr>
      </p:pic>
      <p:pic>
        <p:nvPicPr>
          <p:cNvPr id="27658" name="Picture 10" descr="http://detochki-doma.ru/wp-content/uploads/2013/03/diareya.jpg"/>
          <p:cNvPicPr>
            <a:picLocks noChangeAspect="1" noChangeArrowheads="1"/>
          </p:cNvPicPr>
          <p:nvPr/>
        </p:nvPicPr>
        <p:blipFill>
          <a:blip r:embed="rId6" cstate="print"/>
          <a:srcRect l="-870" t="10030"/>
          <a:stretch>
            <a:fillRect/>
          </a:stretch>
        </p:blipFill>
        <p:spPr bwMode="auto">
          <a:xfrm>
            <a:off x="6934200" y="4038600"/>
            <a:ext cx="22098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153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ОСЛОЖНЕНИЯ</a:t>
            </a:r>
            <a:endParaRPr lang="ru-RU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371600"/>
            <a:ext cx="9144000" cy="54864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Иногда развивается гнойный менингит, вызванный чумной палочкой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Присоединение вторичной гнойной инфекции — пневмонии, пиелонефрита, отита и др.</a:t>
            </a:r>
          </a:p>
        </p:txBody>
      </p:sp>
      <p:pic>
        <p:nvPicPr>
          <p:cNvPr id="5122" name="Picture 2" descr="http://lecheniedetej.ru/wp-content/uploads/2015/03/gnojnij-mening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267200"/>
            <a:ext cx="3485380" cy="2590800"/>
          </a:xfrm>
          <a:prstGeom prst="rect">
            <a:avLst/>
          </a:prstGeom>
          <a:noFill/>
        </p:spPr>
      </p:pic>
      <p:pic>
        <p:nvPicPr>
          <p:cNvPr id="5124" name="Picture 4" descr="http://bykvu.com/media/k2/items/cache/78e93628e6784ae83d7fe63cb520d015_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"/>
            <a:ext cx="3581400" cy="1371600"/>
          </a:xfrm>
          <a:prstGeom prst="rect">
            <a:avLst/>
          </a:prstGeom>
          <a:noFill/>
        </p:spPr>
      </p:pic>
      <p:pic>
        <p:nvPicPr>
          <p:cNvPr id="5126" name="Picture 6" descr="http://vrachfree.ru/images/pielonefri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514600"/>
            <a:ext cx="2667000" cy="2125599"/>
          </a:xfrm>
          <a:prstGeom prst="rect">
            <a:avLst/>
          </a:prstGeom>
          <a:noFill/>
        </p:spPr>
      </p:pic>
      <p:pic>
        <p:nvPicPr>
          <p:cNvPr id="5128" name="Picture 8" descr="http://simptomy-lechenie.net/wp-content/uploads/2015/10/%D0%B3%D0%BD%D0%BE%D0%B9%D0%BD%D1%8B%D0%B9-%D0%BE%D1%82%D0%B8%D1%82.jpg"/>
          <p:cNvPicPr>
            <a:picLocks noChangeAspect="1" noChangeArrowheads="1"/>
          </p:cNvPicPr>
          <p:nvPr/>
        </p:nvPicPr>
        <p:blipFill>
          <a:blip r:embed="rId5" cstate="print"/>
          <a:srcRect r="51556" b="9091"/>
          <a:stretch>
            <a:fillRect/>
          </a:stretch>
        </p:blipFill>
        <p:spPr bwMode="auto">
          <a:xfrm>
            <a:off x="228600" y="3048000"/>
            <a:ext cx="2743200" cy="3020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153400" cy="6397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ДИАГНОСТИКА</a:t>
            </a:r>
            <a:endParaRPr lang="ru-RU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143000"/>
            <a:ext cx="8991600" cy="16764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Выделение чумной палочки из материала от больного (отделяемое или </a:t>
            </a:r>
            <a:r>
              <a:rPr lang="ru-RU" sz="2200" dirty="0" err="1" smtClean="0"/>
              <a:t>пунктат</a:t>
            </a:r>
            <a:r>
              <a:rPr lang="ru-RU" sz="2200" dirty="0" smtClean="0"/>
              <a:t> бубона, кровь, мокрота, мазок из носоглотки и т.д.)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200" dirty="0" smtClean="0"/>
              <a:t>Серологические методы диагностики</a:t>
            </a:r>
          </a:p>
        </p:txBody>
      </p:sp>
      <p:pic>
        <p:nvPicPr>
          <p:cNvPr id="4100" name="Picture 4" descr="http://youpedia.ru/images/1953untit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667000"/>
            <a:ext cx="3048000" cy="2498361"/>
          </a:xfrm>
          <a:prstGeom prst="rect">
            <a:avLst/>
          </a:prstGeom>
          <a:noFill/>
        </p:spPr>
      </p:pic>
      <p:pic>
        <p:nvPicPr>
          <p:cNvPr id="4102" name="Picture 6" descr="http://meddr.ru/pics/2092_1745266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3200"/>
            <a:ext cx="1847850" cy="2543175"/>
          </a:xfrm>
          <a:prstGeom prst="rect">
            <a:avLst/>
          </a:prstGeom>
          <a:noFill/>
        </p:spPr>
      </p:pic>
      <p:pic>
        <p:nvPicPr>
          <p:cNvPr id="4104" name="Picture 8" descr="https://ds02.infourok.ru/uploads/ex/1263/000653f2-9778df99/hello_html_1440f4df.jpg"/>
          <p:cNvPicPr>
            <a:picLocks noChangeAspect="1" noChangeArrowheads="1"/>
          </p:cNvPicPr>
          <p:nvPr/>
        </p:nvPicPr>
        <p:blipFill>
          <a:blip r:embed="rId4" cstate="print"/>
          <a:srcRect t="21405" r="54555"/>
          <a:stretch>
            <a:fillRect/>
          </a:stretch>
        </p:blipFill>
        <p:spPr bwMode="auto">
          <a:xfrm>
            <a:off x="5913120" y="2590800"/>
            <a:ext cx="3230880" cy="3581400"/>
          </a:xfrm>
          <a:prstGeom prst="rect">
            <a:avLst/>
          </a:prstGeom>
          <a:noFill/>
        </p:spPr>
      </p:pic>
      <p:pic>
        <p:nvPicPr>
          <p:cNvPr id="4098" name="Picture 2" descr="http://orav.info/uploads/posts/2013-08/1375879867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5144452"/>
            <a:ext cx="2667000" cy="1713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97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ЛЕЧЕНИЕ</a:t>
            </a:r>
            <a:endParaRPr lang="ru-RU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066800"/>
            <a:ext cx="6705600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000" dirty="0" smtClean="0"/>
              <a:t>Антибиотики </a:t>
            </a:r>
            <a:r>
              <a:rPr lang="ru-RU" sz="2000" dirty="0" err="1"/>
              <a:t>стрептомицинового</a:t>
            </a:r>
            <a:r>
              <a:rPr lang="ru-RU" sz="2000" dirty="0"/>
              <a:t> </a:t>
            </a:r>
            <a:r>
              <a:rPr lang="ru-RU" sz="2000" dirty="0" smtClean="0"/>
              <a:t>ряда (стрептомицин</a:t>
            </a:r>
            <a:r>
              <a:rPr lang="ru-RU" sz="2000" dirty="0"/>
              <a:t>, </a:t>
            </a:r>
            <a:r>
              <a:rPr lang="ru-RU" sz="2000" dirty="0" err="1"/>
              <a:t>дигидрострептомицин</a:t>
            </a:r>
            <a:r>
              <a:rPr lang="ru-RU" sz="2000" dirty="0"/>
              <a:t>, </a:t>
            </a:r>
            <a:r>
              <a:rPr lang="ru-RU" sz="2000" dirty="0" err="1" smtClean="0"/>
              <a:t>пасомицин</a:t>
            </a:r>
            <a:r>
              <a:rPr lang="ru-RU" sz="2000" dirty="0"/>
              <a:t>)</a:t>
            </a:r>
            <a:r>
              <a:rPr lang="ru-RU" sz="2000" dirty="0" smtClean="0"/>
              <a:t>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000" dirty="0" smtClean="0"/>
              <a:t>При </a:t>
            </a:r>
            <a:r>
              <a:rPr lang="ru-RU" sz="2000" dirty="0"/>
              <a:t>интоксикации в/в вводят солевые </a:t>
            </a:r>
            <a:r>
              <a:rPr lang="ru-RU" sz="2000" dirty="0" smtClean="0"/>
              <a:t>растворы (</a:t>
            </a:r>
            <a:r>
              <a:rPr lang="ru-RU" sz="2000" dirty="0" err="1" smtClean="0"/>
              <a:t>гемодез</a:t>
            </a:r>
            <a:r>
              <a:rPr lang="ru-RU" sz="2000" dirty="0" smtClean="0"/>
              <a:t>)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000" dirty="0" smtClean="0"/>
              <a:t>При </a:t>
            </a:r>
            <a:r>
              <a:rPr lang="ru-RU" sz="2000" dirty="0"/>
              <a:t>лёгочной и септической формах чумы дозу стрептомицина увеличивают до 4—5 г/</a:t>
            </a:r>
            <a:r>
              <a:rPr lang="ru-RU" sz="2000" dirty="0" err="1"/>
              <a:t>сут</a:t>
            </a:r>
            <a:r>
              <a:rPr lang="ru-RU" sz="2000" dirty="0"/>
              <a:t>, а тетрациклина — до 6 г. При формах, резистентных к стрептомицину, можно вводить левомицетина </a:t>
            </a:r>
            <a:r>
              <a:rPr lang="ru-RU" sz="2000" dirty="0" err="1"/>
              <a:t>сукцинат</a:t>
            </a:r>
            <a:r>
              <a:rPr lang="ru-RU" sz="2000" dirty="0"/>
              <a:t> до 6—8 г </a:t>
            </a:r>
            <a:r>
              <a:rPr lang="ru-RU" sz="2000" dirty="0" smtClean="0"/>
              <a:t>в/</a:t>
            </a:r>
            <a:r>
              <a:rPr lang="ru-RU" sz="2000" dirty="0" err="1" smtClean="0"/>
              <a:t>в</a:t>
            </a:r>
            <a:r>
              <a:rPr lang="ru-RU" sz="2000" dirty="0" smtClean="0"/>
              <a:t>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000" dirty="0" smtClean="0"/>
              <a:t>При </a:t>
            </a:r>
            <a:r>
              <a:rPr lang="ru-RU" sz="2000" dirty="0"/>
              <a:t>улучшении состояния дозы антибиотиков </a:t>
            </a:r>
            <a:r>
              <a:rPr lang="ru-RU" sz="2000" dirty="0" smtClean="0"/>
              <a:t>уменьшают</a:t>
            </a:r>
            <a:endParaRPr lang="ru-RU" sz="2000" dirty="0"/>
          </a:p>
          <a:p>
            <a:pPr fontAlgn="auto">
              <a:buFont typeface="Arial" pitchFamily="34" charset="0"/>
              <a:buChar char="•"/>
              <a:defRPr/>
            </a:pPr>
            <a:r>
              <a:rPr lang="ru-RU" sz="2000" dirty="0" smtClean="0"/>
              <a:t>Трехкратный бактериологический контроль материала из бубонов, мокроты, слизи дыхательных путей больного. Выписка пациентов из стационаров производится при полном клиническом выздоровлении  и отрицательных результатах бактериологического контроля. </a:t>
            </a:r>
          </a:p>
        </p:txBody>
      </p:sp>
      <p:pic>
        <p:nvPicPr>
          <p:cNvPr id="3076" name="Picture 4" descr="http://sc02.alicdn.com/kf/HTB1dpAIKFXXXXc0XFXXq6xXFXXXE/Penicillin-G-and-Dihydrostreptomycin-Sulphate-injection.jpg"/>
          <p:cNvPicPr>
            <a:picLocks noChangeAspect="1" noChangeArrowheads="1"/>
          </p:cNvPicPr>
          <p:nvPr/>
        </p:nvPicPr>
        <p:blipFill>
          <a:blip r:embed="rId2" cstate="print"/>
          <a:srcRect l="7776" t="6238" r="12515" b="7992"/>
          <a:stretch>
            <a:fillRect/>
          </a:stretch>
        </p:blipFill>
        <p:spPr bwMode="auto">
          <a:xfrm>
            <a:off x="6324600" y="4966939"/>
            <a:ext cx="2819399" cy="1891061"/>
          </a:xfrm>
          <a:prstGeom prst="rect">
            <a:avLst/>
          </a:prstGeom>
          <a:noFill/>
        </p:spPr>
      </p:pic>
      <p:pic>
        <p:nvPicPr>
          <p:cNvPr id="3078" name="Picture 6" descr="http://kusivakanet.ru/varikoz/wp-content/uploads/2016/10/32093146-gemodez-recept-na-latinskom.jpg"/>
          <p:cNvPicPr>
            <a:picLocks noChangeAspect="1" noChangeArrowheads="1"/>
          </p:cNvPicPr>
          <p:nvPr/>
        </p:nvPicPr>
        <p:blipFill>
          <a:blip r:embed="rId3" cstate="print"/>
          <a:srcRect l="17401" t="5850" r="19145" b="9324"/>
          <a:stretch>
            <a:fillRect/>
          </a:stretch>
        </p:blipFill>
        <p:spPr bwMode="auto">
          <a:xfrm>
            <a:off x="6477000" y="2286000"/>
            <a:ext cx="1219200" cy="2438400"/>
          </a:xfrm>
          <a:prstGeom prst="rect">
            <a:avLst/>
          </a:prstGeom>
          <a:noFill/>
        </p:spPr>
      </p:pic>
      <p:pic>
        <p:nvPicPr>
          <p:cNvPr id="3074" name="Picture 2" descr="http://omiksagro.com/_products/3347.png"/>
          <p:cNvPicPr>
            <a:picLocks noChangeAspect="1" noChangeArrowheads="1"/>
          </p:cNvPicPr>
          <p:nvPr/>
        </p:nvPicPr>
        <p:blipFill>
          <a:blip r:embed="rId4" cstate="print"/>
          <a:srcRect l="25185" t="2067" r="21926" b="2842"/>
          <a:stretch>
            <a:fillRect/>
          </a:stretch>
        </p:blipFill>
        <p:spPr bwMode="auto">
          <a:xfrm>
            <a:off x="7543800" y="0"/>
            <a:ext cx="16002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153400" cy="10207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ПРОФИЛАКТИКА</a:t>
            </a:r>
            <a:endParaRPr lang="ru-RU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371600"/>
            <a:ext cx="5181600" cy="54864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700" dirty="0" smtClean="0"/>
              <a:t>Наблюдение за состоянием природных очагов чумы и предупреждение возможного заноса болезни из других стран.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700" dirty="0"/>
              <a:t>Подозрительных на заболевание чумой немедленно изолируют и  госпитализируют. </a:t>
            </a:r>
            <a:endParaRPr lang="ru-RU" sz="1700" dirty="0" smtClean="0"/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700" dirty="0" smtClean="0"/>
              <a:t>Лиц</a:t>
            </a:r>
            <a:r>
              <a:rPr lang="ru-RU" sz="1700" dirty="0"/>
              <a:t>, соприкасавшихся с больным, зараженными вещами, трупом, изолируют на 6 дней контактировавших с больными легочной формой чумы размещают индивидуально, проводят медицинское наблюдение с ежедневной термометрией</a:t>
            </a:r>
            <a:r>
              <a:rPr lang="ru-RU" sz="1700" dirty="0" smtClean="0"/>
              <a:t>.</a:t>
            </a:r>
            <a:endParaRPr lang="ru-RU" sz="1700" dirty="0"/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700" dirty="0"/>
              <a:t>Этим лицам, а также обслуживающему медперсоналу проводят экстренную Химиопрофилактику тетрациклином по 0,5 г внутрь 3 раза в сутки или хлортетрациклином внутрь по 0,5 г 3 раза в сутки в течение 5 дней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1700" dirty="0"/>
              <a:t>Весь медперсонал, обслуживающий больных, работает в полном противочумном костюме </a:t>
            </a:r>
            <a:endParaRPr lang="ru-RU" sz="1700" dirty="0" smtClean="0"/>
          </a:p>
        </p:txBody>
      </p:sp>
      <p:pic>
        <p:nvPicPr>
          <p:cNvPr id="19460" name="Picture 4" descr="E:\чума\16641_45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7950" y="990600"/>
            <a:ext cx="2192338" cy="55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E:\чума\24263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4863" y="400050"/>
            <a:ext cx="1989137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 descr="E:\чума\43736083_a_grev_medico1_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9488" y="4487863"/>
            <a:ext cx="179705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5klass.net/datas/geografija/Antarktida-7-klass/0009-009-Spasibo-za-vnima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GreenBalls_TP001072120">
  <a:themeElements>
    <a:clrScheme name="Office Theme 1">
      <a:dk1>
        <a:srgbClr val="808080"/>
      </a:dk1>
      <a:lt1>
        <a:srgbClr val="EBF5FF"/>
      </a:lt1>
      <a:dk2>
        <a:srgbClr val="BDDEFF"/>
      </a:dk2>
      <a:lt2>
        <a:srgbClr val="CCECFF"/>
      </a:lt2>
      <a:accent1>
        <a:srgbClr val="339966"/>
      </a:accent1>
      <a:accent2>
        <a:srgbClr val="333399"/>
      </a:accent2>
      <a:accent3>
        <a:srgbClr val="DBECFF"/>
      </a:accent3>
      <a:accent4>
        <a:srgbClr val="C9D1DA"/>
      </a:accent4>
      <a:accent5>
        <a:srgbClr val="ADCAB8"/>
      </a:accent5>
      <a:accent6>
        <a:srgbClr val="2D2D8A"/>
      </a:accent6>
      <a:hlink>
        <a:srgbClr val="66FFFF"/>
      </a:hlink>
      <a:folHlink>
        <a:srgbClr val="99FF99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808080"/>
        </a:dk1>
        <a:lt1>
          <a:srgbClr val="EBF5FF"/>
        </a:lt1>
        <a:dk2>
          <a:srgbClr val="BDDEFF"/>
        </a:dk2>
        <a:lt2>
          <a:srgbClr val="CCECFF"/>
        </a:lt2>
        <a:accent1>
          <a:srgbClr val="339966"/>
        </a:accent1>
        <a:accent2>
          <a:srgbClr val="333399"/>
        </a:accent2>
        <a:accent3>
          <a:srgbClr val="DBECFF"/>
        </a:accent3>
        <a:accent4>
          <a:srgbClr val="C9D1DA"/>
        </a:accent4>
        <a:accent5>
          <a:srgbClr val="ADCAB8"/>
        </a:accent5>
        <a:accent6>
          <a:srgbClr val="2D2D8A"/>
        </a:accent6>
        <a:hlink>
          <a:srgbClr val="66FFFF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336699"/>
        </a:dk1>
        <a:lt1>
          <a:srgbClr val="FFFFFF"/>
        </a:lt1>
        <a:dk2>
          <a:srgbClr val="00B4F5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D6F9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336699"/>
        </a:dk1>
        <a:lt1>
          <a:srgbClr val="FFFFFF"/>
        </a:lt1>
        <a:dk2>
          <a:srgbClr val="006699"/>
        </a:dk2>
        <a:lt2>
          <a:srgbClr val="E3EBF1"/>
        </a:lt2>
        <a:accent1>
          <a:srgbClr val="033497"/>
        </a:accent1>
        <a:accent2>
          <a:srgbClr val="00CC66"/>
        </a:accent2>
        <a:accent3>
          <a:srgbClr val="AAB8CA"/>
        </a:accent3>
        <a:accent4>
          <a:srgbClr val="DADADA"/>
        </a:accent4>
        <a:accent5>
          <a:srgbClr val="AAAEC9"/>
        </a:accent5>
        <a:accent6>
          <a:srgbClr val="00B95C"/>
        </a:accent6>
        <a:hlink>
          <a:srgbClr val="6CACFA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90D697"/>
        </a:dk1>
        <a:lt1>
          <a:srgbClr val="FFFFFF"/>
        </a:lt1>
        <a:dk2>
          <a:srgbClr val="339966"/>
        </a:dk2>
        <a:lt2>
          <a:srgbClr val="969696"/>
        </a:lt2>
        <a:accent1>
          <a:srgbClr val="318DF3"/>
        </a:accent1>
        <a:accent2>
          <a:srgbClr val="CCECFF"/>
        </a:accent2>
        <a:accent3>
          <a:srgbClr val="FFFFFF"/>
        </a:accent3>
        <a:accent4>
          <a:srgbClr val="7AB780"/>
        </a:accent4>
        <a:accent5>
          <a:srgbClr val="ADC5F8"/>
        </a:accent5>
        <a:accent6>
          <a:srgbClr val="B9D6E7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5A58"/>
        </a:dk1>
        <a:lt1>
          <a:srgbClr val="D2FFE6"/>
        </a:lt1>
        <a:dk2>
          <a:srgbClr val="C0C0C0"/>
        </a:dk2>
        <a:lt2>
          <a:srgbClr val="CCECFF"/>
        </a:lt2>
        <a:accent1>
          <a:srgbClr val="026A4A"/>
        </a:accent1>
        <a:accent2>
          <a:srgbClr val="528FC6"/>
        </a:accent2>
        <a:accent3>
          <a:srgbClr val="DCDCDC"/>
        </a:accent3>
        <a:accent4>
          <a:srgbClr val="B3DAC4"/>
        </a:accent4>
        <a:accent5>
          <a:srgbClr val="AAB9B1"/>
        </a:accent5>
        <a:accent6>
          <a:srgbClr val="4981B3"/>
        </a:accent6>
        <a:hlink>
          <a:srgbClr val="9FDAFF"/>
        </a:hlink>
        <a:folHlink>
          <a:srgbClr val="99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3E3E5C"/>
        </a:dk1>
        <a:lt1>
          <a:srgbClr val="E6E6FF"/>
        </a:lt1>
        <a:dk2>
          <a:srgbClr val="0099CC"/>
        </a:dk2>
        <a:lt2>
          <a:srgbClr val="FFFFFF"/>
        </a:lt2>
        <a:accent1>
          <a:srgbClr val="246DB0"/>
        </a:accent1>
        <a:accent2>
          <a:srgbClr val="6666FF"/>
        </a:accent2>
        <a:accent3>
          <a:srgbClr val="AACAE2"/>
        </a:accent3>
        <a:accent4>
          <a:srgbClr val="C4C4DA"/>
        </a:accent4>
        <a:accent5>
          <a:srgbClr val="ACBAD4"/>
        </a:accent5>
        <a:accent6>
          <a:srgbClr val="5C5CE7"/>
        </a:accent6>
        <a:hlink>
          <a:srgbClr val="99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C6D5E0"/>
        </a:dk1>
        <a:lt1>
          <a:srgbClr val="D7D7EB"/>
        </a:lt1>
        <a:dk2>
          <a:srgbClr val="7DC4FF"/>
        </a:dk2>
        <a:lt2>
          <a:srgbClr val="777777"/>
        </a:lt2>
        <a:accent1>
          <a:srgbClr val="2658A2"/>
        </a:accent1>
        <a:accent2>
          <a:srgbClr val="5F5FCB"/>
        </a:accent2>
        <a:accent3>
          <a:srgbClr val="E8E8F3"/>
        </a:accent3>
        <a:accent4>
          <a:srgbClr val="A9B6BF"/>
        </a:accent4>
        <a:accent5>
          <a:srgbClr val="ACB4CE"/>
        </a:accent5>
        <a:accent6>
          <a:srgbClr val="5555B8"/>
        </a:accent6>
        <a:hlink>
          <a:srgbClr val="A1E99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B3F2"/>
        </a:dk1>
        <a:lt1>
          <a:srgbClr val="DEF6F1"/>
        </a:lt1>
        <a:dk2>
          <a:srgbClr val="CEE7FE"/>
        </a:dk2>
        <a:lt2>
          <a:srgbClr val="969696"/>
        </a:lt2>
        <a:accent1>
          <a:srgbClr val="CCECFF"/>
        </a:accent1>
        <a:accent2>
          <a:srgbClr val="8DC6FF"/>
        </a:accent2>
        <a:accent3>
          <a:srgbClr val="ECFAF7"/>
        </a:accent3>
        <a:accent4>
          <a:srgbClr val="0098CF"/>
        </a:accent4>
        <a:accent5>
          <a:srgbClr val="E2F4FF"/>
        </a:accent5>
        <a:accent6>
          <a:srgbClr val="7FB3E7"/>
        </a:accent6>
        <a:hlink>
          <a:srgbClr val="0033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969696"/>
        </a:dk1>
        <a:lt1>
          <a:srgbClr val="E6FFE6"/>
        </a:lt1>
        <a:dk2>
          <a:srgbClr val="9CE292"/>
        </a:dk2>
        <a:lt2>
          <a:srgbClr val="CEF1FE"/>
        </a:lt2>
        <a:accent1>
          <a:srgbClr val="EBB047"/>
        </a:accent1>
        <a:accent2>
          <a:srgbClr val="8DC6FF"/>
        </a:accent2>
        <a:accent3>
          <a:srgbClr val="CBEEC7"/>
        </a:accent3>
        <a:accent4>
          <a:srgbClr val="C4DAC4"/>
        </a:accent4>
        <a:accent5>
          <a:srgbClr val="F3D4B1"/>
        </a:accent5>
        <a:accent6>
          <a:srgbClr val="7FB3E7"/>
        </a:accent6>
        <a:hlink>
          <a:srgbClr val="0066FF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DBFFD3"/>
        </a:dk1>
        <a:lt1>
          <a:srgbClr val="FFFFFF"/>
        </a:lt1>
        <a:dk2>
          <a:srgbClr val="CCECFF"/>
        </a:dk2>
        <a:lt2>
          <a:srgbClr val="808080"/>
        </a:lt2>
        <a:accent1>
          <a:srgbClr val="69B4FF"/>
        </a:accent1>
        <a:accent2>
          <a:srgbClr val="00CC00"/>
        </a:accent2>
        <a:accent3>
          <a:srgbClr val="FFFFFF"/>
        </a:accent3>
        <a:accent4>
          <a:srgbClr val="BBDAB4"/>
        </a:accent4>
        <a:accent5>
          <a:srgbClr val="B9D6FF"/>
        </a:accent5>
        <a:accent6>
          <a:srgbClr val="00B900"/>
        </a:accent6>
        <a:hlink>
          <a:srgbClr val="3333CC"/>
        </a:hlink>
        <a:folHlink>
          <a:srgbClr val="0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3E2F1D0E8E87468B289CB57281B996" ma:contentTypeVersion="1" ma:contentTypeDescription="Create a new document." ma:contentTypeScope="" ma:versionID="62a345c190c3e02e35f6075a6cd279fe">
  <xsd:schema xmlns:xsd="http://www.w3.org/2001/XMLSchema" xmlns:xs="http://www.w3.org/2001/XMLSchema" xmlns:p="http://schemas.microsoft.com/office/2006/metadata/properties" xmlns:ns2="aac074f3-af53-40eb-acd1-e8ca9658e9e1" targetNamespace="http://schemas.microsoft.com/office/2006/metadata/properties" ma:root="true" ma:fieldsID="6e89e516250c3f4b948741447e1442ad" ns2:_="">
    <xsd:import namespace="aac074f3-af53-40eb-acd1-e8ca9658e9e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074f3-af53-40eb-acd1-e8ca9658e9e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1C74B6-71FA-4B44-8A4F-F1CF022F7B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167918-764F-49DA-892F-2BE246922C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3E521CE-5CF8-4556-BC5C-732D936CE1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c074f3-af53-40eb-acd1-e8ca9658e9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BlueGreenBalls_TP001072120</Template>
  <TotalTime>0</TotalTime>
  <Words>341</Words>
  <Application>Microsoft Office PowerPoint</Application>
  <PresentationFormat>Экран (4:3)</PresentationFormat>
  <Paragraphs>59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BlueGreenBalls_TP001072120</vt:lpstr>
      <vt:lpstr>ЧУМА</vt:lpstr>
      <vt:lpstr>Чума – это …</vt:lpstr>
      <vt:lpstr>ЭТИОЛОГИЯ</vt:lpstr>
      <vt:lpstr>ЭПИДЕМИОЛОГИЯ</vt:lpstr>
      <vt:lpstr>КЛИНИЧЕСКАЯ КАРТИНА</vt:lpstr>
      <vt:lpstr>КЛИНИЧЕСКАЯ КАРТИНА</vt:lpstr>
      <vt:lpstr>КЛИНИЧЕСКАЯ КАРТИНА</vt:lpstr>
      <vt:lpstr>ОСЛОЖНЕНИЯ</vt:lpstr>
      <vt:lpstr>ДИАГНОСТИКА</vt:lpstr>
      <vt:lpstr>ЛЕЧЕНИЕ</vt:lpstr>
      <vt:lpstr>ПРОФИЛАКТИКА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2014-08-18T12:50:53Z</dcterms:created>
  <dcterms:modified xsi:type="dcterms:W3CDTF">2017-04-08T21:41:11Z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0x010100B03E2F1D0E8E87468B289CB57281B996</vt:lpwstr>
  </property>
</Properties>
</file>