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9.xml" ContentType="application/vnd.openxmlformats-officedocument.presentationml.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gif" ContentType="image/gif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handoutMasters/handoutMaster1.xml" ContentType="application/vnd.openxmlformats-officedocument.presentationml.handoutMaster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1"/>
  </p:notesMasterIdLst>
  <p:handoutMasterIdLst>
    <p:handoutMasterId r:id="rId82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46" d="100"/>
          <a:sy n="46" d="100"/>
        </p:scale>
        <p:origin x="-1980" y="-4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handoutMaster" Target="handoutMasters/handoutMaster1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notesMaster" Target="notesMasters/notesMaster1.xml"/><Relationship Id="rId86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B263EB-CDB6-404D-B138-25C0785C9C85}" type="datetimeFigureOut">
              <a:rPr lang="ru-RU" smtClean="0"/>
              <a:pPr/>
              <a:t>09.04.2017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0105E0-6D40-744B-9EB6-D7D23B92517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842523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49C6ED-64B8-7C42-9ADA-824F44D494DC}" type="datetimeFigureOut">
              <a:rPr lang="ru-RU" smtClean="0"/>
              <a:pPr/>
              <a:t>09.04.2017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321C2C-EC9B-E746-979F-B7DEDA3133E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2403527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8BDCA96D-E3AE-4E8C-8F6F-B8EEC8E63AE4}" type="datetimeFigureOut">
              <a:rPr lang="ru-RU" smtClean="0"/>
              <a:pPr/>
              <a:t>09.04.2017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FD9A0B08-5BD2-4B81-9A14-FA07B1D7179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BDCA96D-E3AE-4E8C-8F6F-B8EEC8E63AE4}" type="datetimeFigureOut">
              <a:rPr lang="ru-RU" smtClean="0"/>
              <a:pPr/>
              <a:t>09.04.2017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D9A0B08-5BD2-4B81-9A14-FA07B1D7179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BDCA96D-E3AE-4E8C-8F6F-B8EEC8E63AE4}" type="datetimeFigureOut">
              <a:rPr lang="ru-RU" smtClean="0"/>
              <a:pPr/>
              <a:t>09.04.2017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D9A0B08-5BD2-4B81-9A14-FA07B1D7179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BDCA96D-E3AE-4E8C-8F6F-B8EEC8E63AE4}" type="datetimeFigureOut">
              <a:rPr lang="ru-RU" smtClean="0"/>
              <a:pPr/>
              <a:t>09.04.2017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D9A0B08-5BD2-4B81-9A14-FA07B1D7179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BDCA96D-E3AE-4E8C-8F6F-B8EEC8E63AE4}" type="datetimeFigureOut">
              <a:rPr lang="ru-RU" smtClean="0"/>
              <a:pPr/>
              <a:t>09.04.2017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D9A0B08-5BD2-4B81-9A14-FA07B1D7179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BDCA96D-E3AE-4E8C-8F6F-B8EEC8E63AE4}" type="datetimeFigureOut">
              <a:rPr lang="ru-RU" smtClean="0"/>
              <a:pPr/>
              <a:t>09.04.2017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D9A0B08-5BD2-4B81-9A14-FA07B1D7179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BDCA96D-E3AE-4E8C-8F6F-B8EEC8E63AE4}" type="datetimeFigureOut">
              <a:rPr lang="ru-RU" smtClean="0"/>
              <a:pPr/>
              <a:t>09.04.2017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D9A0B08-5BD2-4B81-9A14-FA07B1D7179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8BDCA96D-E3AE-4E8C-8F6F-B8EEC8E63AE4}" type="datetimeFigureOut">
              <a:rPr lang="ru-RU" smtClean="0"/>
              <a:pPr/>
              <a:t>09.04.2017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D9A0B08-5BD2-4B81-9A14-FA07B1D7179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8BDCA96D-E3AE-4E8C-8F6F-B8EEC8E63AE4}" type="datetimeFigureOut">
              <a:rPr lang="ru-RU" smtClean="0"/>
              <a:pPr/>
              <a:t>09.04.2017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FD9A0B08-5BD2-4B81-9A14-FA07B1D7179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BDCA96D-E3AE-4E8C-8F6F-B8EEC8E63AE4}" type="datetimeFigureOut">
              <a:rPr lang="ru-RU" smtClean="0"/>
              <a:pPr/>
              <a:t>09.04.2017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D9A0B08-5BD2-4B81-9A14-FA07B1D7179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BDCA96D-E3AE-4E8C-8F6F-B8EEC8E63AE4}" type="datetimeFigureOut">
              <a:rPr lang="ru-RU" smtClean="0"/>
              <a:pPr/>
              <a:t>09.04.2017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D9A0B08-5BD2-4B81-9A14-FA07B1D7179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8BDCA96D-E3AE-4E8C-8F6F-B8EEC8E63AE4}" type="datetimeFigureOut">
              <a:rPr lang="ru-RU" smtClean="0"/>
              <a:pPr/>
              <a:t>09.04.2017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FD9A0B08-5BD2-4B81-9A14-FA07B1D7179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1.jpe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0.jpeg"/><Relationship Id="rId4" Type="http://schemas.openxmlformats.org/officeDocument/2006/relationships/image" Target="../media/image99.jpeg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gif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6.jpeg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image" Target="../media/image1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5.jpe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image" Target="../media/image116.jpe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jpe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jpe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eg"/><Relationship Id="rId2" Type="http://schemas.openxmlformats.org/officeDocument/2006/relationships/image" Target="../media/image120.jpe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jpe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eg"/><Relationship Id="rId2" Type="http://schemas.openxmlformats.org/officeDocument/2006/relationships/image" Target="../media/image1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5.png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1600" y="1844824"/>
            <a:ext cx="7772400" cy="2961675"/>
          </a:xfrm>
        </p:spPr>
        <p:txBody>
          <a:bodyPr>
            <a:normAutofit/>
          </a:bodyPr>
          <a:lstStyle/>
          <a:p>
            <a:r>
              <a:rPr lang="ru-RU" dirty="0" smtClean="0"/>
              <a:t>Воспалительные заболевания женских половых органов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044008" y="5733256"/>
            <a:ext cx="4099992" cy="1124744"/>
          </a:xfr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5044016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По клиническому течению:</a:t>
            </a:r>
          </a:p>
          <a:p>
            <a:pPr marL="631825" indent="-255588">
              <a:buFont typeface="Wingdings" pitchFamily="2" charset="2"/>
              <a:buChar char="§"/>
            </a:pPr>
            <a:r>
              <a:rPr lang="ru-RU" dirty="0" smtClean="0"/>
              <a:t>Острая стадия возникает через короткий срок после контакта с возбудителем , протекает 2-3 недели с ярко выраженной клиникой. </a:t>
            </a:r>
          </a:p>
          <a:p>
            <a:pPr marL="631825" indent="-255588">
              <a:buFont typeface="Wingdings" pitchFamily="2" charset="2"/>
              <a:buChar char="§"/>
            </a:pPr>
            <a:r>
              <a:rPr lang="ru-RU" dirty="0" err="1" smtClean="0"/>
              <a:t>Подострая</a:t>
            </a:r>
            <a:r>
              <a:rPr lang="ru-RU" dirty="0" smtClean="0"/>
              <a:t> стадия протекает менее выражено (до 6 недель).</a:t>
            </a:r>
          </a:p>
          <a:p>
            <a:pPr marL="631825" indent="-255588">
              <a:buFont typeface="Wingdings" pitchFamily="2" charset="2"/>
              <a:buChar char="§"/>
            </a:pPr>
            <a:r>
              <a:rPr lang="ru-RU" dirty="0" smtClean="0"/>
              <a:t>Хроническая стадия протекает без выраженных симптомов, но любой провоцирующий фактор может вызвать обострение хр. процесса (свыше 6 недель).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Классификация воспалительных процессов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5044016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По локализации:</a:t>
            </a:r>
          </a:p>
          <a:p>
            <a:pPr marL="614363" indent="-255588">
              <a:buFont typeface="Wingdings" pitchFamily="2" charset="2"/>
              <a:buChar char="§"/>
            </a:pPr>
            <a:r>
              <a:rPr lang="ru-RU" dirty="0" smtClean="0"/>
              <a:t>Воспаления наружных половых органов:</a:t>
            </a:r>
          </a:p>
          <a:p>
            <a:pPr marL="884238" indent="-255588">
              <a:buFont typeface="Wingdings" pitchFamily="2" charset="2"/>
              <a:buChar char="ü"/>
              <a:tabLst>
                <a:tab pos="893763" algn="l"/>
              </a:tabLst>
            </a:pPr>
            <a:r>
              <a:rPr lang="ru-RU" dirty="0" err="1" smtClean="0"/>
              <a:t>Вульвит</a:t>
            </a:r>
            <a:endParaRPr lang="ru-RU" dirty="0" smtClean="0"/>
          </a:p>
          <a:p>
            <a:pPr marL="884238" indent="-255588">
              <a:buFont typeface="Wingdings" pitchFamily="2" charset="2"/>
              <a:buChar char="ü"/>
              <a:tabLst>
                <a:tab pos="893763" algn="l"/>
              </a:tabLst>
            </a:pPr>
            <a:r>
              <a:rPr lang="ru-RU" dirty="0" err="1" smtClean="0"/>
              <a:t>Бартолинт</a:t>
            </a:r>
            <a:endParaRPr lang="ru-RU" dirty="0" smtClean="0"/>
          </a:p>
          <a:p>
            <a:pPr marL="614363" indent="-255588">
              <a:buFont typeface="Wingdings" pitchFamily="2" charset="2"/>
              <a:buChar char="§"/>
              <a:tabLst>
                <a:tab pos="893763" algn="l"/>
              </a:tabLst>
            </a:pPr>
            <a:r>
              <a:rPr lang="ru-RU" dirty="0" smtClean="0"/>
              <a:t>Воспаления внутренних половых органов:</a:t>
            </a:r>
          </a:p>
          <a:p>
            <a:pPr marL="884238" indent="-255588">
              <a:buFont typeface="Wingdings" pitchFamily="2" charset="2"/>
              <a:buChar char="ü"/>
              <a:tabLst>
                <a:tab pos="893763" algn="l"/>
              </a:tabLst>
            </a:pPr>
            <a:r>
              <a:rPr lang="ru-RU" dirty="0" smtClean="0"/>
              <a:t>Кольпит</a:t>
            </a:r>
          </a:p>
          <a:p>
            <a:pPr marL="884238" indent="-255588">
              <a:buFont typeface="Wingdings" pitchFamily="2" charset="2"/>
              <a:buChar char="ü"/>
              <a:tabLst>
                <a:tab pos="893763" algn="l"/>
              </a:tabLst>
            </a:pPr>
            <a:r>
              <a:rPr lang="ru-RU" dirty="0" smtClean="0"/>
              <a:t>Цервицит/ </a:t>
            </a:r>
            <a:r>
              <a:rPr lang="ru-RU" dirty="0" err="1" smtClean="0"/>
              <a:t>эндоцервицит</a:t>
            </a:r>
            <a:endParaRPr lang="ru-RU" dirty="0" smtClean="0"/>
          </a:p>
          <a:p>
            <a:pPr marL="884238" indent="-255588">
              <a:buFont typeface="Wingdings" pitchFamily="2" charset="2"/>
              <a:buChar char="ü"/>
              <a:tabLst>
                <a:tab pos="893763" algn="l"/>
              </a:tabLst>
            </a:pPr>
            <a:r>
              <a:rPr lang="ru-RU" dirty="0" smtClean="0"/>
              <a:t>Эндометрит/ </a:t>
            </a:r>
            <a:r>
              <a:rPr lang="ru-RU" dirty="0" err="1" smtClean="0"/>
              <a:t>метроэндометрит</a:t>
            </a:r>
            <a:endParaRPr lang="ru-RU" dirty="0" smtClean="0"/>
          </a:p>
          <a:p>
            <a:pPr marL="884238" indent="-255588">
              <a:buFont typeface="Wingdings" pitchFamily="2" charset="2"/>
              <a:buChar char="ü"/>
              <a:tabLst>
                <a:tab pos="893763" algn="l"/>
              </a:tabLst>
            </a:pPr>
            <a:r>
              <a:rPr lang="ru-RU" dirty="0" err="1" smtClean="0"/>
              <a:t>Сальпингоофорит</a:t>
            </a:r>
            <a:endParaRPr lang="ru-RU" dirty="0" smtClean="0"/>
          </a:p>
          <a:p>
            <a:pPr marL="884238" indent="-255588">
              <a:buFont typeface="Wingdings" pitchFamily="2" charset="2"/>
              <a:buChar char="ü"/>
              <a:tabLst>
                <a:tab pos="893763" algn="l"/>
              </a:tabLst>
            </a:pPr>
            <a:r>
              <a:rPr lang="ru-RU" dirty="0" smtClean="0"/>
              <a:t>Периметрит/ параметрит</a:t>
            </a:r>
          </a:p>
          <a:p>
            <a:pPr marL="884238" indent="-255588">
              <a:buFont typeface="Wingdings" pitchFamily="2" charset="2"/>
              <a:buChar char="ü"/>
              <a:tabLst>
                <a:tab pos="893763" algn="l"/>
              </a:tabLst>
            </a:pPr>
            <a:r>
              <a:rPr lang="ru-RU" dirty="0" err="1" smtClean="0"/>
              <a:t>Пельвиоперитонит</a:t>
            </a:r>
            <a:endParaRPr lang="ru-RU" dirty="0" smtClean="0"/>
          </a:p>
          <a:p>
            <a:pPr marL="884238" indent="-255588">
              <a:buFont typeface="Wingdings" pitchFamily="2" charset="2"/>
              <a:buChar char="ü"/>
              <a:tabLst>
                <a:tab pos="893763" algn="l"/>
              </a:tabLst>
            </a:pPr>
            <a:r>
              <a:rPr lang="ru-RU" dirty="0" smtClean="0"/>
              <a:t>Сепсис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Классификация воспалительных процессов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481328"/>
            <a:ext cx="8219256" cy="2595744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/>
              <a:t>… - Это воспаление преддверия влагалища.</a:t>
            </a:r>
          </a:p>
          <a:p>
            <a:pPr marL="365125" indent="-11113">
              <a:buNone/>
            </a:pPr>
            <a:r>
              <a:rPr lang="ru-RU" dirty="0" smtClean="0"/>
              <a:t>Он характерен при низкой функции яичников. </a:t>
            </a:r>
          </a:p>
          <a:p>
            <a:pPr marL="11113" indent="-11113">
              <a:buNone/>
            </a:pPr>
            <a:r>
              <a:rPr lang="ru-RU" dirty="0" smtClean="0"/>
              <a:t>Возникает при травмировании	или при инфицировании наружных половых органов микроорганизмами.</a:t>
            </a:r>
          </a:p>
          <a:p>
            <a:pPr marL="365125" indent="-11113">
              <a:buNone/>
            </a:pPr>
            <a:endParaRPr lang="ru-RU" dirty="0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Вульвит</a:t>
            </a:r>
            <a:r>
              <a:rPr lang="ru-RU" dirty="0" smtClean="0"/>
              <a:t> – это …</a:t>
            </a:r>
            <a:endParaRPr lang="ru-RU" dirty="0"/>
          </a:p>
        </p:txBody>
      </p:sp>
      <p:pic>
        <p:nvPicPr>
          <p:cNvPr id="1026" name="Picture 2" descr="http://www.p-e-g.org/archiv_tmp/herpes_management_2003/siedentopf_g1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4773148"/>
            <a:ext cx="3507854" cy="2084851"/>
          </a:xfrm>
          <a:prstGeom prst="rect">
            <a:avLst/>
          </a:prstGeom>
          <a:noFill/>
        </p:spPr>
      </p:pic>
      <p:pic>
        <p:nvPicPr>
          <p:cNvPr id="1028" name="Picture 4" descr="https://www.netterimages.com/images/vpv/000/000/058/58355-0550x0475.jpg"/>
          <p:cNvPicPr>
            <a:picLocks noChangeAspect="1" noChangeArrowheads="1"/>
          </p:cNvPicPr>
          <p:nvPr/>
        </p:nvPicPr>
        <p:blipFill>
          <a:blip r:embed="rId3" cstate="print"/>
          <a:srcRect l="12732" t="1375" r="12464" b="5158"/>
          <a:stretch>
            <a:fillRect/>
          </a:stretch>
        </p:blipFill>
        <p:spPr bwMode="auto">
          <a:xfrm>
            <a:off x="5796137" y="3459533"/>
            <a:ext cx="3347864" cy="339846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9000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ru-RU" dirty="0" smtClean="0"/>
              <a:t>Жалобы:</a:t>
            </a:r>
          </a:p>
          <a:p>
            <a:pPr marL="530225" indent="-255588">
              <a:buFont typeface="Wingdings" pitchFamily="2" charset="2"/>
              <a:buChar char="§"/>
            </a:pPr>
            <a:r>
              <a:rPr lang="ru-RU" dirty="0" smtClean="0"/>
              <a:t>Зуд</a:t>
            </a:r>
          </a:p>
          <a:p>
            <a:pPr marL="530225" indent="-255588">
              <a:buFont typeface="Wingdings" pitchFamily="2" charset="2"/>
              <a:buChar char="§"/>
            </a:pPr>
            <a:r>
              <a:rPr lang="ru-RU" dirty="0" smtClean="0"/>
              <a:t>Жжение в области половых органов</a:t>
            </a:r>
          </a:p>
          <a:p>
            <a:pPr marL="344488" indent="-255588">
              <a:buFont typeface="Wingdings" pitchFamily="2" charset="2"/>
              <a:buChar char="Ø"/>
            </a:pPr>
            <a:r>
              <a:rPr lang="ru-RU" dirty="0" smtClean="0"/>
              <a:t>При осмотре:</a:t>
            </a:r>
          </a:p>
          <a:p>
            <a:pPr marL="530225" indent="-255588">
              <a:buFont typeface="Wingdings" pitchFamily="2" charset="2"/>
              <a:buChar char="§"/>
            </a:pPr>
            <a:r>
              <a:rPr lang="ru-RU" dirty="0" smtClean="0"/>
              <a:t>Гиперемия</a:t>
            </a:r>
          </a:p>
          <a:p>
            <a:pPr marL="530225" indent="-255588">
              <a:buFont typeface="Wingdings" pitchFamily="2" charset="2"/>
              <a:buChar char="§"/>
            </a:pPr>
            <a:r>
              <a:rPr lang="ru-RU" dirty="0" smtClean="0"/>
              <a:t>Отек в области вульвы</a:t>
            </a:r>
          </a:p>
          <a:p>
            <a:pPr marL="530225" indent="-255588">
              <a:buFont typeface="Wingdings" pitchFamily="2" charset="2"/>
              <a:buChar char="§"/>
            </a:pPr>
            <a:r>
              <a:rPr lang="ru-RU" dirty="0" smtClean="0"/>
              <a:t>Выделения в обильном количестве (могут быть гнойные)</a:t>
            </a:r>
          </a:p>
          <a:p>
            <a:pPr marL="530225" indent="-255588">
              <a:buFont typeface="Wingdings" pitchFamily="2" charset="2"/>
              <a:buChar char="§"/>
            </a:pPr>
            <a:r>
              <a:rPr lang="ru-RU" dirty="0" smtClean="0"/>
              <a:t>Иногда увеличены паховые лимфатические узлы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6563072" cy="1143000"/>
          </a:xfrm>
        </p:spPr>
        <p:txBody>
          <a:bodyPr/>
          <a:lstStyle/>
          <a:p>
            <a:pPr algn="ctr"/>
            <a:r>
              <a:rPr lang="ru-RU" dirty="0" err="1" smtClean="0"/>
              <a:t>Вульвит</a:t>
            </a: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17410" name="Picture 2" descr="http://kvd-moskva.ru/upload/stati/792.jpg"/>
          <p:cNvPicPr>
            <a:picLocks noChangeAspect="1" noChangeArrowheads="1"/>
          </p:cNvPicPr>
          <p:nvPr/>
        </p:nvPicPr>
        <p:blipFill>
          <a:blip r:embed="rId2" cstate="print"/>
          <a:srcRect l="51244" t="12600" r="4909" b="31961"/>
          <a:stretch>
            <a:fillRect/>
          </a:stretch>
        </p:blipFill>
        <p:spPr bwMode="auto">
          <a:xfrm>
            <a:off x="6948264" y="5303317"/>
            <a:ext cx="2195736" cy="1554683"/>
          </a:xfrm>
          <a:prstGeom prst="rect">
            <a:avLst/>
          </a:prstGeom>
          <a:noFill/>
        </p:spPr>
      </p:pic>
      <p:pic>
        <p:nvPicPr>
          <p:cNvPr id="17412" name="Picture 4" descr="http://www.salutmed.ru/wp-content/uploads/2015/03/vulvovaginit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11754" y="1"/>
            <a:ext cx="2732245" cy="22768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Гинекологический осмотр</a:t>
            </a:r>
          </a:p>
          <a:p>
            <a:r>
              <a:rPr lang="ru-RU" dirty="0" smtClean="0"/>
              <a:t>Бактериологическое/ </a:t>
            </a:r>
            <a:r>
              <a:rPr lang="ru-RU" dirty="0" err="1" smtClean="0"/>
              <a:t>бактриоскопическое</a:t>
            </a:r>
            <a:r>
              <a:rPr lang="ru-RU" dirty="0" smtClean="0"/>
              <a:t> исследование мазка из вульвы</a:t>
            </a:r>
          </a:p>
          <a:p>
            <a:r>
              <a:rPr lang="ru-RU" dirty="0" smtClean="0"/>
              <a:t>Кольпоскопия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Диагностика</a:t>
            </a:r>
            <a:endParaRPr lang="ru-RU" dirty="0"/>
          </a:p>
        </p:txBody>
      </p:sp>
      <p:pic>
        <p:nvPicPr>
          <p:cNvPr id="18434" name="Picture 2" descr="http://kirov.profisay.ru/files/342/colposcopij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52053" y="3789040"/>
            <a:ext cx="4091947" cy="3068960"/>
          </a:xfrm>
          <a:prstGeom prst="rect">
            <a:avLst/>
          </a:prstGeom>
          <a:noFill/>
        </p:spPr>
      </p:pic>
      <p:pic>
        <p:nvPicPr>
          <p:cNvPr id="18436" name="Picture 4" descr="http://www.zdorovieinfo.ru/upload/images/slides/3_490x330_kak_uluchshit_rezultaty_analizov_chast_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714750"/>
            <a:ext cx="4667250" cy="31432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0" y="1268760"/>
            <a:ext cx="6444208" cy="5040560"/>
          </a:xfrm>
        </p:spPr>
        <p:txBody>
          <a:bodyPr>
            <a:normAutofit fontScale="92500"/>
          </a:bodyPr>
          <a:lstStyle/>
          <a:p>
            <a:r>
              <a:rPr lang="ru-RU" dirty="0" smtClean="0"/>
              <a:t>Устранение возбудителя</a:t>
            </a:r>
          </a:p>
          <a:p>
            <a:pPr>
              <a:buNone/>
            </a:pPr>
            <a:r>
              <a:rPr lang="ru-RU" dirty="0" smtClean="0"/>
              <a:t>В остром режиме:</a:t>
            </a:r>
          </a:p>
          <a:p>
            <a:r>
              <a:rPr lang="ru-RU" dirty="0" smtClean="0"/>
              <a:t>Постельный режим</a:t>
            </a:r>
          </a:p>
          <a:p>
            <a:r>
              <a:rPr lang="ru-RU" dirty="0" smtClean="0"/>
              <a:t>Туалет наружных половых органов 2-4р/день с применением 3% </a:t>
            </a:r>
            <a:r>
              <a:rPr lang="ru-RU" dirty="0" err="1" smtClean="0"/>
              <a:t>р-ра</a:t>
            </a:r>
            <a:r>
              <a:rPr lang="ru-RU" dirty="0" smtClean="0"/>
              <a:t> </a:t>
            </a:r>
            <a:r>
              <a:rPr lang="en-US" dirty="0" smtClean="0"/>
              <a:t>H2O2</a:t>
            </a:r>
            <a:r>
              <a:rPr lang="ru-RU" dirty="0" smtClean="0"/>
              <a:t>, слабого </a:t>
            </a:r>
            <a:r>
              <a:rPr lang="ru-RU" dirty="0" err="1" smtClean="0"/>
              <a:t>р-ра</a:t>
            </a:r>
            <a:r>
              <a:rPr lang="ru-RU" dirty="0" smtClean="0"/>
              <a:t> </a:t>
            </a:r>
            <a:r>
              <a:rPr lang="en-US" dirty="0" smtClean="0"/>
              <a:t>KMnO4</a:t>
            </a:r>
            <a:r>
              <a:rPr lang="ru-RU" dirty="0" smtClean="0"/>
              <a:t>, настоев ромашки, зверобоя, череды, 2-3% </a:t>
            </a:r>
            <a:r>
              <a:rPr lang="ru-RU" dirty="0" err="1" smtClean="0"/>
              <a:t>р-ра</a:t>
            </a:r>
            <a:r>
              <a:rPr lang="ru-RU" dirty="0" smtClean="0"/>
              <a:t> </a:t>
            </a:r>
            <a:r>
              <a:rPr lang="en-US" dirty="0" smtClean="0"/>
              <a:t>H3BO3</a:t>
            </a:r>
          </a:p>
          <a:p>
            <a:pPr>
              <a:buNone/>
            </a:pPr>
            <a:r>
              <a:rPr lang="ru-RU" dirty="0" smtClean="0"/>
              <a:t>При бактериальных, грибковых паразитарных </a:t>
            </a:r>
            <a:r>
              <a:rPr lang="ru-RU" dirty="0" err="1" smtClean="0"/>
              <a:t>вульвитах</a:t>
            </a:r>
            <a:r>
              <a:rPr lang="ru-RU" dirty="0" smtClean="0"/>
              <a:t>: </a:t>
            </a:r>
            <a:r>
              <a:rPr lang="ru-RU" dirty="0" err="1" smtClean="0"/>
              <a:t>терпсинан</a:t>
            </a:r>
            <a:r>
              <a:rPr lang="ru-RU" dirty="0" smtClean="0"/>
              <a:t>, </a:t>
            </a:r>
            <a:r>
              <a:rPr lang="ru-RU" dirty="0" err="1" smtClean="0"/>
              <a:t>полижинакс</a:t>
            </a:r>
            <a:r>
              <a:rPr lang="ru-RU" dirty="0" smtClean="0"/>
              <a:t> (в область вульвы) перед снов – в течение 10 дней. 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Лечение</a:t>
            </a:r>
            <a:endParaRPr lang="ru-RU" dirty="0"/>
          </a:p>
        </p:txBody>
      </p:sp>
      <p:pic>
        <p:nvPicPr>
          <p:cNvPr id="19458" name="Picture 2" descr="http://youmra.ru/images1/576c174891f92.png"/>
          <p:cNvPicPr>
            <a:picLocks noChangeAspect="1" noChangeArrowheads="1"/>
          </p:cNvPicPr>
          <p:nvPr/>
        </p:nvPicPr>
        <p:blipFill>
          <a:blip r:embed="rId2" cstate="print"/>
          <a:srcRect l="27720" t="8820" r="29441" b="6761"/>
          <a:stretch>
            <a:fillRect/>
          </a:stretch>
        </p:blipFill>
        <p:spPr bwMode="auto">
          <a:xfrm>
            <a:off x="7703840" y="0"/>
            <a:ext cx="1440160" cy="2837962"/>
          </a:xfrm>
          <a:prstGeom prst="rect">
            <a:avLst/>
          </a:prstGeom>
          <a:noFill/>
        </p:spPr>
      </p:pic>
      <p:pic>
        <p:nvPicPr>
          <p:cNvPr id="19460" name="Picture 4" descr="http://apteka007.ru/d/158513/d/25888965.jpg"/>
          <p:cNvPicPr>
            <a:picLocks noChangeAspect="1" noChangeArrowheads="1"/>
          </p:cNvPicPr>
          <p:nvPr/>
        </p:nvPicPr>
        <p:blipFill>
          <a:blip r:embed="rId3" cstate="print"/>
          <a:srcRect l="8232" t="7252" r="6702" b="18418"/>
          <a:stretch>
            <a:fillRect/>
          </a:stretch>
        </p:blipFill>
        <p:spPr bwMode="auto">
          <a:xfrm>
            <a:off x="6372200" y="4858036"/>
            <a:ext cx="2771800" cy="1999964"/>
          </a:xfrm>
          <a:prstGeom prst="rect">
            <a:avLst/>
          </a:prstGeom>
          <a:noFill/>
        </p:spPr>
      </p:pic>
      <p:pic>
        <p:nvPicPr>
          <p:cNvPr id="19462" name="Picture 6" descr="http://sekret-inter.ru/images1/57611e5c29b91.png"/>
          <p:cNvPicPr>
            <a:picLocks noChangeAspect="1" noChangeArrowheads="1"/>
          </p:cNvPicPr>
          <p:nvPr/>
        </p:nvPicPr>
        <p:blipFill>
          <a:blip r:embed="rId4" cstate="print"/>
          <a:srcRect l="25897" t="817" r="27580" b="1108"/>
          <a:stretch>
            <a:fillRect/>
          </a:stretch>
        </p:blipFill>
        <p:spPr bwMode="auto">
          <a:xfrm>
            <a:off x="6156177" y="1"/>
            <a:ext cx="1325724" cy="24208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4" name="Picture 4" descr="http://24farm.ru/images/preparat/sintomicin_liniment_stada_37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112" y="0"/>
            <a:ext cx="3563888" cy="1716552"/>
          </a:xfrm>
          <a:prstGeom prst="rect">
            <a:avLst/>
          </a:prstGeom>
          <a:noFill/>
        </p:spPr>
      </p:pic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При кандидозе применяют свечи с </a:t>
            </a:r>
            <a:r>
              <a:rPr lang="ru-RU" dirty="0" err="1" smtClean="0"/>
              <a:t>гексиконом</a:t>
            </a:r>
            <a:r>
              <a:rPr lang="ru-RU" dirty="0" smtClean="0"/>
              <a:t>, </a:t>
            </a:r>
            <a:r>
              <a:rPr lang="ru-RU" dirty="0" err="1" smtClean="0"/>
              <a:t>микогалом</a:t>
            </a:r>
            <a:r>
              <a:rPr lang="ru-RU" dirty="0" smtClean="0"/>
              <a:t> в течение 3-х часов. </a:t>
            </a:r>
          </a:p>
          <a:p>
            <a:pPr>
              <a:buNone/>
            </a:pPr>
            <a:r>
              <a:rPr lang="ru-RU" dirty="0" smtClean="0"/>
              <a:t>У детей применяют сидячие ванночки в теплом светлом </a:t>
            </a:r>
            <a:r>
              <a:rPr lang="ru-RU" dirty="0" err="1" smtClean="0"/>
              <a:t>р-ре</a:t>
            </a:r>
            <a:r>
              <a:rPr lang="ru-RU" dirty="0" smtClean="0"/>
              <a:t> </a:t>
            </a:r>
            <a:r>
              <a:rPr lang="en-US" dirty="0" smtClean="0"/>
              <a:t>KMnO4</a:t>
            </a:r>
            <a:r>
              <a:rPr lang="ru-RU" dirty="0" smtClean="0"/>
              <a:t> – 6-7дней, после промокать и смазывать </a:t>
            </a:r>
            <a:r>
              <a:rPr lang="ru-RU" dirty="0" err="1" smtClean="0"/>
              <a:t>синтомициновой</a:t>
            </a:r>
            <a:r>
              <a:rPr lang="ru-RU" dirty="0" smtClean="0"/>
              <a:t> эмульсией или </a:t>
            </a:r>
            <a:r>
              <a:rPr lang="ru-RU" dirty="0" err="1" smtClean="0"/>
              <a:t>стрептоцидовой</a:t>
            </a:r>
            <a:r>
              <a:rPr lang="ru-RU" dirty="0" smtClean="0"/>
              <a:t> мазью. При сильном зуде – 5% </a:t>
            </a:r>
            <a:r>
              <a:rPr lang="ru-RU" dirty="0" err="1" smtClean="0"/>
              <a:t>анестезиновую</a:t>
            </a:r>
            <a:r>
              <a:rPr lang="ru-RU" dirty="0" smtClean="0"/>
              <a:t> мазь.</a:t>
            </a:r>
          </a:p>
          <a:p>
            <a:pPr>
              <a:buNone/>
            </a:pPr>
            <a:endParaRPr lang="ru-RU" dirty="0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Вульвит</a:t>
            </a:r>
            <a:endParaRPr lang="ru-RU" dirty="0"/>
          </a:p>
        </p:txBody>
      </p:sp>
      <p:pic>
        <p:nvPicPr>
          <p:cNvPr id="20482" name="Picture 2" descr="http://www.kupilekarstva.ru/published/publicdata/ONLINEP9ONLINEPH/attachments/SC/products_pictures/%D0%B3%D0%B5%D0%BA%D1%81%D0%B8%D0%BA%D0%BE%D0%BD_10_enl.jpg"/>
          <p:cNvPicPr>
            <a:picLocks noChangeAspect="1" noChangeArrowheads="1"/>
          </p:cNvPicPr>
          <p:nvPr/>
        </p:nvPicPr>
        <p:blipFill>
          <a:blip r:embed="rId3" cstate="print"/>
          <a:srcRect l="4378" t="2348" r="758" b="8436"/>
          <a:stretch>
            <a:fillRect/>
          </a:stretch>
        </p:blipFill>
        <p:spPr bwMode="auto">
          <a:xfrm>
            <a:off x="5724128" y="4858690"/>
            <a:ext cx="3419872" cy="199931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… - Это воспаление большой железы преддверия влагалища, которое может быть вызвано стафилококками, стрептококками, кишечной палочкой, протеями, но иногда бывает специфической этиологии (трихомонады, гонококки).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Бартолинит</a:t>
            </a:r>
            <a:r>
              <a:rPr lang="ru-RU" dirty="0" smtClean="0"/>
              <a:t> – это …</a:t>
            </a:r>
            <a:endParaRPr lang="ru-RU" dirty="0"/>
          </a:p>
        </p:txBody>
      </p:sp>
      <p:pic>
        <p:nvPicPr>
          <p:cNvPr id="21506" name="Picture 2" descr="http://zero50x.myjino.ru/allpic/46/9230-img_7.jpg"/>
          <p:cNvPicPr>
            <a:picLocks noChangeAspect="1" noChangeArrowheads="1"/>
          </p:cNvPicPr>
          <p:nvPr/>
        </p:nvPicPr>
        <p:blipFill>
          <a:blip r:embed="rId2" cstate="print"/>
          <a:srcRect l="59849" t="2534" r="5501" b="63867"/>
          <a:stretch>
            <a:fillRect/>
          </a:stretch>
        </p:blipFill>
        <p:spPr bwMode="auto">
          <a:xfrm>
            <a:off x="5148064" y="3951865"/>
            <a:ext cx="3995936" cy="290613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0" y="764704"/>
            <a:ext cx="8892480" cy="5688632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dirty="0" smtClean="0"/>
              <a:t>Жалобы:</a:t>
            </a:r>
          </a:p>
          <a:p>
            <a:r>
              <a:rPr lang="ru-RU" dirty="0" smtClean="0"/>
              <a:t>Увеличение большой половой губы</a:t>
            </a:r>
          </a:p>
          <a:p>
            <a:r>
              <a:rPr lang="ru-RU" dirty="0" smtClean="0"/>
              <a:t>Боли</a:t>
            </a:r>
          </a:p>
          <a:p>
            <a:r>
              <a:rPr lang="ru-RU" dirty="0" smtClean="0"/>
              <a:t>Общее недомогание</a:t>
            </a:r>
          </a:p>
          <a:p>
            <a:r>
              <a:rPr lang="en-US" dirty="0" smtClean="0"/>
              <a:t>t</a:t>
            </a:r>
            <a:r>
              <a:rPr lang="ru-RU" dirty="0" smtClean="0"/>
              <a:t> субфебрильная</a:t>
            </a:r>
          </a:p>
          <a:p>
            <a:r>
              <a:rPr lang="ru-RU" dirty="0" smtClean="0"/>
              <a:t>Железа может нагнаиваться и переходит в состояние абсцесса</a:t>
            </a:r>
          </a:p>
          <a:p>
            <a:pPr>
              <a:buNone/>
            </a:pPr>
            <a:r>
              <a:rPr lang="ru-RU" dirty="0" smtClean="0"/>
              <a:t>При осмотре:</a:t>
            </a:r>
          </a:p>
          <a:p>
            <a:r>
              <a:rPr lang="ru-RU" dirty="0" smtClean="0"/>
              <a:t>Отек и гиперемия в области половой губы</a:t>
            </a:r>
          </a:p>
          <a:p>
            <a:r>
              <a:rPr lang="ru-RU" dirty="0" smtClean="0"/>
              <a:t>Если проток не закупорен, при надавливании выделяется гнойное содержимое</a:t>
            </a:r>
          </a:p>
          <a:p>
            <a:r>
              <a:rPr lang="ru-RU" dirty="0" smtClean="0"/>
              <a:t>При закупорке протока состояние ухудшается , боли усиливаются при ходьбе.</a:t>
            </a:r>
          </a:p>
          <a:p>
            <a:r>
              <a:rPr lang="ru-RU" dirty="0" smtClean="0"/>
              <a:t>Опухоль увеличивается в размере и при </a:t>
            </a:r>
            <a:r>
              <a:rPr lang="ru-RU" dirty="0" err="1" smtClean="0"/>
              <a:t>нагнаивании</a:t>
            </a:r>
            <a:r>
              <a:rPr lang="ru-RU" dirty="0" smtClean="0"/>
              <a:t> пальпируется резкая болезненность и флюктуация.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922114"/>
          </a:xfrm>
        </p:spPr>
        <p:txBody>
          <a:bodyPr/>
          <a:lstStyle/>
          <a:p>
            <a:r>
              <a:rPr lang="ru-RU" dirty="0" err="1" smtClean="0"/>
              <a:t>Бартолинит</a:t>
            </a:r>
            <a:endParaRPr lang="ru-RU" dirty="0"/>
          </a:p>
        </p:txBody>
      </p:sp>
      <p:pic>
        <p:nvPicPr>
          <p:cNvPr id="23554" name="Picture 2" descr="http://varikozinfov5.ru/articles/wp-content/uploads/2016/08/26564153-lopnula-vena-na-noge-posledstviy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84168" y="1"/>
            <a:ext cx="3059831" cy="199510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Бактериологическое/ </a:t>
            </a:r>
            <a:r>
              <a:rPr lang="ru-RU" dirty="0" err="1" smtClean="0"/>
              <a:t>бактериоскопическое</a:t>
            </a:r>
            <a:r>
              <a:rPr lang="ru-RU" dirty="0" smtClean="0"/>
              <a:t> исследование содержимого железы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Бартолинит</a:t>
            </a:r>
            <a:endParaRPr lang="ru-RU" dirty="0"/>
          </a:p>
        </p:txBody>
      </p:sp>
      <p:pic>
        <p:nvPicPr>
          <p:cNvPr id="4" name="Picture 4" descr="http://www.zdorovieinfo.ru/upload/images/slides/3_490x330_kak_uluchshit_rezultaty_analizov_chast_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2808994"/>
            <a:ext cx="6012160" cy="404900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481329"/>
            <a:ext cx="8229600" cy="3747871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Антибиотикотерапия с учетом чувствительности к ней выделенной флоры</a:t>
            </a:r>
          </a:p>
          <a:p>
            <a:r>
              <a:rPr lang="ru-RU" dirty="0" smtClean="0"/>
              <a:t>Сульфаниламидные </a:t>
            </a:r>
            <a:r>
              <a:rPr lang="ru-RU" dirty="0" err="1" smtClean="0"/>
              <a:t>пр-ты</a:t>
            </a:r>
            <a:endParaRPr lang="ru-RU" dirty="0" smtClean="0"/>
          </a:p>
          <a:p>
            <a:r>
              <a:rPr lang="ru-RU" dirty="0" smtClean="0"/>
              <a:t>Местно холод/тепло в зависимости от стадии процесса</a:t>
            </a:r>
          </a:p>
          <a:p>
            <a:r>
              <a:rPr lang="ru-RU" dirty="0" smtClean="0"/>
              <a:t>Местно УВЧ/</a:t>
            </a:r>
            <a:r>
              <a:rPr lang="ru-RU" dirty="0" err="1" smtClean="0"/>
              <a:t>УФ-лучи</a:t>
            </a:r>
            <a:r>
              <a:rPr lang="ru-RU" dirty="0" smtClean="0"/>
              <a:t> (при улучшении состояния)</a:t>
            </a:r>
          </a:p>
          <a:p>
            <a:r>
              <a:rPr lang="ru-RU" dirty="0" smtClean="0"/>
              <a:t>Общеукрепляющая терапия для поднятия иммунитета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Лечение</a:t>
            </a:r>
            <a:endParaRPr lang="ru-RU" dirty="0"/>
          </a:p>
        </p:txBody>
      </p:sp>
      <p:pic>
        <p:nvPicPr>
          <p:cNvPr id="24578" name="Picture 2" descr="http://mastersoul.ru/p/N1347018376148.jpg"/>
          <p:cNvPicPr>
            <a:picLocks noChangeAspect="1" noChangeArrowheads="1"/>
          </p:cNvPicPr>
          <p:nvPr/>
        </p:nvPicPr>
        <p:blipFill>
          <a:blip r:embed="rId2" cstate="print"/>
          <a:srcRect t="27000" r="1001" b="21251"/>
          <a:stretch>
            <a:fillRect/>
          </a:stretch>
        </p:blipFill>
        <p:spPr bwMode="auto">
          <a:xfrm>
            <a:off x="6028034" y="0"/>
            <a:ext cx="3115965" cy="1628800"/>
          </a:xfrm>
          <a:prstGeom prst="rect">
            <a:avLst/>
          </a:prstGeom>
          <a:noFill/>
        </p:spPr>
      </p:pic>
      <p:pic>
        <p:nvPicPr>
          <p:cNvPr id="24580" name="Picture 4" descr="http://fb.ru/misc/i/gallery/11964/10089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4128" y="4643492"/>
            <a:ext cx="3419872" cy="22145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… - Это воспаление слизистой оболочки влагалища.</a:t>
            </a:r>
          </a:p>
          <a:p>
            <a:pPr marL="365125" indent="-11113">
              <a:buNone/>
            </a:pPr>
            <a:r>
              <a:rPr lang="ru-RU" dirty="0" smtClean="0"/>
              <a:t>Может быть вызвано стрептококками, стафилококками, кишечной палочкой, специфическими и другими возбудителями.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Кольпит – это …</a:t>
            </a:r>
            <a:endParaRPr lang="ru-RU" dirty="0"/>
          </a:p>
        </p:txBody>
      </p:sp>
      <p:pic>
        <p:nvPicPr>
          <p:cNvPr id="25602" name="Picture 2" descr="http://speaking-doctor.ru/wp-content/uploads/2015/08/%D0%BA%D0%BE%D0%BB%D1%8C%D0%BF%D0%B8%D1%82-%D0%BF%D1%80%D0%B8%D1%87%D0%B8%D0%BD%D1%8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752" y="3629025"/>
            <a:ext cx="4572000" cy="32289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dirty="0" smtClean="0"/>
              <a:t>Жалобы:</a:t>
            </a:r>
          </a:p>
          <a:p>
            <a:r>
              <a:rPr lang="ru-RU" dirty="0" smtClean="0"/>
              <a:t>Зуд</a:t>
            </a:r>
          </a:p>
          <a:p>
            <a:r>
              <a:rPr lang="ru-RU" dirty="0" smtClean="0"/>
              <a:t>Жжение во влагалище</a:t>
            </a:r>
          </a:p>
          <a:p>
            <a:r>
              <a:rPr lang="ru-RU" dirty="0" smtClean="0"/>
              <a:t>Боли при половом сношении, при мочеиспускании</a:t>
            </a:r>
          </a:p>
          <a:p>
            <a:r>
              <a:rPr lang="ru-RU" dirty="0" smtClean="0"/>
              <a:t>Выделения из влагалища</a:t>
            </a:r>
          </a:p>
          <a:p>
            <a:r>
              <a:rPr lang="en-US" dirty="0" smtClean="0"/>
              <a:t>t </a:t>
            </a:r>
            <a:r>
              <a:rPr lang="ru-RU" dirty="0" smtClean="0"/>
              <a:t>тела в норме, но бывает субфебрильной</a:t>
            </a:r>
          </a:p>
          <a:p>
            <a:pPr>
              <a:buNone/>
            </a:pPr>
            <a:r>
              <a:rPr lang="ru-RU" dirty="0" smtClean="0"/>
              <a:t>При осмотре:</a:t>
            </a:r>
          </a:p>
          <a:p>
            <a:r>
              <a:rPr lang="ru-RU" dirty="0" smtClean="0"/>
              <a:t>Слизистая влагалища </a:t>
            </a:r>
            <a:r>
              <a:rPr lang="ru-RU" dirty="0" err="1" smtClean="0"/>
              <a:t>гиперемирована</a:t>
            </a:r>
            <a:r>
              <a:rPr lang="ru-RU" dirty="0" smtClean="0"/>
              <a:t>,    отечна</a:t>
            </a:r>
          </a:p>
          <a:p>
            <a:r>
              <a:rPr lang="ru-RU" dirty="0" smtClean="0"/>
              <a:t>Гноевидные выделения</a:t>
            </a:r>
          </a:p>
          <a:p>
            <a:r>
              <a:rPr lang="ru-RU" dirty="0" smtClean="0"/>
              <a:t>Язвы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Кольпит</a:t>
            </a:r>
            <a:endParaRPr lang="ru-RU" dirty="0"/>
          </a:p>
        </p:txBody>
      </p:sp>
      <p:pic>
        <p:nvPicPr>
          <p:cNvPr id="26626" name="Picture 2" descr="http://med36.com/files/uploads/images/Symptoms/Symptoms/constipation3.jpg"/>
          <p:cNvPicPr>
            <a:picLocks noChangeAspect="1" noChangeArrowheads="1"/>
          </p:cNvPicPr>
          <p:nvPr/>
        </p:nvPicPr>
        <p:blipFill>
          <a:blip r:embed="rId2" cstate="print"/>
          <a:srcRect l="2520" t="1895" r="9281" b="-420"/>
          <a:stretch>
            <a:fillRect/>
          </a:stretch>
        </p:blipFill>
        <p:spPr bwMode="auto">
          <a:xfrm>
            <a:off x="5975648" y="0"/>
            <a:ext cx="3168352" cy="2353633"/>
          </a:xfrm>
          <a:prstGeom prst="rect">
            <a:avLst/>
          </a:prstGeom>
          <a:noFill/>
        </p:spPr>
      </p:pic>
      <p:pic>
        <p:nvPicPr>
          <p:cNvPr id="26628" name="Picture 4" descr="http://medklik.ru/upload/diseases/ginekologiya/atroficheskiy-kol_pi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92401" y="4437113"/>
            <a:ext cx="2051599" cy="24208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Бактериологическое/ </a:t>
            </a:r>
            <a:r>
              <a:rPr lang="ru-RU" dirty="0" err="1" smtClean="0"/>
              <a:t>бактериоскопическое</a:t>
            </a:r>
            <a:r>
              <a:rPr lang="ru-RU" dirty="0" smtClean="0"/>
              <a:t> исследование мазка, взятого из влагалища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Диагностика</a:t>
            </a:r>
            <a:endParaRPr lang="ru-RU" dirty="0"/>
          </a:p>
        </p:txBody>
      </p:sp>
      <p:pic>
        <p:nvPicPr>
          <p:cNvPr id="27650" name="Picture 2" descr="http://narozhaem.ru/wp-content/uploads/2016/03/citologicheskoe-issledovanie-csheyki-matki.png"/>
          <p:cNvPicPr>
            <a:picLocks noChangeAspect="1" noChangeArrowheads="1"/>
          </p:cNvPicPr>
          <p:nvPr/>
        </p:nvPicPr>
        <p:blipFill>
          <a:blip r:embed="rId2" cstate="print"/>
          <a:srcRect l="7400" t="3296" r="17001"/>
          <a:stretch>
            <a:fillRect/>
          </a:stretch>
        </p:blipFill>
        <p:spPr bwMode="auto">
          <a:xfrm>
            <a:off x="0" y="2348880"/>
            <a:ext cx="4320480" cy="3140968"/>
          </a:xfrm>
          <a:prstGeom prst="rect">
            <a:avLst/>
          </a:prstGeom>
          <a:noFill/>
        </p:spPr>
      </p:pic>
      <p:pic>
        <p:nvPicPr>
          <p:cNvPr id="27652" name="Picture 4" descr="http://treninglider.ru/wp-content/uploads/152c64a21cb6020aed737ddbd40a4a1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51919" y="4831890"/>
            <a:ext cx="5292079" cy="202611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481329"/>
            <a:ext cx="6203032" cy="3243815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Комплексное лечение с учетом выделенного возбудителя</a:t>
            </a:r>
          </a:p>
          <a:p>
            <a:r>
              <a:rPr lang="ru-RU" dirty="0" smtClean="0"/>
              <a:t>Дезинфицирующие средства</a:t>
            </a:r>
          </a:p>
          <a:p>
            <a:r>
              <a:rPr lang="ru-RU" dirty="0" smtClean="0"/>
              <a:t>Антибактериальные средства</a:t>
            </a:r>
          </a:p>
          <a:p>
            <a:r>
              <a:rPr lang="ru-RU" dirty="0" smtClean="0"/>
              <a:t>Противовоспалительные средства</a:t>
            </a:r>
          </a:p>
          <a:p>
            <a:r>
              <a:rPr lang="ru-RU" dirty="0" err="1" smtClean="0"/>
              <a:t>Вагилак</a:t>
            </a:r>
            <a:r>
              <a:rPr lang="ru-RU" dirty="0" smtClean="0"/>
              <a:t>, </a:t>
            </a:r>
            <a:r>
              <a:rPr lang="ru-RU" dirty="0" err="1" smtClean="0"/>
              <a:t>лактобактерии</a:t>
            </a:r>
            <a:r>
              <a:rPr lang="ru-RU" dirty="0" smtClean="0"/>
              <a:t>, </a:t>
            </a:r>
            <a:r>
              <a:rPr lang="ru-RU" dirty="0" err="1" smtClean="0"/>
              <a:t>бифидум-бактерии</a:t>
            </a:r>
            <a:r>
              <a:rPr lang="ru-RU" dirty="0" smtClean="0"/>
              <a:t> (для восстановления флоры влагалища)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Лечение </a:t>
            </a:r>
            <a:endParaRPr lang="ru-RU" dirty="0"/>
          </a:p>
        </p:txBody>
      </p:sp>
      <p:pic>
        <p:nvPicPr>
          <p:cNvPr id="28674" name="Picture 2" descr="http://www.farmmed.ru/content/catalog/images/vagilak.jpg"/>
          <p:cNvPicPr>
            <a:picLocks noChangeAspect="1" noChangeArrowheads="1"/>
          </p:cNvPicPr>
          <p:nvPr/>
        </p:nvPicPr>
        <p:blipFill>
          <a:blip r:embed="rId2" cstate="print"/>
          <a:srcRect l="6300" t="25679" r="5501" b="29441"/>
          <a:stretch>
            <a:fillRect/>
          </a:stretch>
        </p:blipFill>
        <p:spPr bwMode="auto">
          <a:xfrm>
            <a:off x="1691680" y="4568165"/>
            <a:ext cx="4499992" cy="2289835"/>
          </a:xfrm>
          <a:prstGeom prst="rect">
            <a:avLst/>
          </a:prstGeom>
          <a:noFill/>
        </p:spPr>
      </p:pic>
      <p:pic>
        <p:nvPicPr>
          <p:cNvPr id="28676" name="Picture 4" descr="http://wise-media.info/wp-content/uploads/2015/11/Ot-boli-zubnoi-%E2%80%93-lekarstvennye-preparaty.jpg"/>
          <p:cNvPicPr>
            <a:picLocks noChangeAspect="1" noChangeArrowheads="1"/>
          </p:cNvPicPr>
          <p:nvPr/>
        </p:nvPicPr>
        <p:blipFill>
          <a:blip r:embed="rId3" cstate="print"/>
          <a:srcRect l="3755" t="12193" r="8630" b="12614"/>
          <a:stretch>
            <a:fillRect/>
          </a:stretch>
        </p:blipFill>
        <p:spPr bwMode="auto">
          <a:xfrm>
            <a:off x="6146910" y="0"/>
            <a:ext cx="2997090" cy="1584176"/>
          </a:xfrm>
          <a:prstGeom prst="rect">
            <a:avLst/>
          </a:prstGeom>
          <a:noFill/>
        </p:spPr>
      </p:pic>
      <p:pic>
        <p:nvPicPr>
          <p:cNvPr id="28678" name="Picture 6" descr="http://dr_woman.jofo.ru/data/userfiles/106/images/454073-1397412776_2107764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93446" y="3601486"/>
            <a:ext cx="2450554" cy="325651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…- Это воспаление слизистой оболочки вокруг наружного зева или в цервикальном канале.</a:t>
            </a:r>
          </a:p>
          <a:p>
            <a:pPr marL="365125" indent="-11113">
              <a:buNone/>
            </a:pPr>
            <a:r>
              <a:rPr lang="ru-RU" dirty="0" smtClean="0"/>
              <a:t>Их возникновению способствуют травмы при выскабливании полости матки, родах и другие вмешательства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Цервицит/ </a:t>
            </a:r>
            <a:r>
              <a:rPr lang="ru-RU" dirty="0" err="1" smtClean="0"/>
              <a:t>эндоцервицит</a:t>
            </a:r>
            <a:r>
              <a:rPr lang="ru-RU" dirty="0" smtClean="0"/>
              <a:t> – это…</a:t>
            </a:r>
            <a:endParaRPr lang="ru-RU" dirty="0"/>
          </a:p>
        </p:txBody>
      </p:sp>
      <p:pic>
        <p:nvPicPr>
          <p:cNvPr id="29698" name="Picture 2" descr="http://www.farmalt.net/wp-content/uploads/2013/11/Imagen-Cervicitis.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3992201"/>
            <a:ext cx="5760640" cy="28657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481328"/>
            <a:ext cx="7643192" cy="4035904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dirty="0" smtClean="0"/>
              <a:t>Жалобы:</a:t>
            </a:r>
          </a:p>
          <a:p>
            <a:r>
              <a:rPr lang="ru-RU" dirty="0" smtClean="0"/>
              <a:t>Избыточное выделение белей различного характера</a:t>
            </a:r>
          </a:p>
          <a:p>
            <a:pPr>
              <a:buNone/>
            </a:pPr>
            <a:r>
              <a:rPr lang="ru-RU" dirty="0" smtClean="0"/>
              <a:t>При осмотре:</a:t>
            </a:r>
          </a:p>
          <a:p>
            <a:r>
              <a:rPr lang="ru-RU" dirty="0" smtClean="0"/>
              <a:t>Выраженная гиперемия вокруг наружного зева</a:t>
            </a:r>
          </a:p>
          <a:p>
            <a:r>
              <a:rPr lang="ru-RU" dirty="0" smtClean="0"/>
              <a:t>При </a:t>
            </a:r>
            <a:r>
              <a:rPr lang="ru-RU" dirty="0" err="1" smtClean="0"/>
              <a:t>эндоцервиците</a:t>
            </a:r>
            <a:r>
              <a:rPr lang="ru-RU" dirty="0" smtClean="0"/>
              <a:t> гиперемия распространяется на весь цервикальный канал</a:t>
            </a:r>
          </a:p>
          <a:p>
            <a:r>
              <a:rPr lang="ru-RU" dirty="0" smtClean="0"/>
              <a:t>Из зева – слизисто-гнойные выделения (может привести к эрозии шейки матки)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Цервицит/ </a:t>
            </a:r>
            <a:r>
              <a:rPr lang="ru-RU" dirty="0" err="1" smtClean="0"/>
              <a:t>эндоцервицит</a:t>
            </a:r>
            <a:endParaRPr lang="ru-RU" dirty="0"/>
          </a:p>
        </p:txBody>
      </p:sp>
      <p:pic>
        <p:nvPicPr>
          <p:cNvPr id="30722" name="Picture 2" descr="http://gruppablizkie.ru/uploads/posts/2016-04/1460810134_kak-izbavitsya-ot-beley-foto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96222" y="5157192"/>
            <a:ext cx="2147778" cy="17008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395536" y="908720"/>
            <a:ext cx="8229600" cy="4525963"/>
          </a:xfrm>
        </p:spPr>
        <p:txBody>
          <a:bodyPr/>
          <a:lstStyle/>
          <a:p>
            <a:r>
              <a:rPr lang="ru-RU" dirty="0" smtClean="0"/>
              <a:t>Кольпоскопия</a:t>
            </a:r>
          </a:p>
          <a:p>
            <a:r>
              <a:rPr lang="ru-RU" dirty="0" err="1" smtClean="0"/>
              <a:t>Бактериоскопическое</a:t>
            </a:r>
            <a:r>
              <a:rPr lang="ru-RU" dirty="0" smtClean="0"/>
              <a:t>/ бактериологическое исследования выделений</a:t>
            </a:r>
          </a:p>
          <a:p>
            <a:r>
              <a:rPr lang="ru-RU" dirty="0" smtClean="0"/>
              <a:t>Цитологическое или морфологическое исследование взятого при биопсии материала (для исключения атипического роста)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ru-RU" dirty="0" smtClean="0"/>
              <a:t>Диагностика</a:t>
            </a:r>
            <a:endParaRPr lang="ru-RU" dirty="0"/>
          </a:p>
        </p:txBody>
      </p:sp>
      <p:pic>
        <p:nvPicPr>
          <p:cNvPr id="31746" name="Picture 2" descr="http://static0.vigbo.com/u14142/16703/blog/1034712/132408/720129/1000-2b05064e5be7f628c92e96b103b93484.jpg"/>
          <p:cNvPicPr>
            <a:picLocks noChangeAspect="1" noChangeArrowheads="1"/>
          </p:cNvPicPr>
          <p:nvPr/>
        </p:nvPicPr>
        <p:blipFill>
          <a:blip r:embed="rId2" cstate="print"/>
          <a:srcRect l="976" t="14119"/>
          <a:stretch>
            <a:fillRect/>
          </a:stretch>
        </p:blipFill>
        <p:spPr bwMode="auto">
          <a:xfrm>
            <a:off x="5148064" y="3586489"/>
            <a:ext cx="3995936" cy="3271512"/>
          </a:xfrm>
          <a:prstGeom prst="rect">
            <a:avLst/>
          </a:prstGeom>
          <a:noFill/>
        </p:spPr>
      </p:pic>
      <p:pic>
        <p:nvPicPr>
          <p:cNvPr id="31748" name="Picture 4" descr="http://mymom.ru/images/9-3-pap-tes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24058" y="4077073"/>
            <a:ext cx="5078425" cy="27809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0" y="908720"/>
            <a:ext cx="8229600" cy="4107912"/>
          </a:xfrm>
        </p:spPr>
        <p:txBody>
          <a:bodyPr/>
          <a:lstStyle/>
          <a:p>
            <a:r>
              <a:rPr lang="ru-RU" dirty="0" smtClean="0"/>
              <a:t>Антибактериальная терапия</a:t>
            </a:r>
          </a:p>
          <a:p>
            <a:r>
              <a:rPr lang="ru-RU" dirty="0" smtClean="0"/>
              <a:t>Противовоспалительные средства</a:t>
            </a:r>
          </a:p>
          <a:p>
            <a:r>
              <a:rPr lang="ru-RU" dirty="0" err="1" smtClean="0"/>
              <a:t>Хлоргексидин</a:t>
            </a:r>
            <a:r>
              <a:rPr lang="ru-RU" dirty="0" smtClean="0"/>
              <a:t>, </a:t>
            </a:r>
            <a:r>
              <a:rPr lang="ru-RU" dirty="0" err="1" smtClean="0"/>
              <a:t>рекутан</a:t>
            </a:r>
            <a:r>
              <a:rPr lang="ru-RU" dirty="0" smtClean="0"/>
              <a:t>, </a:t>
            </a:r>
            <a:r>
              <a:rPr lang="ru-RU" dirty="0" err="1" smtClean="0"/>
              <a:t>димексид</a:t>
            </a:r>
            <a:r>
              <a:rPr lang="ru-RU" dirty="0" smtClean="0"/>
              <a:t> (ванночки)</a:t>
            </a:r>
          </a:p>
          <a:p>
            <a:r>
              <a:rPr lang="ru-RU" dirty="0" smtClean="0"/>
              <a:t>Спринцевание слабым напором (т.к. возможно распространение инфекции восходящим путем)</a:t>
            </a:r>
          </a:p>
          <a:p>
            <a:r>
              <a:rPr lang="ru-RU" dirty="0" smtClean="0"/>
              <a:t>Пластическая операция (при наличии разрывов на шейке матки)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23528" y="0"/>
            <a:ext cx="8229600" cy="1143000"/>
          </a:xfrm>
        </p:spPr>
        <p:txBody>
          <a:bodyPr/>
          <a:lstStyle/>
          <a:p>
            <a:r>
              <a:rPr lang="ru-RU" dirty="0" smtClean="0"/>
              <a:t>Лечение </a:t>
            </a:r>
            <a:endParaRPr lang="ru-RU" dirty="0"/>
          </a:p>
        </p:txBody>
      </p:sp>
      <p:pic>
        <p:nvPicPr>
          <p:cNvPr id="32770" name="Picture 2" descr="http://gemorroiveka.ru/articles/wp-content/uploads/2016/05/37059276-svechi-protivovospalitelnye-pri-gemorroe.jpg"/>
          <p:cNvPicPr>
            <a:picLocks noChangeAspect="1" noChangeArrowheads="1"/>
          </p:cNvPicPr>
          <p:nvPr/>
        </p:nvPicPr>
        <p:blipFill>
          <a:blip r:embed="rId2" cstate="print"/>
          <a:srcRect l="3774" r="3143" b="2313"/>
          <a:stretch>
            <a:fillRect/>
          </a:stretch>
        </p:blipFill>
        <p:spPr bwMode="auto">
          <a:xfrm>
            <a:off x="1979712" y="4854555"/>
            <a:ext cx="2987823" cy="2003445"/>
          </a:xfrm>
          <a:prstGeom prst="rect">
            <a:avLst/>
          </a:prstGeom>
          <a:noFill/>
        </p:spPr>
      </p:pic>
      <p:pic>
        <p:nvPicPr>
          <p:cNvPr id="32772" name="Picture 4" descr="http://vekzhivu.com/sites/default/files/u93/2016/03/hlorgeksidin-rastvor-dlja-poloskanija-rta.jpg"/>
          <p:cNvPicPr>
            <a:picLocks noChangeAspect="1" noChangeArrowheads="1"/>
          </p:cNvPicPr>
          <p:nvPr/>
        </p:nvPicPr>
        <p:blipFill>
          <a:blip r:embed="rId3" cstate="print"/>
          <a:srcRect l="25515" t="2619" r="28181" b="482"/>
          <a:stretch>
            <a:fillRect/>
          </a:stretch>
        </p:blipFill>
        <p:spPr bwMode="auto">
          <a:xfrm>
            <a:off x="7559824" y="3269356"/>
            <a:ext cx="1584176" cy="3588644"/>
          </a:xfrm>
          <a:prstGeom prst="rect">
            <a:avLst/>
          </a:prstGeom>
          <a:noFill/>
        </p:spPr>
      </p:pic>
      <p:pic>
        <p:nvPicPr>
          <p:cNvPr id="32774" name="Picture 6" descr="http://www.webapteka.ru/shared/drugbase/names/5/5748/name5748_200.jpg?1459911171"/>
          <p:cNvPicPr>
            <a:picLocks noChangeAspect="1" noChangeArrowheads="1"/>
          </p:cNvPicPr>
          <p:nvPr/>
        </p:nvPicPr>
        <p:blipFill>
          <a:blip r:embed="rId4" cstate="print"/>
          <a:srcRect l="16858" t="16156" r="22032" b="13603"/>
          <a:stretch>
            <a:fillRect/>
          </a:stretch>
        </p:blipFill>
        <p:spPr bwMode="auto">
          <a:xfrm>
            <a:off x="7055768" y="0"/>
            <a:ext cx="2088232" cy="28803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…- Это воспаление слизистой оболочки матки.</a:t>
            </a:r>
          </a:p>
          <a:p>
            <a:pPr marL="365125" indent="92075">
              <a:buNone/>
            </a:pPr>
            <a:r>
              <a:rPr lang="ru-RU" dirty="0" smtClean="0"/>
              <a:t>Если в процесс вовлекается мышечный слой, то это </a:t>
            </a:r>
            <a:r>
              <a:rPr lang="ru-RU" dirty="0" err="1" smtClean="0"/>
              <a:t>метроэндометрит</a:t>
            </a:r>
            <a:r>
              <a:rPr lang="ru-RU" dirty="0" smtClean="0"/>
              <a:t>.</a:t>
            </a:r>
          </a:p>
          <a:p>
            <a:pPr marL="365125" indent="92075"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274638"/>
            <a:ext cx="86868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Эндометрит/ </a:t>
            </a:r>
            <a:r>
              <a:rPr lang="ru-RU" dirty="0" err="1" smtClean="0"/>
              <a:t>метроэндометрит</a:t>
            </a:r>
            <a:r>
              <a:rPr lang="ru-RU" dirty="0" smtClean="0"/>
              <a:t> – это …</a:t>
            </a:r>
            <a:endParaRPr lang="ru-RU" dirty="0"/>
          </a:p>
        </p:txBody>
      </p:sp>
      <p:pic>
        <p:nvPicPr>
          <p:cNvPr id="33794" name="Picture 2" descr="http://vrachvdome.ru/wp-content/uploads/endometri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3352800"/>
            <a:ext cx="5905500" cy="3505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http://fb.ru/misc/i/gallery/11333/138320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725144"/>
            <a:ext cx="3153903" cy="2132856"/>
          </a:xfrm>
          <a:prstGeom prst="rect">
            <a:avLst/>
          </a:prstGeom>
          <a:noFill/>
        </p:spPr>
      </p:pic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67544" y="980728"/>
            <a:ext cx="8229600" cy="3675864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ru-RU" dirty="0" smtClean="0"/>
              <a:t>Жалобы:</a:t>
            </a:r>
          </a:p>
          <a:p>
            <a:r>
              <a:rPr lang="ru-RU" dirty="0" smtClean="0"/>
              <a:t>Боли внизу живота и в паховых областях</a:t>
            </a:r>
          </a:p>
          <a:p>
            <a:r>
              <a:rPr lang="ru-RU" dirty="0" smtClean="0"/>
              <a:t>Выделения с неприятным запахом</a:t>
            </a:r>
          </a:p>
          <a:p>
            <a:r>
              <a:rPr lang="ru-RU" dirty="0" smtClean="0"/>
              <a:t>Повышение </a:t>
            </a:r>
            <a:r>
              <a:rPr lang="en-US" dirty="0" smtClean="0"/>
              <a:t>t</a:t>
            </a:r>
            <a:r>
              <a:rPr lang="ru-RU" dirty="0" smtClean="0"/>
              <a:t> тела</a:t>
            </a:r>
          </a:p>
          <a:p>
            <a:r>
              <a:rPr lang="ru-RU" dirty="0" smtClean="0"/>
              <a:t>Озноб</a:t>
            </a:r>
          </a:p>
          <a:p>
            <a:pPr>
              <a:buNone/>
            </a:pPr>
            <a:r>
              <a:rPr lang="ru-RU" dirty="0" smtClean="0"/>
              <a:t>При осмотре:</a:t>
            </a:r>
          </a:p>
          <a:p>
            <a:r>
              <a:rPr lang="ru-RU" dirty="0" smtClean="0"/>
              <a:t>Серо-гнойные выделения/серозно-сукровичные</a:t>
            </a:r>
          </a:p>
          <a:p>
            <a:r>
              <a:rPr lang="ru-RU" dirty="0" smtClean="0"/>
              <a:t>Матка слегка увеличена, мягкой консистенции</a:t>
            </a:r>
          </a:p>
          <a:p>
            <a:r>
              <a:rPr lang="ru-RU" dirty="0" smtClean="0"/>
              <a:t>Матка болезненная при пальпации и смещении в стороны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Эндометрит/ </a:t>
            </a:r>
            <a:r>
              <a:rPr lang="ru-RU" dirty="0" err="1" smtClean="0"/>
              <a:t>метроэндометрит</a:t>
            </a:r>
            <a:endParaRPr lang="ru-RU" dirty="0"/>
          </a:p>
        </p:txBody>
      </p:sp>
      <p:pic>
        <p:nvPicPr>
          <p:cNvPr id="34820" name="Picture 4" descr="http://www.arpeflu.ru/wp-content/uploads/2016/08/1-1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2160" y="4769061"/>
            <a:ext cx="3131840" cy="2088938"/>
          </a:xfrm>
          <a:prstGeom prst="rect">
            <a:avLst/>
          </a:prstGeom>
          <a:noFill/>
        </p:spPr>
      </p:pic>
      <p:pic>
        <p:nvPicPr>
          <p:cNvPr id="34822" name="Picture 6" descr="http://youlekar.ru/uploads/images/besplodie12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03848" y="4797152"/>
            <a:ext cx="2595140" cy="20608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Влагалищное исследование </a:t>
            </a:r>
          </a:p>
          <a:p>
            <a:r>
              <a:rPr lang="ru-RU" dirty="0" err="1" smtClean="0"/>
              <a:t>Бактериоскопическое</a:t>
            </a:r>
            <a:r>
              <a:rPr lang="ru-RU" dirty="0" smtClean="0"/>
              <a:t>/ бактериологическое исследование</a:t>
            </a:r>
          </a:p>
          <a:p>
            <a:r>
              <a:rPr lang="ru-RU" dirty="0" smtClean="0"/>
              <a:t>Общий анализ крови (</a:t>
            </a:r>
            <a:r>
              <a:rPr lang="ru-RU" dirty="0" err="1" smtClean="0"/>
              <a:t>поышение</a:t>
            </a:r>
            <a:r>
              <a:rPr lang="ru-RU" dirty="0" smtClean="0"/>
              <a:t> СОЭ, лейкоцитоз)</a:t>
            </a:r>
          </a:p>
          <a:p>
            <a:r>
              <a:rPr lang="ru-RU" dirty="0" smtClean="0"/>
              <a:t>УЗИ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Диагностика</a:t>
            </a:r>
            <a:endParaRPr lang="ru-RU" dirty="0"/>
          </a:p>
        </p:txBody>
      </p:sp>
      <p:pic>
        <p:nvPicPr>
          <p:cNvPr id="35842" name="Picture 2" descr="http://delaiuzi.ru/wp-content/uploads/2015/03/endometrij1.jpg"/>
          <p:cNvPicPr>
            <a:picLocks noChangeAspect="1" noChangeArrowheads="1"/>
          </p:cNvPicPr>
          <p:nvPr/>
        </p:nvPicPr>
        <p:blipFill>
          <a:blip r:embed="rId2" cstate="print"/>
          <a:srcRect l="10631" t="12400" r="6100" b="19876"/>
          <a:stretch>
            <a:fillRect/>
          </a:stretch>
        </p:blipFill>
        <p:spPr bwMode="auto">
          <a:xfrm>
            <a:off x="4067944" y="3761656"/>
            <a:ext cx="5076056" cy="3096344"/>
          </a:xfrm>
          <a:prstGeom prst="rect">
            <a:avLst/>
          </a:prstGeom>
          <a:noFill/>
        </p:spPr>
      </p:pic>
      <p:pic>
        <p:nvPicPr>
          <p:cNvPr id="35844" name="Picture 4" descr="http://vmede.org/sait/content/Akusherstvo_book_saveleva_2009/6_files/mb4_007.jpeg"/>
          <p:cNvPicPr>
            <a:picLocks noChangeAspect="1" noChangeArrowheads="1"/>
          </p:cNvPicPr>
          <p:nvPr/>
        </p:nvPicPr>
        <p:blipFill>
          <a:blip r:embed="rId3" cstate="print"/>
          <a:srcRect l="6494" t="4330" r="6776" b="6841"/>
          <a:stretch>
            <a:fillRect/>
          </a:stretch>
        </p:blipFill>
        <p:spPr bwMode="auto">
          <a:xfrm>
            <a:off x="0" y="3671444"/>
            <a:ext cx="4067944" cy="31865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Постельный режим</a:t>
            </a:r>
          </a:p>
          <a:p>
            <a:r>
              <a:rPr lang="ru-RU" dirty="0" smtClean="0"/>
              <a:t>Холод на низ живота</a:t>
            </a:r>
          </a:p>
          <a:p>
            <a:r>
              <a:rPr lang="ru-RU" dirty="0" smtClean="0"/>
              <a:t>Антибиотикотерапия с учетом чувствительности к ним микрофлоры, выделенной при взятии мазка из выделений цервикального канала</a:t>
            </a:r>
          </a:p>
          <a:p>
            <a:r>
              <a:rPr lang="ru-RU" dirty="0" smtClean="0"/>
              <a:t>При комбинированной флоре –</a:t>
            </a:r>
            <a:r>
              <a:rPr lang="ru-RU" dirty="0" err="1" smtClean="0"/>
              <a:t>метронидазол</a:t>
            </a:r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Лечение</a:t>
            </a:r>
            <a:endParaRPr lang="ru-RU" dirty="0"/>
          </a:p>
        </p:txBody>
      </p:sp>
      <p:pic>
        <p:nvPicPr>
          <p:cNvPr id="36866" name="Picture 2" descr="http://lechenie-simptomy.ru/wp-content/uploads/2016/09/metronidazol.jpg"/>
          <p:cNvPicPr>
            <a:picLocks noChangeAspect="1" noChangeArrowheads="1"/>
          </p:cNvPicPr>
          <p:nvPr/>
        </p:nvPicPr>
        <p:blipFill>
          <a:blip r:embed="rId2" cstate="print"/>
          <a:srcRect l="1031" t="22057" b="17749"/>
          <a:stretch>
            <a:fillRect/>
          </a:stretch>
        </p:blipFill>
        <p:spPr bwMode="auto">
          <a:xfrm>
            <a:off x="4553446" y="0"/>
            <a:ext cx="4590554" cy="2132856"/>
          </a:xfrm>
          <a:prstGeom prst="rect">
            <a:avLst/>
          </a:prstGeom>
          <a:noFill/>
        </p:spPr>
      </p:pic>
      <p:pic>
        <p:nvPicPr>
          <p:cNvPr id="36868" name="Picture 4" descr="http://terapevtplus.ru/wp-content/uploads/2014/07/cho-takoe-cistit-txt-0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1720" y="5161219"/>
            <a:ext cx="2555776" cy="1696781"/>
          </a:xfrm>
          <a:prstGeom prst="rect">
            <a:avLst/>
          </a:prstGeom>
          <a:noFill/>
        </p:spPr>
      </p:pic>
      <p:pic>
        <p:nvPicPr>
          <p:cNvPr id="36870" name="Picture 6" descr="https://nebolet.com/medimg/content/pnevmonija-dolevaja-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12160" y="4506166"/>
            <a:ext cx="3131840" cy="235183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… - Это воспаление придатков матки с поражением яичников и маточных труб.</a:t>
            </a:r>
          </a:p>
          <a:p>
            <a:pPr marL="365125" indent="-11113">
              <a:buNone/>
            </a:pPr>
            <a:r>
              <a:rPr lang="ru-RU" dirty="0" smtClean="0"/>
              <a:t>Бесплодие является наиболее частым осложнением, которое развивается вследствие образования непроходимости маточных труб.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Сальпингоофорит</a:t>
            </a:r>
            <a:r>
              <a:rPr lang="ru-RU" dirty="0" smtClean="0"/>
              <a:t> – это …</a:t>
            </a:r>
            <a:endParaRPr lang="ru-RU" dirty="0"/>
          </a:p>
        </p:txBody>
      </p:sp>
      <p:pic>
        <p:nvPicPr>
          <p:cNvPr id="1026" name="Picture 2" descr="http://okeydoc.ru/wp-content/uploads/2015/09/salpingoforit-728x543.jpg"/>
          <p:cNvPicPr>
            <a:picLocks noChangeAspect="1" noChangeArrowheads="1"/>
          </p:cNvPicPr>
          <p:nvPr/>
        </p:nvPicPr>
        <p:blipFill>
          <a:blip r:embed="rId2" cstate="print"/>
          <a:srcRect l="9346" t="25060" r="7578" b="13681"/>
          <a:stretch>
            <a:fillRect/>
          </a:stretch>
        </p:blipFill>
        <p:spPr bwMode="auto">
          <a:xfrm>
            <a:off x="2051720" y="4046088"/>
            <a:ext cx="5112568" cy="28119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Жалобы:</a:t>
            </a:r>
          </a:p>
          <a:p>
            <a:r>
              <a:rPr lang="ru-RU" dirty="0" smtClean="0"/>
              <a:t>Боли внизу живота, иррадиирущие в поясницу и бедро</a:t>
            </a:r>
          </a:p>
          <a:p>
            <a:r>
              <a:rPr lang="ru-RU" dirty="0" smtClean="0"/>
              <a:t>Повышение </a:t>
            </a:r>
            <a:r>
              <a:rPr lang="en-US" dirty="0" smtClean="0"/>
              <a:t>t </a:t>
            </a:r>
            <a:r>
              <a:rPr lang="ru-RU" dirty="0" smtClean="0"/>
              <a:t>тела</a:t>
            </a:r>
          </a:p>
          <a:p>
            <a:r>
              <a:rPr lang="ru-RU" dirty="0" smtClean="0"/>
              <a:t>Ознобы</a:t>
            </a:r>
          </a:p>
          <a:p>
            <a:r>
              <a:rPr lang="ru-RU" dirty="0" smtClean="0"/>
              <a:t>Нарушение функции мочевого пузыря и кишечника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err="1" smtClean="0"/>
              <a:t>Сальпингоофорит</a:t>
            </a:r>
            <a:endParaRPr lang="ru-RU" dirty="0"/>
          </a:p>
        </p:txBody>
      </p:sp>
      <p:pic>
        <p:nvPicPr>
          <p:cNvPr id="39938" name="Picture 2" descr="http://medportal.su/wp-content/uploads/2015/06/boli_vnizy_zhivota_i_poyasnic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60743" y="0"/>
            <a:ext cx="2983257" cy="1988840"/>
          </a:xfrm>
          <a:prstGeom prst="rect">
            <a:avLst/>
          </a:prstGeom>
          <a:noFill/>
        </p:spPr>
      </p:pic>
      <p:pic>
        <p:nvPicPr>
          <p:cNvPr id="39940" name="Picture 4" descr="http://alter-zdrav.ru/wp-content/uploads/2015/12/kak-sbit-temperaturu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4208431"/>
            <a:ext cx="4139952" cy="264957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67544" y="1124744"/>
            <a:ext cx="8229600" cy="4525963"/>
          </a:xfrm>
        </p:spPr>
        <p:txBody>
          <a:bodyPr/>
          <a:lstStyle/>
          <a:p>
            <a:r>
              <a:rPr lang="ru-RU" dirty="0" smtClean="0"/>
              <a:t>Гинекологический осмотр( увеличенные и болезненные придатки матки)</a:t>
            </a:r>
          </a:p>
          <a:p>
            <a:r>
              <a:rPr lang="ru-RU" dirty="0" smtClean="0"/>
              <a:t>Лабораторные данные (увеличение СОЭ, лейкоцитоз со сдвигом влево)</a:t>
            </a:r>
          </a:p>
          <a:p>
            <a:r>
              <a:rPr lang="ru-RU" dirty="0" smtClean="0"/>
              <a:t>УЗИ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Диагностика</a:t>
            </a:r>
            <a:endParaRPr lang="ru-RU" dirty="0"/>
          </a:p>
        </p:txBody>
      </p:sp>
      <p:pic>
        <p:nvPicPr>
          <p:cNvPr id="38914" name="Picture 2" descr="http://www.24farm.ru/images/bolezni/ostrij_salpingit_72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56242" y="4318223"/>
            <a:ext cx="3487758" cy="2539777"/>
          </a:xfrm>
          <a:prstGeom prst="rect">
            <a:avLst/>
          </a:prstGeom>
          <a:noFill/>
        </p:spPr>
      </p:pic>
      <p:pic>
        <p:nvPicPr>
          <p:cNvPr id="38916" name="Picture 4" descr="http://resteqio.ru/wp-content/uploads/2015/08/salpingooforit-chto-eto-takoe-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4133849"/>
            <a:ext cx="4524375" cy="272415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4" name="Picture 4" descr="http://osteohondroplus.ru/articles/wp-content/uploads/2016/05/84154551-npvs-v-lechenii-osteohondroza.jpg"/>
          <p:cNvPicPr>
            <a:picLocks noChangeAspect="1" noChangeArrowheads="1"/>
          </p:cNvPicPr>
          <p:nvPr/>
        </p:nvPicPr>
        <p:blipFill>
          <a:blip r:embed="rId2" cstate="print"/>
          <a:srcRect l="6344" t="3574" r="8012" b="7065"/>
          <a:stretch>
            <a:fillRect/>
          </a:stretch>
        </p:blipFill>
        <p:spPr bwMode="auto">
          <a:xfrm>
            <a:off x="4055631" y="3717031"/>
            <a:ext cx="5088369" cy="3140969"/>
          </a:xfrm>
          <a:prstGeom prst="rect">
            <a:avLst/>
          </a:prstGeom>
          <a:noFill/>
        </p:spPr>
      </p:pic>
      <p:pic>
        <p:nvPicPr>
          <p:cNvPr id="40962" name="Picture 2" descr="http://www.medicalbrain.ru/wp-content/uploads/2010/02/3774-thumb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91065" y="0"/>
            <a:ext cx="2852935" cy="2852936"/>
          </a:xfrm>
          <a:prstGeom prst="rect">
            <a:avLst/>
          </a:prstGeom>
          <a:noFill/>
        </p:spPr>
      </p:pic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51520" y="1124744"/>
            <a:ext cx="8229600" cy="2883776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dirty="0" smtClean="0"/>
              <a:t>Проводится только в стационаре.</a:t>
            </a:r>
          </a:p>
          <a:p>
            <a:r>
              <a:rPr lang="ru-RU" dirty="0" smtClean="0"/>
              <a:t>Строгий постельный режим</a:t>
            </a:r>
          </a:p>
          <a:p>
            <a:r>
              <a:rPr lang="ru-RU" dirty="0" smtClean="0"/>
              <a:t>Антибиотикотерапия</a:t>
            </a:r>
          </a:p>
          <a:p>
            <a:r>
              <a:rPr lang="ru-RU" dirty="0" smtClean="0"/>
              <a:t>Дезинтоксикационная терапия</a:t>
            </a:r>
          </a:p>
          <a:p>
            <a:r>
              <a:rPr lang="ru-RU" dirty="0" smtClean="0"/>
              <a:t>НПВС</a:t>
            </a:r>
          </a:p>
          <a:p>
            <a:r>
              <a:rPr lang="ru-RU" dirty="0" smtClean="0"/>
              <a:t>Иммуномодулирующие и улучшающие </a:t>
            </a:r>
            <a:r>
              <a:rPr lang="ru-RU" dirty="0" err="1" smtClean="0"/>
              <a:t>микроциркуляцию</a:t>
            </a:r>
            <a:r>
              <a:rPr lang="ru-RU" dirty="0" smtClean="0"/>
              <a:t> препараты 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Лечение </a:t>
            </a:r>
            <a:endParaRPr lang="ru-RU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http://choice-health.com.ua/wp-content/uploads/ginekologij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56176" y="3929933"/>
            <a:ext cx="2987824" cy="2928068"/>
          </a:xfrm>
          <a:prstGeom prst="rect">
            <a:avLst/>
          </a:prstGeom>
          <a:noFill/>
        </p:spPr>
      </p:pic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… - Это воспаление околоматочной клетчатки, расположенной в малом тазу.</a:t>
            </a:r>
          </a:p>
          <a:p>
            <a:pPr>
              <a:buNone/>
            </a:pPr>
            <a:r>
              <a:rPr lang="ru-RU" dirty="0" smtClean="0"/>
              <a:t>Вызывается стафилококками и стрептококками, кишечной палочкой, анаэробной инфекцией. Может распространяться восходящими и нисходящими путями. 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Параметрит – это …</a:t>
            </a:r>
            <a:endParaRPr lang="ru-RU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https://im3-tub-ru.yandex.net/i?id=67dc7bc00a1d3fdc07f24e34c1f82879&amp;n=33&amp;h=215&amp;w=293"/>
          <p:cNvPicPr>
            <a:picLocks noChangeAspect="1" noChangeArrowheads="1"/>
          </p:cNvPicPr>
          <p:nvPr/>
        </p:nvPicPr>
        <p:blipFill>
          <a:blip r:embed="rId2" cstate="print"/>
          <a:srcRect l="682" b="9915"/>
          <a:stretch>
            <a:fillRect/>
          </a:stretch>
        </p:blipFill>
        <p:spPr bwMode="auto">
          <a:xfrm>
            <a:off x="6372200" y="5013176"/>
            <a:ext cx="2771800" cy="1844824"/>
          </a:xfrm>
          <a:prstGeom prst="rect">
            <a:avLst/>
          </a:prstGeom>
          <a:noFill/>
        </p:spPr>
      </p:pic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dirty="0" smtClean="0"/>
              <a:t>Жалобы:</a:t>
            </a:r>
          </a:p>
          <a:p>
            <a:r>
              <a:rPr lang="ru-RU" dirty="0" smtClean="0"/>
              <a:t>Сильные боли внизу живота с иррадиацией в область крестца и прямой кишки</a:t>
            </a:r>
          </a:p>
          <a:p>
            <a:r>
              <a:rPr lang="ru-RU" dirty="0" smtClean="0"/>
              <a:t>Повышенная </a:t>
            </a:r>
            <a:r>
              <a:rPr lang="en-US" dirty="0" smtClean="0"/>
              <a:t>t </a:t>
            </a:r>
            <a:r>
              <a:rPr lang="ru-RU" dirty="0" smtClean="0"/>
              <a:t>тела(38-39)</a:t>
            </a:r>
          </a:p>
          <a:p>
            <a:r>
              <a:rPr lang="ru-RU" dirty="0" smtClean="0"/>
              <a:t>Учащение пульса</a:t>
            </a:r>
          </a:p>
          <a:p>
            <a:r>
              <a:rPr lang="ru-RU" dirty="0" smtClean="0"/>
              <a:t>Нарушение акта дефекации и мочеиспускания</a:t>
            </a:r>
          </a:p>
          <a:p>
            <a:r>
              <a:rPr lang="ru-RU" dirty="0" smtClean="0"/>
              <a:t>Общее состояние ухудшается</a:t>
            </a:r>
          </a:p>
          <a:p>
            <a:pPr>
              <a:buNone/>
            </a:pPr>
            <a:r>
              <a:rPr lang="ru-RU" dirty="0" smtClean="0"/>
              <a:t>При осмотре:</a:t>
            </a:r>
          </a:p>
          <a:p>
            <a:r>
              <a:rPr lang="ru-RU" dirty="0" smtClean="0"/>
              <a:t>При пальпации – живот в нижнем отделе болезнен</a:t>
            </a:r>
          </a:p>
          <a:p>
            <a:r>
              <a:rPr lang="ru-RU" dirty="0" smtClean="0"/>
              <a:t>При влагалищном исследовании матка отклонена в противоположную сторону          от развившегося воспаления 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Параметрит</a:t>
            </a:r>
            <a:endParaRPr lang="ru-RU" dirty="0"/>
          </a:p>
        </p:txBody>
      </p:sp>
      <p:pic>
        <p:nvPicPr>
          <p:cNvPr id="50180" name="Picture 4" descr="http://tamanrealty.ru/uploads/posts/2016-06/1465344037_d0bcd0b0d1822.jpg"/>
          <p:cNvPicPr>
            <a:picLocks noChangeAspect="1" noChangeArrowheads="1"/>
          </p:cNvPicPr>
          <p:nvPr/>
        </p:nvPicPr>
        <p:blipFill>
          <a:blip r:embed="rId3" cstate="print"/>
          <a:srcRect l="7875" t="11644" b="14365"/>
          <a:stretch>
            <a:fillRect/>
          </a:stretch>
        </p:blipFill>
        <p:spPr bwMode="auto">
          <a:xfrm>
            <a:off x="4932040" y="0"/>
            <a:ext cx="4211960" cy="16561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Общий анализ крови ( СОЭ повышается, количество лейкоцитов увеличивается)</a:t>
            </a:r>
          </a:p>
          <a:p>
            <a:r>
              <a:rPr lang="ru-RU" dirty="0" err="1" smtClean="0"/>
              <a:t>Ректороманоскопия</a:t>
            </a:r>
            <a:r>
              <a:rPr lang="ru-RU" dirty="0" smtClean="0"/>
              <a:t> </a:t>
            </a:r>
          </a:p>
          <a:p>
            <a:r>
              <a:rPr lang="ru-RU" dirty="0" smtClean="0"/>
              <a:t>УЗИ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Диагностика</a:t>
            </a:r>
            <a:endParaRPr lang="ru-RU" dirty="0"/>
          </a:p>
        </p:txBody>
      </p:sp>
      <p:pic>
        <p:nvPicPr>
          <p:cNvPr id="49154" name="Picture 2" descr="http://moydiagnos.ru/wp-content/uploads/2016/03/gemotolog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15032" y="3501008"/>
            <a:ext cx="5628968" cy="3356992"/>
          </a:xfrm>
          <a:prstGeom prst="rect">
            <a:avLst/>
          </a:prstGeom>
          <a:noFill/>
        </p:spPr>
      </p:pic>
      <p:pic>
        <p:nvPicPr>
          <p:cNvPr id="49156" name="Picture 4" descr="http://elite-medicine.mirnash.ru/pro/pro18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571999"/>
            <a:ext cx="3429000" cy="2286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Строгий постельный режим</a:t>
            </a:r>
          </a:p>
          <a:p>
            <a:r>
              <a:rPr lang="ru-RU" dirty="0" smtClean="0"/>
              <a:t>Антибиотикотерапия</a:t>
            </a:r>
          </a:p>
          <a:p>
            <a:r>
              <a:rPr lang="ru-RU" dirty="0" err="1" smtClean="0"/>
              <a:t>Десенсибилизирующая</a:t>
            </a:r>
            <a:r>
              <a:rPr lang="ru-RU" dirty="0" smtClean="0"/>
              <a:t> терапия</a:t>
            </a:r>
          </a:p>
          <a:p>
            <a:r>
              <a:rPr lang="ru-RU" dirty="0" smtClean="0"/>
              <a:t>Холод на низ живот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Лечение</a:t>
            </a:r>
            <a:endParaRPr lang="ru-RU" dirty="0"/>
          </a:p>
        </p:txBody>
      </p:sp>
      <p:pic>
        <p:nvPicPr>
          <p:cNvPr id="48130" name="Picture 2" descr="http://terapevtplus.ru/wp-content/uploads/2014/07/cho-takoe-cistit-txt-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52950" y="3809999"/>
            <a:ext cx="4591050" cy="3048001"/>
          </a:xfrm>
          <a:prstGeom prst="rect">
            <a:avLst/>
          </a:prstGeom>
          <a:noFill/>
        </p:spPr>
      </p:pic>
      <p:pic>
        <p:nvPicPr>
          <p:cNvPr id="48132" name="Picture 4" descr="http://parazitipro.ru/wp-content/uploads/2016/05/mikoplazma-u-muzhchin-tabletki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3933056"/>
            <a:ext cx="3347864" cy="251405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58095546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r>
              <a:rPr lang="ru-RU" dirty="0" smtClean="0"/>
              <a:t>... – Это воспалительный процесс, развивающийся как осложнение воспарения марки и придатков.</a:t>
            </a:r>
          </a:p>
          <a:p>
            <a:pPr marL="109728" indent="0">
              <a:buNone/>
            </a:pPr>
            <a:r>
              <a:rPr lang="ru-RU" dirty="0" smtClean="0"/>
              <a:t>Пути распространения: </a:t>
            </a:r>
            <a:r>
              <a:rPr lang="ru-RU" dirty="0" err="1" smtClean="0"/>
              <a:t>лимфогенные</a:t>
            </a:r>
            <a:r>
              <a:rPr lang="ru-RU" dirty="0" smtClean="0"/>
              <a:t> и гематогенные.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Пельвиоперитонит</a:t>
            </a:r>
            <a:r>
              <a:rPr lang="ru-RU" dirty="0" smtClean="0"/>
              <a:t> – это ...</a:t>
            </a:r>
            <a:endParaRPr lang="ru-RU" dirty="0"/>
          </a:p>
        </p:txBody>
      </p:sp>
      <p:pic>
        <p:nvPicPr>
          <p:cNvPr id="47106" name="Picture 2" descr="http://hospital-israel.ru/wp-content/uploads/2012/08/%D0%9F%D0%B5%D0%BB%D1%8C%D0%B2%D0%B8%D0%BE%D0%BF%D0%B5%D1%80%D0%B8%D1%82%D0%BE%D0%BD%D0%B8%D1%82-%D0%BB%D0%B5%D1%87%D0%B5%D0%BD%D0%B8%D0%B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52120" y="3366120"/>
            <a:ext cx="3491880" cy="349188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65789141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6" name="Picture 6" descr="http://cs12521.vk.me/u95638422/video/s_2ffeee7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92280" y="4293096"/>
            <a:ext cx="2051720" cy="1546681"/>
          </a:xfrm>
          <a:prstGeom prst="rect">
            <a:avLst/>
          </a:prstGeom>
          <a:noFill/>
        </p:spPr>
      </p:pic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920978"/>
            <a:ext cx="8229600" cy="5937022"/>
          </a:xfrm>
        </p:spPr>
        <p:txBody>
          <a:bodyPr>
            <a:normAutofit lnSpcReduction="10000"/>
          </a:bodyPr>
          <a:lstStyle/>
          <a:p>
            <a:pPr marL="109728" indent="0">
              <a:buNone/>
            </a:pPr>
            <a:r>
              <a:rPr lang="ru-RU" dirty="0" smtClean="0"/>
              <a:t>Жалобы:</a:t>
            </a:r>
          </a:p>
          <a:p>
            <a:r>
              <a:rPr lang="ru-RU" dirty="0" smtClean="0"/>
              <a:t>Повышенная </a:t>
            </a:r>
            <a:r>
              <a:rPr lang="en-US" dirty="0" smtClean="0"/>
              <a:t>t</a:t>
            </a:r>
            <a:r>
              <a:rPr lang="ru-RU" dirty="0" smtClean="0"/>
              <a:t>=39</a:t>
            </a:r>
          </a:p>
          <a:p>
            <a:r>
              <a:rPr lang="ru-RU" dirty="0" smtClean="0"/>
              <a:t>Озноб</a:t>
            </a:r>
          </a:p>
          <a:p>
            <a:r>
              <a:rPr lang="ru-RU" dirty="0" smtClean="0"/>
              <a:t>Тахикардия</a:t>
            </a:r>
          </a:p>
          <a:p>
            <a:r>
              <a:rPr lang="ru-RU" dirty="0" smtClean="0"/>
              <a:t>Боли внизу живота</a:t>
            </a:r>
          </a:p>
          <a:p>
            <a:r>
              <a:rPr lang="ru-RU" dirty="0" smtClean="0"/>
              <a:t>Тошнота, рвота</a:t>
            </a:r>
          </a:p>
          <a:p>
            <a:pPr marL="109728" indent="0">
              <a:buNone/>
            </a:pPr>
            <a:r>
              <a:rPr lang="ru-RU" dirty="0" smtClean="0"/>
              <a:t>При осмотре:</a:t>
            </a:r>
          </a:p>
          <a:p>
            <a:r>
              <a:rPr lang="ru-RU" dirty="0" smtClean="0"/>
              <a:t>Язык обложен белым налетом, суховат</a:t>
            </a:r>
            <a:endParaRPr lang="ru-RU" dirty="0"/>
          </a:p>
          <a:p>
            <a:r>
              <a:rPr lang="ru-RU" dirty="0" smtClean="0"/>
              <a:t>Живот вздут в нижнем отделе </a:t>
            </a:r>
          </a:p>
          <a:p>
            <a:r>
              <a:rPr lang="ru-RU" dirty="0" smtClean="0"/>
              <a:t>Симптом </a:t>
            </a:r>
            <a:r>
              <a:rPr lang="ru-RU" dirty="0" err="1" smtClean="0"/>
              <a:t>Щеткина-Блюмберга</a:t>
            </a:r>
            <a:r>
              <a:rPr lang="ru-RU" dirty="0" smtClean="0"/>
              <a:t> "+"</a:t>
            </a:r>
          </a:p>
          <a:p>
            <a:r>
              <a:rPr lang="ru-RU" dirty="0" smtClean="0"/>
              <a:t>Парез кишечника</a:t>
            </a:r>
          </a:p>
          <a:p>
            <a:r>
              <a:rPr lang="ru-RU" dirty="0" smtClean="0"/>
              <a:t>За маткой болезненный инфильтрат, выпячивающийся в задний свод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20978"/>
          </a:xfrm>
        </p:spPr>
        <p:txBody>
          <a:bodyPr/>
          <a:lstStyle/>
          <a:p>
            <a:r>
              <a:rPr lang="ru-RU" smtClean="0"/>
              <a:t>Пельвиоперитонит</a:t>
            </a:r>
            <a:endParaRPr lang="ru-RU" dirty="0"/>
          </a:p>
        </p:txBody>
      </p:sp>
      <p:pic>
        <p:nvPicPr>
          <p:cNvPr id="46082" name="Picture 2" descr="http://mtdata.ru/u25/photo9E47/20402262141-0/origina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86500" y="0"/>
            <a:ext cx="2857500" cy="1905000"/>
          </a:xfrm>
          <a:prstGeom prst="rect">
            <a:avLst/>
          </a:prstGeom>
          <a:noFill/>
        </p:spPr>
      </p:pic>
      <p:pic>
        <p:nvPicPr>
          <p:cNvPr id="46084" name="Picture 4" descr="http://lekmed.ru/images/archive/rentgenodiagnostika-briushnoy/rentgen-briushnoy-5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11960" y="1700808"/>
            <a:ext cx="2344700" cy="187220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58067527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0" y="1556792"/>
            <a:ext cx="3250704" cy="4827992"/>
          </a:xfrm>
        </p:spPr>
        <p:txBody>
          <a:bodyPr>
            <a:normAutofit/>
          </a:bodyPr>
          <a:lstStyle/>
          <a:p>
            <a:r>
              <a:rPr lang="ru-RU" dirty="0" smtClean="0"/>
              <a:t>Гинекологические обследование</a:t>
            </a:r>
          </a:p>
          <a:p>
            <a:r>
              <a:rPr lang="ru-RU" dirty="0" smtClean="0"/>
              <a:t>Общий анализ крови(увеличение СОЭ, лейкоцитоз со сдвигом влево, изменение белка и электролитов) 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Диагностика</a:t>
            </a:r>
            <a:endParaRPr lang="ru-RU" dirty="0"/>
          </a:p>
        </p:txBody>
      </p:sp>
      <p:pic>
        <p:nvPicPr>
          <p:cNvPr id="45058" name="Picture 2" descr="http://publekc.ru/metodicheskoe-posobie-dlya-studentov-treteego-kursa-specialeno/1102744_html_d5021e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01024" y="1556792"/>
            <a:ext cx="5742976" cy="530120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27649701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0" y="1340768"/>
            <a:ext cx="8229600" cy="4525963"/>
          </a:xfrm>
        </p:spPr>
        <p:txBody>
          <a:bodyPr/>
          <a:lstStyle/>
          <a:p>
            <a:pPr marL="109728" indent="0">
              <a:buNone/>
            </a:pPr>
            <a:r>
              <a:rPr lang="ru-RU" dirty="0" smtClean="0"/>
              <a:t>В стационарных условиях.</a:t>
            </a:r>
          </a:p>
          <a:p>
            <a:r>
              <a:rPr lang="ru-RU" dirty="0" smtClean="0"/>
              <a:t>Строгий постельный режим(опущен ножной конец)</a:t>
            </a:r>
          </a:p>
          <a:p>
            <a:r>
              <a:rPr lang="ru-RU" dirty="0" smtClean="0"/>
              <a:t>Холод на низ живота</a:t>
            </a:r>
          </a:p>
          <a:p>
            <a:r>
              <a:rPr lang="ru-RU" dirty="0" smtClean="0"/>
              <a:t>Антибактериальная терапия</a:t>
            </a:r>
          </a:p>
          <a:p>
            <a:r>
              <a:rPr lang="ru-RU" dirty="0" smtClean="0"/>
              <a:t>Десенсибилизирующая терапия</a:t>
            </a:r>
          </a:p>
          <a:p>
            <a:r>
              <a:rPr lang="ru-RU" dirty="0" smtClean="0"/>
              <a:t>Коррекция водного баланса</a:t>
            </a:r>
          </a:p>
          <a:p>
            <a:r>
              <a:rPr lang="ru-RU" dirty="0" smtClean="0"/>
              <a:t>Оперативное лечение (при неэффективности консервативной терапии)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Лечение</a:t>
            </a:r>
            <a:endParaRPr lang="ru-RU"/>
          </a:p>
        </p:txBody>
      </p:sp>
      <p:pic>
        <p:nvPicPr>
          <p:cNvPr id="44034" name="Picture 2" descr="http://www.mkurganskiy.ru/image/keys/23552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73104" y="-1"/>
            <a:ext cx="3070896" cy="1916833"/>
          </a:xfrm>
          <a:prstGeom prst="rect">
            <a:avLst/>
          </a:prstGeom>
          <a:noFill/>
        </p:spPr>
      </p:pic>
      <p:pic>
        <p:nvPicPr>
          <p:cNvPr id="44036" name="Picture 4" descr="http://bit.ua/wp-content/uploads/2014/04/www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6777372" y="5280248"/>
            <a:ext cx="2366628" cy="157775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72364715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r>
              <a:rPr lang="ru-RU" dirty="0" smtClean="0"/>
              <a:t>... – Это разлитое воспаление брюшины, может развиться при распространении воспалительного процесса или при разрыве гнойного образования в полости малого таза.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Перитонит – это ...</a:t>
            </a:r>
          </a:p>
        </p:txBody>
      </p:sp>
      <p:pic>
        <p:nvPicPr>
          <p:cNvPr id="43010" name="Picture 2" descr="http://dxline.info/img/new_ail/peritonitis_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87824" y="3250993"/>
            <a:ext cx="3967708" cy="360700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13782431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 smtClean="0"/>
              <a:t>Трихомониаз</a:t>
            </a:r>
            <a:endParaRPr lang="ru-RU" dirty="0" smtClean="0"/>
          </a:p>
          <a:p>
            <a:r>
              <a:rPr lang="ru-RU" dirty="0" smtClean="0"/>
              <a:t>Гонорея</a:t>
            </a:r>
          </a:p>
          <a:p>
            <a:r>
              <a:rPr lang="ru-RU" dirty="0" err="1" smtClean="0"/>
              <a:t>Хламидия</a:t>
            </a:r>
            <a:endParaRPr lang="ru-RU" dirty="0" smtClean="0"/>
          </a:p>
          <a:p>
            <a:r>
              <a:rPr lang="ru-RU" dirty="0" err="1" smtClean="0"/>
              <a:t>Урогенитальный</a:t>
            </a:r>
            <a:r>
              <a:rPr lang="ru-RU" dirty="0" smtClean="0"/>
              <a:t> </a:t>
            </a:r>
            <a:r>
              <a:rPr lang="ru-RU" dirty="0" err="1" smtClean="0"/>
              <a:t>микоплазмоз</a:t>
            </a:r>
            <a:endParaRPr lang="ru-RU" dirty="0" smtClean="0"/>
          </a:p>
          <a:p>
            <a:r>
              <a:rPr lang="ru-RU" dirty="0" err="1" smtClean="0"/>
              <a:t>Кандидоз</a:t>
            </a:r>
            <a:endParaRPr lang="ru-RU" dirty="0" smtClean="0"/>
          </a:p>
          <a:p>
            <a:r>
              <a:rPr lang="ru-RU" dirty="0" smtClean="0"/>
              <a:t>ВПГ-2</a:t>
            </a:r>
          </a:p>
          <a:p>
            <a:r>
              <a:rPr lang="ru-RU" dirty="0" err="1" smtClean="0"/>
              <a:t>Папилломавирусная</a:t>
            </a:r>
            <a:r>
              <a:rPr lang="ru-RU" dirty="0" smtClean="0"/>
              <a:t> инфекция</a:t>
            </a:r>
          </a:p>
          <a:p>
            <a:r>
              <a:rPr lang="ru-RU" dirty="0" err="1" smtClean="0"/>
              <a:t>Гандерелез</a:t>
            </a:r>
            <a:endParaRPr lang="ru-RU" dirty="0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Специфические </a:t>
            </a:r>
            <a:r>
              <a:rPr lang="ru-RU" smtClean="0"/>
              <a:t>воспалительные заболевания</a:t>
            </a:r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04803116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r>
              <a:rPr lang="ru-RU" dirty="0" smtClean="0"/>
              <a:t>... – Это одно из самых распространённых заболеваний, передаваемых половым путём.</a:t>
            </a:r>
          </a:p>
          <a:p>
            <a:pPr marL="109728" indent="0">
              <a:buNone/>
            </a:pPr>
            <a:endParaRPr lang="ru-RU" dirty="0" smtClean="0"/>
          </a:p>
          <a:p>
            <a:pPr marL="109728" indent="0">
              <a:buNone/>
            </a:pPr>
            <a:r>
              <a:rPr lang="ru-RU" dirty="0" smtClean="0"/>
              <a:t>Заражение возможно при рождении или контактным путём при нарушении гигиенических правил.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Трихомониаз</a:t>
            </a:r>
            <a:r>
              <a:rPr lang="ru-RU" dirty="0" smtClean="0"/>
              <a:t>- это ..</a:t>
            </a:r>
            <a:endParaRPr lang="ru-RU" dirty="0"/>
          </a:p>
        </p:txBody>
      </p:sp>
      <p:pic>
        <p:nvPicPr>
          <p:cNvPr id="40962" name="Picture 2" descr="http://www.womandoctor.ru/upload_files/image/trikhomonoz-lechenie-narodnymi-sredstvam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8024" y="3956919"/>
            <a:ext cx="4355976" cy="290108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39184561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992287"/>
          </a:xfrm>
        </p:spPr>
        <p:txBody>
          <a:bodyPr/>
          <a:lstStyle/>
          <a:p>
            <a:pPr marL="109728" indent="0">
              <a:buNone/>
            </a:pPr>
            <a:r>
              <a:rPr lang="ru-RU" dirty="0" smtClean="0"/>
              <a:t>Жалобы:</a:t>
            </a:r>
          </a:p>
          <a:p>
            <a:r>
              <a:rPr lang="ru-RU" dirty="0" smtClean="0"/>
              <a:t>Обильные пенистые выделения желто-зеленого цвета с неприятным запахом </a:t>
            </a:r>
          </a:p>
          <a:p>
            <a:r>
              <a:rPr lang="ru-RU" dirty="0" smtClean="0"/>
              <a:t>Зуд во влагалище и наружных половых органов</a:t>
            </a:r>
          </a:p>
          <a:p>
            <a:pPr marL="109728" indent="0">
              <a:buNone/>
            </a:pPr>
            <a:r>
              <a:rPr lang="ru-RU" dirty="0" smtClean="0"/>
              <a:t>При осмотре:</a:t>
            </a:r>
          </a:p>
          <a:p>
            <a:r>
              <a:rPr lang="ru-RU" dirty="0" smtClean="0"/>
              <a:t>Слизистая влагалища </a:t>
            </a:r>
            <a:r>
              <a:rPr lang="ru-RU" dirty="0" err="1" smtClean="0"/>
              <a:t>гиперемирована</a:t>
            </a:r>
            <a:endParaRPr lang="ru-RU" dirty="0" smtClean="0"/>
          </a:p>
          <a:p>
            <a:r>
              <a:rPr lang="ru-RU" dirty="0" smtClean="0"/>
              <a:t>Покраснение в области вульвы, малых и больших половых губ</a:t>
            </a:r>
          </a:p>
          <a:p>
            <a:r>
              <a:rPr lang="ru-RU" dirty="0" smtClean="0"/>
              <a:t>Пенистые выделения из влагалища с примесью гноя</a:t>
            </a:r>
          </a:p>
          <a:p>
            <a:pPr marL="109728" indent="0">
              <a:buNone/>
            </a:pPr>
            <a:endParaRPr lang="ru-RU" dirty="0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Трихомониаз</a:t>
            </a:r>
            <a:endParaRPr lang="ru-RU" dirty="0"/>
          </a:p>
        </p:txBody>
      </p:sp>
      <p:pic>
        <p:nvPicPr>
          <p:cNvPr id="39938" name="Picture 2" descr="http://resteqio.ru/wp-content/uploads/2015/08/lejkotsity-mestami-v-skoplenii-po-slizi-v-kale-5.jpg"/>
          <p:cNvPicPr>
            <a:picLocks noChangeAspect="1" noChangeArrowheads="1"/>
          </p:cNvPicPr>
          <p:nvPr/>
        </p:nvPicPr>
        <p:blipFill>
          <a:blip r:embed="rId2" cstate="print"/>
          <a:srcRect l="10427" t="26729" r="13974" b="7891"/>
          <a:stretch>
            <a:fillRect/>
          </a:stretch>
        </p:blipFill>
        <p:spPr bwMode="auto">
          <a:xfrm>
            <a:off x="6368551" y="0"/>
            <a:ext cx="2775449" cy="1800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0993495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Гинекологический осмотр</a:t>
            </a:r>
          </a:p>
          <a:p>
            <a:r>
              <a:rPr lang="ru-RU" dirty="0" smtClean="0"/>
              <a:t>Кольпоскопия</a:t>
            </a:r>
          </a:p>
          <a:p>
            <a:r>
              <a:rPr lang="ru-RU" dirty="0" smtClean="0"/>
              <a:t>Люминесцентная микроскопия</a:t>
            </a:r>
          </a:p>
          <a:p>
            <a:r>
              <a:rPr lang="ru-RU" dirty="0" smtClean="0"/>
              <a:t>Мазок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Диагностика</a:t>
            </a:r>
            <a:endParaRPr lang="ru-RU" dirty="0"/>
          </a:p>
        </p:txBody>
      </p:sp>
      <p:pic>
        <p:nvPicPr>
          <p:cNvPr id="38916" name="Picture 4" descr="http://midasclinic.ru/d/1268297/d/0000111679_hdrewksb.jpg"/>
          <p:cNvPicPr>
            <a:picLocks noChangeAspect="1" noChangeArrowheads="1"/>
          </p:cNvPicPr>
          <p:nvPr/>
        </p:nvPicPr>
        <p:blipFill>
          <a:blip r:embed="rId2" cstate="print"/>
          <a:srcRect l="3620" t="9920" b="6081"/>
          <a:stretch>
            <a:fillRect/>
          </a:stretch>
        </p:blipFill>
        <p:spPr bwMode="auto">
          <a:xfrm>
            <a:off x="3635896" y="3257600"/>
            <a:ext cx="5508104" cy="3600400"/>
          </a:xfrm>
          <a:prstGeom prst="rect">
            <a:avLst/>
          </a:prstGeom>
          <a:noFill/>
        </p:spPr>
      </p:pic>
      <p:pic>
        <p:nvPicPr>
          <p:cNvPr id="38918" name="Picture 6" descr="http://andromedica.ru/temptext/1124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4005064"/>
            <a:ext cx="3096344" cy="246469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6115666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2" name="Picture 4" descr="http://www.apteka-ifk.ru/img/_big_foto/1119_big.jpg"/>
          <p:cNvPicPr>
            <a:picLocks noChangeAspect="1" noChangeArrowheads="1"/>
          </p:cNvPicPr>
          <p:nvPr/>
        </p:nvPicPr>
        <p:blipFill>
          <a:blip r:embed="rId2" cstate="print"/>
          <a:srcRect t="26460" r="1721" b="28181"/>
          <a:stretch>
            <a:fillRect/>
          </a:stretch>
        </p:blipFill>
        <p:spPr bwMode="auto">
          <a:xfrm>
            <a:off x="6239003" y="5517232"/>
            <a:ext cx="2904997" cy="1340768"/>
          </a:xfrm>
          <a:prstGeom prst="rect">
            <a:avLst/>
          </a:prstGeom>
          <a:noFill/>
        </p:spPr>
      </p:pic>
      <p:pic>
        <p:nvPicPr>
          <p:cNvPr id="37890" name="Picture 2" descr="http://vekzhivu.com/sites/default/files/u93/2016/03/hlorgeksidin-rastvor-dlja-poloskanija-rta.jpg"/>
          <p:cNvPicPr>
            <a:picLocks noChangeAspect="1" noChangeArrowheads="1"/>
          </p:cNvPicPr>
          <p:nvPr/>
        </p:nvPicPr>
        <p:blipFill>
          <a:blip r:embed="rId3" cstate="print"/>
          <a:srcRect l="25515" t="2619" r="27236" b="1355"/>
          <a:stretch>
            <a:fillRect/>
          </a:stretch>
        </p:blipFill>
        <p:spPr bwMode="auto">
          <a:xfrm>
            <a:off x="7474724" y="0"/>
            <a:ext cx="1669276" cy="3672408"/>
          </a:xfrm>
          <a:prstGeom prst="rect">
            <a:avLst/>
          </a:prstGeom>
          <a:noFill/>
        </p:spPr>
      </p:pic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23528" y="1340768"/>
            <a:ext cx="7380312" cy="5135531"/>
          </a:xfrm>
        </p:spPr>
        <p:txBody>
          <a:bodyPr/>
          <a:lstStyle/>
          <a:p>
            <a:pPr marL="109728" indent="0">
              <a:buNone/>
            </a:pPr>
            <a:r>
              <a:rPr lang="ru-RU" dirty="0" smtClean="0"/>
              <a:t>Одновременно обоих партнёров,            запрет половой жизни.</a:t>
            </a:r>
          </a:p>
          <a:p>
            <a:r>
              <a:rPr lang="ru-RU" dirty="0" err="1" smtClean="0"/>
              <a:t>Антитрихомонадные</a:t>
            </a:r>
            <a:r>
              <a:rPr lang="ru-RU" dirty="0" smtClean="0"/>
              <a:t> средства (</a:t>
            </a:r>
            <a:r>
              <a:rPr lang="ru-RU" dirty="0" err="1" smtClean="0"/>
              <a:t>метронидазол</a:t>
            </a:r>
            <a:r>
              <a:rPr lang="ru-RU" dirty="0" smtClean="0"/>
              <a:t>, </a:t>
            </a:r>
            <a:r>
              <a:rPr lang="ru-RU" dirty="0" err="1" smtClean="0"/>
              <a:t>атрикан</a:t>
            </a:r>
            <a:r>
              <a:rPr lang="ru-RU" dirty="0" smtClean="0"/>
              <a:t>, </a:t>
            </a:r>
            <a:r>
              <a:rPr lang="ru-RU" dirty="0" err="1" smtClean="0"/>
              <a:t>тиберал</a:t>
            </a:r>
            <a:r>
              <a:rPr lang="ru-RU" dirty="0" smtClean="0"/>
              <a:t>)</a:t>
            </a:r>
          </a:p>
          <a:p>
            <a:r>
              <a:rPr lang="ru-RU" dirty="0" smtClean="0"/>
              <a:t>Антисептические р-мы местно (0,002% р-р </a:t>
            </a:r>
            <a:r>
              <a:rPr lang="ru-RU" dirty="0" err="1" smtClean="0"/>
              <a:t>хлоргексидин</a:t>
            </a:r>
            <a:r>
              <a:rPr lang="ru-RU" dirty="0" smtClean="0"/>
              <a:t>, </a:t>
            </a:r>
            <a:r>
              <a:rPr lang="ru-RU" dirty="0" err="1" smtClean="0"/>
              <a:t>трихомонацид</a:t>
            </a:r>
            <a:r>
              <a:rPr lang="ru-RU" dirty="0" smtClean="0"/>
              <a:t>)</a:t>
            </a:r>
          </a:p>
          <a:p>
            <a:pPr marL="109728" indent="0">
              <a:buNone/>
            </a:pPr>
            <a:endParaRPr lang="ru-RU" dirty="0"/>
          </a:p>
          <a:p>
            <a:pPr marL="109728" indent="0">
              <a:buNone/>
            </a:pPr>
            <a:r>
              <a:rPr lang="ru-RU" dirty="0" smtClean="0"/>
              <a:t>Контроль </a:t>
            </a:r>
            <a:r>
              <a:rPr lang="ru-RU" dirty="0" err="1" smtClean="0"/>
              <a:t>излеченности</a:t>
            </a:r>
            <a:r>
              <a:rPr lang="ru-RU" dirty="0" smtClean="0"/>
              <a:t> в течение 2-3 менструальных циклов после лечения. </a:t>
            </a:r>
          </a:p>
          <a:p>
            <a:pPr marL="109728" indent="0">
              <a:buNone/>
            </a:pPr>
            <a:r>
              <a:rPr lang="ru-RU" dirty="0" smtClean="0"/>
              <a:t>Мазки берутся на 1-3 день после менструации.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5536" y="332656"/>
            <a:ext cx="8229600" cy="1143000"/>
          </a:xfrm>
        </p:spPr>
        <p:txBody>
          <a:bodyPr/>
          <a:lstStyle/>
          <a:p>
            <a:r>
              <a:rPr lang="ru-RU" smtClean="0"/>
              <a:t>Лечение</a:t>
            </a:r>
          </a:p>
        </p:txBody>
      </p:sp>
    </p:spTree>
    <p:extLst>
      <p:ext uri="{BB962C8B-B14F-4D97-AF65-F5344CB8AC3E}">
        <p14:creationId xmlns="" xmlns:p14="http://schemas.microsoft.com/office/powerpoint/2010/main" val="136286858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r>
              <a:rPr lang="ru-RU" dirty="0" smtClean="0"/>
              <a:t>... – Это специфический воспалительный процесс, вызываемый гонококком, который передаётся половым путём; внеполосный заражение наблюдается очень редко. </a:t>
            </a:r>
          </a:p>
          <a:p>
            <a:pPr marL="109728" indent="0">
              <a:buNone/>
            </a:pPr>
            <a:endParaRPr lang="ru-RU" dirty="0"/>
          </a:p>
          <a:p>
            <a:pPr marL="109728" indent="0"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Гонорея – это ...</a:t>
            </a:r>
            <a:endParaRPr lang="ru-RU"/>
          </a:p>
        </p:txBody>
      </p:sp>
      <p:pic>
        <p:nvPicPr>
          <p:cNvPr id="36868" name="Picture 4" descr="http://venerology-md.ru/files/source/Novostie/Venerologie/gonorei4554t56t5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34225" y="3212976"/>
            <a:ext cx="4812973" cy="36450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67167877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r>
              <a:rPr lang="ru-RU" dirty="0" smtClean="0"/>
              <a:t>Жалобы:</a:t>
            </a:r>
          </a:p>
          <a:p>
            <a:r>
              <a:rPr lang="ru-RU" dirty="0" smtClean="0"/>
              <a:t>Гнойные выделения на половых путях </a:t>
            </a:r>
          </a:p>
          <a:p>
            <a:r>
              <a:rPr lang="ru-RU" dirty="0" smtClean="0"/>
              <a:t>Боли внизу живота</a:t>
            </a:r>
          </a:p>
          <a:p>
            <a:endParaRPr lang="ru-RU" dirty="0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Гонорея</a:t>
            </a:r>
            <a:endParaRPr lang="ru-RU" dirty="0"/>
          </a:p>
        </p:txBody>
      </p:sp>
      <p:pic>
        <p:nvPicPr>
          <p:cNvPr id="4" name="Picture 2" descr="http://farmainc.com/wp-content/uploads/2015/11/29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209105"/>
            <a:ext cx="4130824" cy="3648895"/>
          </a:xfrm>
          <a:prstGeom prst="rect">
            <a:avLst/>
          </a:prstGeom>
          <a:noFill/>
        </p:spPr>
      </p:pic>
      <p:pic>
        <p:nvPicPr>
          <p:cNvPr id="35842" name="Picture 2" descr="https://sberemennost.ru/wp-content/uploads/2015/12/koliki-pri-beremennosty-01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36408" y="3717032"/>
            <a:ext cx="4707592" cy="314096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73107237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http://izida.by/images/article/bolezni/venerologiya/diagnostika-gonore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8104" y="3295649"/>
            <a:ext cx="3200400" cy="3562351"/>
          </a:xfrm>
          <a:prstGeom prst="rect">
            <a:avLst/>
          </a:prstGeom>
          <a:noFill/>
        </p:spPr>
      </p:pic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err="1" smtClean="0"/>
              <a:t>Бактериоскопическое</a:t>
            </a:r>
            <a:r>
              <a:rPr lang="ru-RU" dirty="0" smtClean="0"/>
              <a:t> исследование (выявление гонококков)</a:t>
            </a:r>
          </a:p>
          <a:p>
            <a:pPr marL="109728" indent="0">
              <a:buNone/>
            </a:pPr>
            <a:r>
              <a:rPr lang="ru-RU" dirty="0" smtClean="0"/>
              <a:t>Если затруднено обнаружение гонококков применяют методы провокации – искусственного обострения  воспалительного процесса:</a:t>
            </a:r>
          </a:p>
          <a:p>
            <a:pPr marL="624078" indent="-514350">
              <a:buFont typeface="+mj-lt"/>
              <a:buAutoNum type="arabicPeriod"/>
            </a:pPr>
            <a:r>
              <a:rPr lang="ru-RU" dirty="0" smtClean="0"/>
              <a:t>Физиологическая</a:t>
            </a:r>
          </a:p>
          <a:p>
            <a:pPr marL="624078" indent="-514350">
              <a:buFont typeface="+mj-lt"/>
              <a:buAutoNum type="arabicPeriod"/>
            </a:pPr>
            <a:r>
              <a:rPr lang="ru-RU" dirty="0" smtClean="0"/>
              <a:t>Биологическая</a:t>
            </a:r>
          </a:p>
          <a:p>
            <a:pPr marL="624078" indent="-514350">
              <a:buFont typeface="+mj-lt"/>
              <a:buAutoNum type="arabicPeriod"/>
            </a:pPr>
            <a:r>
              <a:rPr lang="ru-RU" dirty="0" smtClean="0"/>
              <a:t>Термическая</a:t>
            </a:r>
          </a:p>
          <a:p>
            <a:pPr marL="624078" indent="-514350">
              <a:buFont typeface="+mj-lt"/>
              <a:buAutoNum type="arabicPeriod"/>
            </a:pPr>
            <a:r>
              <a:rPr lang="ru-RU" dirty="0" smtClean="0"/>
              <a:t>Химическая</a:t>
            </a:r>
          </a:p>
          <a:p>
            <a:pPr marL="624078" indent="-514350">
              <a:buFont typeface="+mj-lt"/>
              <a:buAutoNum type="arabicPeriod"/>
            </a:pPr>
            <a:r>
              <a:rPr lang="ru-RU" dirty="0" err="1" smtClean="0"/>
              <a:t>Алиментарная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Диагностика</a:t>
            </a:r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90664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r>
              <a:rPr lang="ru-RU" dirty="0" smtClean="0"/>
              <a:t>Проводится в венерологическом диспансере.</a:t>
            </a:r>
          </a:p>
          <a:p>
            <a:r>
              <a:rPr lang="ru-RU" dirty="0" smtClean="0"/>
              <a:t>Антибиотикотерапия</a:t>
            </a:r>
          </a:p>
          <a:p>
            <a:r>
              <a:rPr lang="ru-RU" dirty="0" err="1" smtClean="0"/>
              <a:t>Дезинтоксикационная</a:t>
            </a:r>
            <a:r>
              <a:rPr lang="ru-RU" dirty="0" smtClean="0"/>
              <a:t> терапия</a:t>
            </a:r>
          </a:p>
          <a:p>
            <a:r>
              <a:rPr lang="ru-RU" dirty="0" smtClean="0"/>
              <a:t>УФ-облучение, УВЧ, электрофорез с медью и цинком</a:t>
            </a:r>
          </a:p>
          <a:p>
            <a:r>
              <a:rPr lang="ru-RU" dirty="0" smtClean="0"/>
              <a:t>Иммунотерапия</a:t>
            </a:r>
          </a:p>
          <a:p>
            <a:r>
              <a:rPr lang="ru-RU" dirty="0" err="1" smtClean="0"/>
              <a:t>Гоновакцина</a:t>
            </a:r>
            <a:endParaRPr lang="ru-RU" dirty="0" smtClean="0"/>
          </a:p>
          <a:p>
            <a:pPr marL="109728" indent="0"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Лечение</a:t>
            </a:r>
            <a:endParaRPr lang="ru-RU" dirty="0"/>
          </a:p>
        </p:txBody>
      </p:sp>
      <p:pic>
        <p:nvPicPr>
          <p:cNvPr id="33794" name="Picture 2" descr="http://101god.ru/images/lekarstva/new/Gonovaktcina.jpg"/>
          <p:cNvPicPr>
            <a:picLocks noChangeAspect="1" noChangeArrowheads="1"/>
          </p:cNvPicPr>
          <p:nvPr/>
        </p:nvPicPr>
        <p:blipFill>
          <a:blip r:embed="rId2" cstate="print"/>
          <a:srcRect l="2520" t="12600" r="1721" b="11801"/>
          <a:stretch>
            <a:fillRect/>
          </a:stretch>
        </p:blipFill>
        <p:spPr bwMode="auto">
          <a:xfrm>
            <a:off x="1763688" y="4840282"/>
            <a:ext cx="2555776" cy="2017718"/>
          </a:xfrm>
          <a:prstGeom prst="rect">
            <a:avLst/>
          </a:prstGeom>
          <a:noFill/>
        </p:spPr>
      </p:pic>
      <p:pic>
        <p:nvPicPr>
          <p:cNvPr id="33796" name="Picture 4" descr="http://b-h.ru/articles/wp-content/uploads/2015/12/25616370-infuzionno-transfuzionnaya-terapiya-pri-gemorragicheskom-shok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84268" y="3933056"/>
            <a:ext cx="3759732" cy="292494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99420541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r>
              <a:rPr lang="ru-RU" dirty="0" smtClean="0"/>
              <a:t>... – Это часто встречающаяся инфекция половых органов, передающаяся половым путём и вызываемая </a:t>
            </a:r>
            <a:r>
              <a:rPr lang="ru-RU" dirty="0" err="1" smtClean="0"/>
              <a:t>хламидиями</a:t>
            </a:r>
            <a:r>
              <a:rPr lang="ru-RU" dirty="0" smtClean="0"/>
              <a:t>.</a:t>
            </a:r>
          </a:p>
          <a:p>
            <a:pPr marL="109728" indent="0">
              <a:buNone/>
            </a:pP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Хламидия</a:t>
            </a:r>
            <a:r>
              <a:rPr lang="ru-RU" dirty="0" smtClean="0"/>
              <a:t> – это ...</a:t>
            </a:r>
            <a:endParaRPr lang="ru-RU" dirty="0"/>
          </a:p>
        </p:txBody>
      </p:sp>
      <p:pic>
        <p:nvPicPr>
          <p:cNvPr id="32770" name="Picture 2" descr="http://globuslife.ru/wp-content/uploads/2013/03/simp-hlamidioza-u-zhenshin.jpg"/>
          <p:cNvPicPr>
            <a:picLocks noChangeAspect="1" noChangeArrowheads="1"/>
          </p:cNvPicPr>
          <p:nvPr/>
        </p:nvPicPr>
        <p:blipFill>
          <a:blip r:embed="rId2" cstate="print"/>
          <a:srcRect l="42730"/>
          <a:stretch>
            <a:fillRect/>
          </a:stretch>
        </p:blipFill>
        <p:spPr bwMode="auto">
          <a:xfrm>
            <a:off x="2483768" y="3140968"/>
            <a:ext cx="4484018" cy="283680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83318159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r>
              <a:rPr lang="ru-RU" dirty="0" smtClean="0"/>
              <a:t>Симптоматика выражена слабо, но может привести к бесплодию, внематочной беременности, невынашиванию.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Хламидиоз</a:t>
            </a:r>
            <a:endParaRPr lang="ru-RU"/>
          </a:p>
        </p:txBody>
      </p:sp>
      <p:pic>
        <p:nvPicPr>
          <p:cNvPr id="31746" name="Picture 2" descr="http://samozdrav.net.ua/wp-content/uploads/2016/01/7.jpg"/>
          <p:cNvPicPr>
            <a:picLocks noChangeAspect="1" noChangeArrowheads="1"/>
          </p:cNvPicPr>
          <p:nvPr/>
        </p:nvPicPr>
        <p:blipFill>
          <a:blip r:embed="rId2" cstate="print"/>
          <a:srcRect l="6134" t="18053" r="6460" b="11989"/>
          <a:stretch>
            <a:fillRect/>
          </a:stretch>
        </p:blipFill>
        <p:spPr bwMode="auto">
          <a:xfrm>
            <a:off x="1835696" y="2893362"/>
            <a:ext cx="5904656" cy="321130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68972233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 smtClean="0"/>
              <a:t>Бактериоскопическое</a:t>
            </a:r>
            <a:r>
              <a:rPr lang="ru-RU" dirty="0" smtClean="0"/>
              <a:t> исследование влагалища, шейки матки, уретры</a:t>
            </a:r>
          </a:p>
          <a:p>
            <a:r>
              <a:rPr lang="ru-RU" dirty="0" smtClean="0"/>
              <a:t>Иммунодиагностика</a:t>
            </a:r>
          </a:p>
          <a:p>
            <a:r>
              <a:rPr lang="ru-RU" dirty="0" smtClean="0"/>
              <a:t>Метод ДНК-диагностики 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Диагностика</a:t>
            </a:r>
            <a:endParaRPr lang="ru-RU"/>
          </a:p>
        </p:txBody>
      </p:sp>
      <p:pic>
        <p:nvPicPr>
          <p:cNvPr id="30722" name="Picture 2" descr="http://genetic-center.ru/wp-content/uploads/flash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87616" y="4553744"/>
            <a:ext cx="3456384" cy="2304256"/>
          </a:xfrm>
          <a:prstGeom prst="rect">
            <a:avLst/>
          </a:prstGeom>
          <a:noFill/>
        </p:spPr>
      </p:pic>
      <p:pic>
        <p:nvPicPr>
          <p:cNvPr id="30724" name="Picture 4" descr="http://4.bp.blogspot.com/-FAfnSw3OA4I/TwV8P9wYvnI/AAAAAAAABEg/87WtUW8dgEY/s1600/pap_smear.jpg"/>
          <p:cNvPicPr>
            <a:picLocks noChangeAspect="1" noChangeArrowheads="1"/>
          </p:cNvPicPr>
          <p:nvPr/>
        </p:nvPicPr>
        <p:blipFill>
          <a:blip r:embed="rId3" cstate="print"/>
          <a:srcRect l="8590" t="2643" r="8923" b="8805"/>
          <a:stretch>
            <a:fillRect/>
          </a:stretch>
        </p:blipFill>
        <p:spPr bwMode="auto">
          <a:xfrm>
            <a:off x="539552" y="3645024"/>
            <a:ext cx="4651622" cy="321297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83960364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00" name="Picture 4" descr="http://www.kupilekarstva.ru/published/publicdata/ONLINEP9ONLINEPH/attachments/SC/products_pictures/f03221_full_enl.jpg"/>
          <p:cNvPicPr>
            <a:picLocks noChangeAspect="1" noChangeArrowheads="1"/>
          </p:cNvPicPr>
          <p:nvPr/>
        </p:nvPicPr>
        <p:blipFill>
          <a:blip r:embed="rId2" cstate="print"/>
          <a:srcRect l="3780" t="19379" r="461" b="18101"/>
          <a:stretch>
            <a:fillRect/>
          </a:stretch>
        </p:blipFill>
        <p:spPr bwMode="auto">
          <a:xfrm>
            <a:off x="6551712" y="0"/>
            <a:ext cx="2592288" cy="1692481"/>
          </a:xfrm>
          <a:prstGeom prst="rect">
            <a:avLst/>
          </a:prstGeom>
          <a:noFill/>
        </p:spPr>
      </p:pic>
      <p:pic>
        <p:nvPicPr>
          <p:cNvPr id="29698" name="Picture 2" descr="http://kremys.ru/wp-content/uploads/2016/04/Preparat-Timogen-vyipuskayut-takzhe-v-forme-rastvora-dlya-in%27ektsiy.jpg"/>
          <p:cNvPicPr>
            <a:picLocks noChangeAspect="1" noChangeArrowheads="1"/>
          </p:cNvPicPr>
          <p:nvPr/>
        </p:nvPicPr>
        <p:blipFill>
          <a:blip r:embed="rId3" cstate="print"/>
          <a:srcRect l="13608" t="15120" r="7769" b="15329"/>
          <a:stretch>
            <a:fillRect/>
          </a:stretch>
        </p:blipFill>
        <p:spPr bwMode="auto">
          <a:xfrm>
            <a:off x="6000342" y="4077072"/>
            <a:ext cx="3143658" cy="2780928"/>
          </a:xfrm>
          <a:prstGeom prst="rect">
            <a:avLst/>
          </a:prstGeom>
          <a:noFill/>
        </p:spPr>
      </p:pic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r>
              <a:rPr lang="ru-RU" dirty="0" smtClean="0"/>
              <a:t>Проводится у обоих партнёров, половая жизнь запрещена. </a:t>
            </a:r>
          </a:p>
          <a:p>
            <a:r>
              <a:rPr lang="ru-RU" dirty="0" smtClean="0"/>
              <a:t>Исключить физиологические и психологически к перегрузки, приём острой пищи, алкоголя</a:t>
            </a:r>
          </a:p>
          <a:p>
            <a:r>
              <a:rPr lang="ru-RU" dirty="0" err="1" smtClean="0"/>
              <a:t>Тимоген</a:t>
            </a:r>
            <a:r>
              <a:rPr lang="ru-RU" dirty="0" smtClean="0"/>
              <a:t>, </a:t>
            </a:r>
            <a:r>
              <a:rPr lang="ru-RU" dirty="0" err="1" smtClean="0"/>
              <a:t>активин</a:t>
            </a:r>
            <a:r>
              <a:rPr lang="ru-RU" dirty="0" smtClean="0"/>
              <a:t>, интерферон</a:t>
            </a:r>
          </a:p>
          <a:p>
            <a:r>
              <a:rPr lang="ru-RU" dirty="0" smtClean="0"/>
              <a:t>УФО, биогенные стимуляторы</a:t>
            </a:r>
          </a:p>
          <a:p>
            <a:r>
              <a:rPr lang="ru-RU" dirty="0" smtClean="0"/>
              <a:t>Антибиотикотерапия</a:t>
            </a:r>
          </a:p>
          <a:p>
            <a:endParaRPr lang="ru-RU" dirty="0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Лечение</a:t>
            </a:r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0341707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r>
              <a:rPr lang="ru-RU" dirty="0" smtClean="0"/>
              <a:t>... – Это инфекционное заболевание половых органов, вызываемое </a:t>
            </a:r>
            <a:r>
              <a:rPr lang="ru-RU" dirty="0" err="1" smtClean="0"/>
              <a:t>микоплазмой</a:t>
            </a:r>
            <a:r>
              <a:rPr lang="ru-RU" dirty="0" smtClean="0"/>
              <a:t>, передающееся половым путём.</a:t>
            </a:r>
          </a:p>
          <a:p>
            <a:pPr marL="109728" indent="0">
              <a:buNone/>
            </a:pPr>
            <a:endParaRPr lang="ru-RU" dirty="0"/>
          </a:p>
          <a:p>
            <a:pPr marL="109728" indent="0">
              <a:buNone/>
            </a:pPr>
            <a:r>
              <a:rPr lang="ru-RU" dirty="0" smtClean="0"/>
              <a:t>Поражается влагалище, шейка матки, эндометрий, маточные трубы.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 smtClean="0"/>
              <a:t>Урогенитальный</a:t>
            </a:r>
            <a:r>
              <a:rPr lang="ru-RU" dirty="0" smtClean="0"/>
              <a:t> </a:t>
            </a:r>
            <a:r>
              <a:rPr lang="ru-RU" dirty="0" err="1" smtClean="0"/>
              <a:t>микоплазмоз</a:t>
            </a:r>
            <a:r>
              <a:rPr lang="ru-RU" dirty="0" smtClean="0"/>
              <a:t> – это ...</a:t>
            </a:r>
            <a:endParaRPr lang="ru-RU" dirty="0"/>
          </a:p>
        </p:txBody>
      </p:sp>
      <p:pic>
        <p:nvPicPr>
          <p:cNvPr id="28674" name="Picture 2" descr="http://www.polismed.ru/u-img/photo_11.jpg"/>
          <p:cNvPicPr>
            <a:picLocks noChangeAspect="1" noChangeArrowheads="1"/>
          </p:cNvPicPr>
          <p:nvPr/>
        </p:nvPicPr>
        <p:blipFill>
          <a:blip r:embed="rId2" cstate="print"/>
          <a:srcRect l="4000" t="5667" r="10201" b="2526"/>
          <a:stretch>
            <a:fillRect/>
          </a:stretch>
        </p:blipFill>
        <p:spPr bwMode="auto">
          <a:xfrm>
            <a:off x="5399584" y="4185607"/>
            <a:ext cx="3744416" cy="2672393"/>
          </a:xfrm>
          <a:prstGeom prst="rect">
            <a:avLst/>
          </a:prstGeom>
          <a:noFill/>
        </p:spPr>
      </p:pic>
      <p:pic>
        <p:nvPicPr>
          <p:cNvPr id="28676" name="Picture 4" descr="https://moskvia.com/upload/medialibrary/fa2/fa2cabe1b520baf33e9acd0e680d1c3b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4185274"/>
            <a:ext cx="3923928" cy="267272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49539873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r>
              <a:rPr lang="ru-RU" smtClean="0"/>
              <a:t>Жалоб нет.</a:t>
            </a:r>
          </a:p>
          <a:p>
            <a:pPr marL="109728" indent="0">
              <a:buNone/>
            </a:pPr>
            <a:endParaRPr lang="ru-RU" dirty="0" smtClean="0"/>
          </a:p>
          <a:p>
            <a:pPr marL="109728" indent="0">
              <a:buNone/>
            </a:pPr>
            <a:r>
              <a:rPr lang="ru-RU" dirty="0" err="1" smtClean="0"/>
              <a:t>Микоплазмы</a:t>
            </a:r>
            <a:r>
              <a:rPr lang="ru-RU" dirty="0" smtClean="0"/>
              <a:t> обнаруживают при обследовании мочеполовых органов.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Урогенитальный</a:t>
            </a:r>
            <a:r>
              <a:rPr lang="ru-RU" dirty="0" smtClean="0"/>
              <a:t> </a:t>
            </a:r>
            <a:r>
              <a:rPr lang="ru-RU" dirty="0" err="1" smtClean="0"/>
              <a:t>микоплазмоз</a:t>
            </a:r>
            <a:endParaRPr lang="ru-RU" dirty="0"/>
          </a:p>
        </p:txBody>
      </p:sp>
      <p:pic>
        <p:nvPicPr>
          <p:cNvPr id="27650" name="Picture 2" descr="http://intimnaya-medicina.ru/wp-content/uploads/2014/01/mikoplazma-u-zhenshhin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3429000"/>
            <a:ext cx="4262444" cy="306896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16535107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Бактериологическое исследование</a:t>
            </a:r>
          </a:p>
          <a:p>
            <a:r>
              <a:rPr lang="ru-RU" dirty="0"/>
              <a:t>С</a:t>
            </a:r>
            <a:r>
              <a:rPr lang="ru-RU" dirty="0" smtClean="0"/>
              <a:t>ерологическая диагностика </a:t>
            </a:r>
          </a:p>
          <a:p>
            <a:r>
              <a:rPr lang="ru-RU" dirty="0" err="1" smtClean="0"/>
              <a:t>Иммунограмма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Диагностика</a:t>
            </a:r>
            <a:endParaRPr lang="ru-RU"/>
          </a:p>
        </p:txBody>
      </p:sp>
      <p:pic>
        <p:nvPicPr>
          <p:cNvPr id="26626" name="Picture 2" descr="http://dostalet.ru/images/analiz/v-novosibirskoy-oblasti-oblasti-epidemiya-beshenstv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81124" y="3284984"/>
            <a:ext cx="5362875" cy="3573016"/>
          </a:xfrm>
          <a:prstGeom prst="rect">
            <a:avLst/>
          </a:prstGeom>
          <a:noFill/>
        </p:spPr>
      </p:pic>
      <p:pic>
        <p:nvPicPr>
          <p:cNvPr id="26628" name="Picture 4" descr="http://osteohondroz24.ru/wp-content/uploads/2016/03/%D0%B8%D0%BC%D0%BC%D1%83%D0%BD%D0%BE%D0%B3%D1%80%D0%B0%D0%BC%D0%BC%D0%B0.jpg"/>
          <p:cNvPicPr>
            <a:picLocks noChangeAspect="1" noChangeArrowheads="1"/>
          </p:cNvPicPr>
          <p:nvPr/>
        </p:nvPicPr>
        <p:blipFill>
          <a:blip r:embed="rId3" cstate="print"/>
          <a:srcRect r="461" b="27489"/>
          <a:stretch>
            <a:fillRect/>
          </a:stretch>
        </p:blipFill>
        <p:spPr bwMode="auto">
          <a:xfrm>
            <a:off x="-1" y="3573016"/>
            <a:ext cx="3581731" cy="244827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00467369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Противомикробный препараты (</a:t>
            </a:r>
            <a:r>
              <a:rPr lang="ru-RU" dirty="0" err="1" smtClean="0"/>
              <a:t>макролиды</a:t>
            </a:r>
            <a:r>
              <a:rPr lang="ru-RU" dirty="0" smtClean="0"/>
              <a:t>)</a:t>
            </a:r>
          </a:p>
          <a:p>
            <a:endParaRPr lang="ru-RU" dirty="0"/>
          </a:p>
          <a:p>
            <a:pPr marL="109728" indent="0">
              <a:buNone/>
            </a:pPr>
            <a:r>
              <a:rPr lang="ru-RU" dirty="0" smtClean="0"/>
              <a:t>10-14 дней с лабораторным контролем. 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Лечение</a:t>
            </a:r>
            <a:endParaRPr lang="ru-RU"/>
          </a:p>
        </p:txBody>
      </p:sp>
      <p:pic>
        <p:nvPicPr>
          <p:cNvPr id="25602" name="Picture 2" descr="http://prostatitikus.ru/articles/wp-content/uploads/2016/03/31038916-protivomikrobnye-preparaty-dlya-prostatita.jpg"/>
          <p:cNvPicPr>
            <a:picLocks noChangeAspect="1" noChangeArrowheads="1"/>
          </p:cNvPicPr>
          <p:nvPr/>
        </p:nvPicPr>
        <p:blipFill>
          <a:blip r:embed="rId2" cstate="print"/>
          <a:srcRect l="2992" t="7240" r="8244" b="9601"/>
          <a:stretch>
            <a:fillRect/>
          </a:stretch>
        </p:blipFill>
        <p:spPr bwMode="auto">
          <a:xfrm>
            <a:off x="0" y="3440452"/>
            <a:ext cx="4608512" cy="3417548"/>
          </a:xfrm>
          <a:prstGeom prst="rect">
            <a:avLst/>
          </a:prstGeom>
          <a:noFill/>
        </p:spPr>
      </p:pic>
      <p:pic>
        <p:nvPicPr>
          <p:cNvPr id="25604" name="Picture 4" descr="http://minicen.ru/images/original/product_items/4810201003597.jpg"/>
          <p:cNvPicPr>
            <a:picLocks noChangeAspect="1" noChangeArrowheads="1"/>
          </p:cNvPicPr>
          <p:nvPr/>
        </p:nvPicPr>
        <p:blipFill>
          <a:blip r:embed="rId3" cstate="print"/>
          <a:srcRect l="3024" t="21378" r="209" b="14490"/>
          <a:stretch>
            <a:fillRect/>
          </a:stretch>
        </p:blipFill>
        <p:spPr bwMode="auto">
          <a:xfrm>
            <a:off x="4728248" y="2996952"/>
            <a:ext cx="4415752" cy="227687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03430873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r>
              <a:rPr lang="ru-RU" dirty="0" smtClean="0"/>
              <a:t>... – Это инфекционное заболевание влагалища, матки, придатков матки, вызываемое </a:t>
            </a:r>
            <a:r>
              <a:rPr lang="ru-RU" dirty="0" err="1" smtClean="0"/>
              <a:t>дрожжеподобным</a:t>
            </a:r>
            <a:r>
              <a:rPr lang="ru-RU" dirty="0" smtClean="0"/>
              <a:t> грибом – </a:t>
            </a:r>
            <a:r>
              <a:rPr lang="ru-RU" dirty="0" err="1" smtClean="0"/>
              <a:t>кандида</a:t>
            </a:r>
            <a:r>
              <a:rPr lang="ru-RU" dirty="0" smtClean="0"/>
              <a:t>.</a:t>
            </a:r>
          </a:p>
          <a:p>
            <a:pPr marL="109728" indent="0">
              <a:buNone/>
            </a:pPr>
            <a:r>
              <a:rPr lang="ru-RU" dirty="0" smtClean="0"/>
              <a:t>Передаётся половым путём, реже бытовым. 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Кандидоз</a:t>
            </a:r>
            <a:r>
              <a:rPr lang="ru-RU" dirty="0" smtClean="0"/>
              <a:t> – это ...</a:t>
            </a:r>
            <a:endParaRPr lang="ru-RU" dirty="0"/>
          </a:p>
        </p:txBody>
      </p:sp>
      <p:pic>
        <p:nvPicPr>
          <p:cNvPr id="24578" name="Picture 2" descr="http://www.woman-help.ru/images/stories/article/zenshchini/new8/vag-3.jpg"/>
          <p:cNvPicPr>
            <a:picLocks noChangeAspect="1" noChangeArrowheads="1"/>
          </p:cNvPicPr>
          <p:nvPr/>
        </p:nvPicPr>
        <p:blipFill>
          <a:blip r:embed="rId2" cstate="print"/>
          <a:srcRect l="3157" t="4170" r="3726"/>
          <a:stretch>
            <a:fillRect/>
          </a:stretch>
        </p:blipFill>
        <p:spPr bwMode="auto">
          <a:xfrm>
            <a:off x="3131840" y="3645024"/>
            <a:ext cx="3535372" cy="321297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53968122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r>
              <a:rPr lang="ru-RU" dirty="0" smtClean="0"/>
              <a:t>Жалобы:</a:t>
            </a:r>
          </a:p>
          <a:p>
            <a:r>
              <a:rPr lang="ru-RU" dirty="0" smtClean="0"/>
              <a:t>Бели творожного характера</a:t>
            </a:r>
          </a:p>
          <a:p>
            <a:r>
              <a:rPr lang="ru-RU" dirty="0" smtClean="0"/>
              <a:t>Зуд и жжение в области вульвы</a:t>
            </a:r>
          </a:p>
          <a:p>
            <a:r>
              <a:rPr lang="ru-RU" dirty="0" smtClean="0"/>
              <a:t>На коже эрозии под корками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Кандидоз</a:t>
            </a:r>
            <a:endParaRPr lang="ru-RU" dirty="0"/>
          </a:p>
        </p:txBody>
      </p:sp>
      <p:pic>
        <p:nvPicPr>
          <p:cNvPr id="23554" name="Picture 2" descr="http://dermline.ru/foto/c/8/kandidoz_large-skin-folds-74-a-fot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3392518"/>
            <a:ext cx="5191150" cy="346548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59887368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Гинекологический осмотр</a:t>
            </a:r>
          </a:p>
          <a:p>
            <a:r>
              <a:rPr lang="ru-RU" dirty="0" smtClean="0"/>
              <a:t>Кольпоскопия</a:t>
            </a:r>
          </a:p>
          <a:p>
            <a:r>
              <a:rPr lang="ru-RU" dirty="0" err="1" smtClean="0"/>
              <a:t>Бактериоскопический</a:t>
            </a:r>
            <a:r>
              <a:rPr lang="ru-RU" dirty="0" smtClean="0"/>
              <a:t>/бактериологический метод исследования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Диагностика</a:t>
            </a:r>
            <a:endParaRPr lang="ru-RU"/>
          </a:p>
        </p:txBody>
      </p:sp>
      <p:pic>
        <p:nvPicPr>
          <p:cNvPr id="22530" name="Picture 2" descr="http://chelexport.ru/wp-content/uploads/2016/09/kolposkopija-beremennym_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257549"/>
            <a:ext cx="4572000" cy="3600451"/>
          </a:xfrm>
          <a:prstGeom prst="rect">
            <a:avLst/>
          </a:prstGeom>
          <a:noFill/>
        </p:spPr>
      </p:pic>
      <p:pic>
        <p:nvPicPr>
          <p:cNvPr id="22532" name="Picture 4" descr="http://prof-med.info/images/Laboratornye_issledovanija/bakissledovanie_posev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86164" y="4365104"/>
            <a:ext cx="3757836" cy="249289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80706484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 smtClean="0"/>
              <a:t>Противогрибковые</a:t>
            </a:r>
            <a:r>
              <a:rPr lang="ru-RU" dirty="0" smtClean="0"/>
              <a:t> антибиотики (нистатин, </a:t>
            </a:r>
            <a:r>
              <a:rPr lang="ru-RU" dirty="0" err="1" smtClean="0"/>
              <a:t>леворин</a:t>
            </a:r>
            <a:r>
              <a:rPr lang="ru-RU" dirty="0" smtClean="0"/>
              <a:t>, </a:t>
            </a:r>
            <a:r>
              <a:rPr lang="ru-RU" dirty="0" err="1" smtClean="0"/>
              <a:t>пимафуцин</a:t>
            </a:r>
            <a:r>
              <a:rPr lang="ru-RU" dirty="0" smtClean="0"/>
              <a:t>)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Лечение</a:t>
            </a:r>
            <a:endParaRPr lang="ru-RU"/>
          </a:p>
        </p:txBody>
      </p:sp>
      <p:pic>
        <p:nvPicPr>
          <p:cNvPr id="21506" name="Picture 2" descr="http://lechenie-simptomy.ru/wp-content/uploads/2016/06/nistatin-tabletki-728x325.jpg"/>
          <p:cNvPicPr>
            <a:picLocks noChangeAspect="1" noChangeArrowheads="1"/>
          </p:cNvPicPr>
          <p:nvPr/>
        </p:nvPicPr>
        <p:blipFill>
          <a:blip r:embed="rId2" cstate="print"/>
          <a:srcRect l="3627" t="7840" r="3951" b="8420"/>
          <a:stretch>
            <a:fillRect/>
          </a:stretch>
        </p:blipFill>
        <p:spPr bwMode="auto">
          <a:xfrm>
            <a:off x="0" y="4426114"/>
            <a:ext cx="6012160" cy="2431885"/>
          </a:xfrm>
          <a:prstGeom prst="rect">
            <a:avLst/>
          </a:prstGeom>
          <a:noFill/>
        </p:spPr>
      </p:pic>
      <p:pic>
        <p:nvPicPr>
          <p:cNvPr id="21508" name="Picture 4" descr="http://babyzzz.ru/wp-content/uploads/2016/04/pimafucin-svechi.jpg"/>
          <p:cNvPicPr>
            <a:picLocks noChangeAspect="1" noChangeArrowheads="1"/>
          </p:cNvPicPr>
          <p:nvPr/>
        </p:nvPicPr>
        <p:blipFill>
          <a:blip r:embed="rId3" cstate="print"/>
          <a:srcRect l="6615" t="11489" r="5501" b="10882"/>
          <a:stretch>
            <a:fillRect/>
          </a:stretch>
        </p:blipFill>
        <p:spPr bwMode="auto">
          <a:xfrm>
            <a:off x="5538061" y="1916832"/>
            <a:ext cx="3605939" cy="2520280"/>
          </a:xfrm>
          <a:prstGeom prst="rect">
            <a:avLst/>
          </a:prstGeom>
          <a:noFill/>
        </p:spPr>
      </p:pic>
      <p:pic>
        <p:nvPicPr>
          <p:cNvPr id="21510" name="Picture 6" descr="http://molochnitsa.com/wp-content/uploads/2016/05/tabletki-levorin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13900" y="4623444"/>
            <a:ext cx="3130100" cy="223455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83220269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r>
              <a:rPr lang="ru-RU" dirty="0" smtClean="0"/>
              <a:t>Вирус простого герпеса второго типа – это вирус поражающий мочеполовую систему и передаётся половым путём. </a:t>
            </a:r>
          </a:p>
          <a:p>
            <a:pPr marL="109728" indent="0">
              <a:buNone/>
            </a:pPr>
            <a:endParaRPr lang="ru-RU" dirty="0"/>
          </a:p>
          <a:p>
            <a:pPr marL="109728" indent="0">
              <a:buNone/>
            </a:pPr>
            <a:r>
              <a:rPr lang="ru-RU" dirty="0" smtClean="0"/>
              <a:t>Может привести к раннему выкидышу и порокам развития плода.</a:t>
            </a:r>
          </a:p>
          <a:p>
            <a:pPr marL="109728" indent="0">
              <a:buNone/>
            </a:pPr>
            <a:endParaRPr lang="ru-RU" dirty="0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ВПГ – 2 – это ...</a:t>
            </a:r>
            <a:endParaRPr lang="ru-RU"/>
          </a:p>
        </p:txBody>
      </p:sp>
      <p:pic>
        <p:nvPicPr>
          <p:cNvPr id="20482" name="Picture 2" descr="http://www.labcy.com/news/hsv.JPG"/>
          <p:cNvPicPr>
            <a:picLocks noChangeAspect="1" noChangeArrowheads="1"/>
          </p:cNvPicPr>
          <p:nvPr/>
        </p:nvPicPr>
        <p:blipFill>
          <a:blip r:embed="rId2" cstate="print"/>
          <a:srcRect t="8413" r="-799" b="5431"/>
          <a:stretch>
            <a:fillRect/>
          </a:stretch>
        </p:blipFill>
        <p:spPr bwMode="auto">
          <a:xfrm>
            <a:off x="6107987" y="4077072"/>
            <a:ext cx="3036013" cy="2780928"/>
          </a:xfrm>
          <a:prstGeom prst="rect">
            <a:avLst/>
          </a:prstGeom>
          <a:noFill/>
        </p:spPr>
      </p:pic>
      <p:pic>
        <p:nvPicPr>
          <p:cNvPr id="20484" name="Picture 4" descr="http://conciergeandstyle.com/fetes/herpes-simplex-1-symptoms-in-women-71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47664" y="4074120"/>
            <a:ext cx="4418856" cy="278388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6963472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r>
              <a:rPr lang="ru-RU" dirty="0" smtClean="0"/>
              <a:t>Симптомы:</a:t>
            </a:r>
          </a:p>
          <a:p>
            <a:r>
              <a:rPr lang="ru-RU" dirty="0" smtClean="0"/>
              <a:t>Повышение </a:t>
            </a:r>
            <a:r>
              <a:rPr lang="en-US" dirty="0" smtClean="0"/>
              <a:t>t</a:t>
            </a:r>
          </a:p>
          <a:p>
            <a:r>
              <a:rPr lang="ru-RU" dirty="0" smtClean="0"/>
              <a:t>Головная боль</a:t>
            </a:r>
          </a:p>
          <a:p>
            <a:r>
              <a:rPr lang="ru-RU" dirty="0" smtClean="0"/>
              <a:t>Боли в мышцах</a:t>
            </a:r>
          </a:p>
          <a:p>
            <a:r>
              <a:rPr lang="ru-RU" dirty="0" smtClean="0"/>
              <a:t>Высыпание на лице, в нижних отделах половой системы (вульва, влагалище, шейки матки, на промежности)</a:t>
            </a:r>
          </a:p>
          <a:p>
            <a:endParaRPr lang="ru-RU" dirty="0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ВПГ-2</a:t>
            </a:r>
            <a:endParaRPr lang="ru-RU"/>
          </a:p>
        </p:txBody>
      </p:sp>
      <p:pic>
        <p:nvPicPr>
          <p:cNvPr id="19458" name="Picture 2" descr="http://www.barnaul-altai.ru/business/med/img/med1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74825" y="0"/>
            <a:ext cx="5369175" cy="3140967"/>
          </a:xfrm>
          <a:prstGeom prst="rect">
            <a:avLst/>
          </a:prstGeom>
          <a:noFill/>
        </p:spPr>
      </p:pic>
      <p:pic>
        <p:nvPicPr>
          <p:cNvPr id="19460" name="Picture 4" descr="http://snow-motion.ru/wp-content/uploads/2014/10/Pochemu-bolyat-myshci-posle-trenirovki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1960" y="4524226"/>
            <a:ext cx="4932040" cy="233377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56034471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Кольпоскопия</a:t>
            </a:r>
          </a:p>
          <a:p>
            <a:r>
              <a:rPr lang="ru-RU" dirty="0" smtClean="0"/>
              <a:t>Цитологические исследование</a:t>
            </a:r>
          </a:p>
          <a:p>
            <a:r>
              <a:rPr lang="ru-RU" dirty="0" smtClean="0"/>
              <a:t>Серологический метод (выявление вируса или его антител в сыворотке крови больной)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Диагностика</a:t>
            </a:r>
            <a:endParaRPr lang="ru-RU"/>
          </a:p>
        </p:txBody>
      </p:sp>
      <p:pic>
        <p:nvPicPr>
          <p:cNvPr id="18434" name="Picture 2" descr="http://static0.vigbo.com/u14142/16703/blog/1034712/132408/720129/1000-2b05064e5be7f628c92e96b103b93484.jpg"/>
          <p:cNvPicPr>
            <a:picLocks noChangeAspect="1" noChangeArrowheads="1"/>
          </p:cNvPicPr>
          <p:nvPr/>
        </p:nvPicPr>
        <p:blipFill>
          <a:blip r:embed="rId2" cstate="print"/>
          <a:srcRect l="4536" t="15720" r="3233"/>
          <a:stretch>
            <a:fillRect/>
          </a:stretch>
        </p:blipFill>
        <p:spPr bwMode="auto">
          <a:xfrm>
            <a:off x="5039544" y="3317422"/>
            <a:ext cx="4104456" cy="3540578"/>
          </a:xfrm>
          <a:prstGeom prst="rect">
            <a:avLst/>
          </a:prstGeom>
          <a:noFill/>
        </p:spPr>
      </p:pic>
      <p:pic>
        <p:nvPicPr>
          <p:cNvPr id="18436" name="Picture 4" descr="http://delaismelo.ru/wp-content/uploads/2015/10/laboratornoe_issledovanie_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3653898"/>
            <a:ext cx="4272136" cy="320410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99778248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2" name="Picture 4" descr="http://medistok.ru/wp-content/uploads/2013/03/Zoviraks.jpg"/>
          <p:cNvPicPr>
            <a:picLocks noChangeAspect="1" noChangeArrowheads="1"/>
          </p:cNvPicPr>
          <p:nvPr/>
        </p:nvPicPr>
        <p:blipFill>
          <a:blip r:embed="rId2" cstate="print"/>
          <a:srcRect l="11666" t="17446" r="8464" b="15679"/>
          <a:stretch>
            <a:fillRect/>
          </a:stretch>
        </p:blipFill>
        <p:spPr bwMode="auto">
          <a:xfrm>
            <a:off x="5992626" y="0"/>
            <a:ext cx="3151374" cy="1628800"/>
          </a:xfrm>
          <a:prstGeom prst="rect">
            <a:avLst/>
          </a:prstGeom>
          <a:noFill/>
        </p:spPr>
      </p:pic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Противовирусные препараты (</a:t>
            </a:r>
            <a:r>
              <a:rPr lang="ru-RU" dirty="0" err="1" smtClean="0"/>
              <a:t>зовиракс</a:t>
            </a:r>
            <a:r>
              <a:rPr lang="ru-RU" dirty="0" smtClean="0"/>
              <a:t>, </a:t>
            </a:r>
            <a:r>
              <a:rPr lang="ru-RU" dirty="0" err="1" smtClean="0"/>
              <a:t>ацикловир</a:t>
            </a:r>
            <a:r>
              <a:rPr lang="ru-RU" dirty="0" smtClean="0"/>
              <a:t>)</a:t>
            </a:r>
          </a:p>
          <a:p>
            <a:r>
              <a:rPr lang="ru-RU" dirty="0" smtClean="0"/>
              <a:t>Повышение иммунитета</a:t>
            </a:r>
          </a:p>
          <a:p>
            <a:r>
              <a:rPr lang="ru-RU" dirty="0" err="1" smtClean="0"/>
              <a:t>Десенсибилизирующая</a:t>
            </a:r>
            <a:r>
              <a:rPr lang="ru-RU" dirty="0" smtClean="0"/>
              <a:t> терапия</a:t>
            </a:r>
          </a:p>
          <a:p>
            <a:r>
              <a:rPr lang="ru-RU" dirty="0" smtClean="0"/>
              <a:t>Сидячие ванночки 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Лечение</a:t>
            </a:r>
            <a:endParaRPr lang="ru-RU"/>
          </a:p>
        </p:txBody>
      </p:sp>
      <p:pic>
        <p:nvPicPr>
          <p:cNvPr id="17410" name="Picture 2" descr="http://proherpes.info/uploads/posts/2015-11/medium/1448367782_1.jpg"/>
          <p:cNvPicPr>
            <a:picLocks noChangeAspect="1" noChangeArrowheads="1"/>
          </p:cNvPicPr>
          <p:nvPr/>
        </p:nvPicPr>
        <p:blipFill>
          <a:blip r:embed="rId3" cstate="print"/>
          <a:srcRect l="3349" t="4264" r="3772" b="9337"/>
          <a:stretch>
            <a:fillRect/>
          </a:stretch>
        </p:blipFill>
        <p:spPr bwMode="auto">
          <a:xfrm>
            <a:off x="5580112" y="4703091"/>
            <a:ext cx="3563888" cy="2154909"/>
          </a:xfrm>
          <a:prstGeom prst="rect">
            <a:avLst/>
          </a:prstGeom>
          <a:noFill/>
        </p:spPr>
      </p:pic>
      <p:pic>
        <p:nvPicPr>
          <p:cNvPr id="17414" name="Picture 6" descr="http://www.vrbiz.ru/pic_full.php?image=/pics/images_5927.jpg&amp;maxX=900&amp;maxY=42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101033"/>
            <a:ext cx="3675956" cy="2756967"/>
          </a:xfrm>
          <a:prstGeom prst="rect">
            <a:avLst/>
          </a:prstGeom>
          <a:noFill/>
        </p:spPr>
      </p:pic>
      <p:pic>
        <p:nvPicPr>
          <p:cNvPr id="17416" name="Picture 8" descr="http://gemors.ru/uploads/images/vannochka.jpg"/>
          <p:cNvPicPr>
            <a:picLocks noChangeAspect="1" noChangeArrowheads="1"/>
          </p:cNvPicPr>
          <p:nvPr/>
        </p:nvPicPr>
        <p:blipFill>
          <a:blip r:embed="rId5" cstate="print"/>
          <a:srcRect l="17494" t="26825" r="25026" b="24401"/>
          <a:stretch>
            <a:fillRect/>
          </a:stretch>
        </p:blipFill>
        <p:spPr bwMode="auto">
          <a:xfrm>
            <a:off x="5831632" y="3284984"/>
            <a:ext cx="3312368" cy="144016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049320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r>
              <a:rPr lang="ru-RU" dirty="0" smtClean="0"/>
              <a:t>... – Это инфекция, вызывает образование </a:t>
            </a:r>
            <a:r>
              <a:rPr lang="ru-RU" dirty="0" err="1" smtClean="0"/>
              <a:t>кондилом</a:t>
            </a:r>
            <a:r>
              <a:rPr lang="ru-RU" dirty="0" smtClean="0"/>
              <a:t> во влагалище и на шейке матки. </a:t>
            </a:r>
          </a:p>
          <a:p>
            <a:pPr marL="109728" indent="0">
              <a:buNone/>
            </a:pPr>
            <a:endParaRPr lang="ru-RU" dirty="0" smtClean="0"/>
          </a:p>
          <a:p>
            <a:pPr marL="109728" indent="0">
              <a:buNone/>
            </a:pPr>
            <a:r>
              <a:rPr lang="ru-RU" dirty="0" smtClean="0"/>
              <a:t>Передаётся половым путём.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 smtClean="0"/>
              <a:t>Папилломавирусная</a:t>
            </a:r>
            <a:r>
              <a:rPr lang="ru-RU" dirty="0" smtClean="0"/>
              <a:t> инфекция – это ...</a:t>
            </a:r>
            <a:endParaRPr lang="ru-RU" dirty="0"/>
          </a:p>
        </p:txBody>
      </p:sp>
      <p:pic>
        <p:nvPicPr>
          <p:cNvPr id="16386" name="Picture 2" descr="http://kvd-moskva.ru/upload/stati/197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3190874"/>
            <a:ext cx="5810250" cy="366712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39810441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r>
              <a:rPr lang="ru-RU" dirty="0" smtClean="0"/>
              <a:t>Жалобы:</a:t>
            </a:r>
          </a:p>
          <a:p>
            <a:pPr marL="109728" indent="0">
              <a:buNone/>
            </a:pPr>
            <a:r>
              <a:rPr lang="ru-RU" dirty="0" smtClean="0"/>
              <a:t>Разрастание избыточной ткани в виде отдельных образований в области больших и малых половых губ, во влагалище, на шейке матки и в области промежности</a:t>
            </a:r>
          </a:p>
          <a:p>
            <a:pPr marL="109728" indent="0"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Папилломавирусная</a:t>
            </a:r>
            <a:r>
              <a:rPr lang="ru-RU" dirty="0" smtClean="0"/>
              <a:t> инфекция </a:t>
            </a:r>
            <a:endParaRPr lang="ru-RU" dirty="0"/>
          </a:p>
        </p:txBody>
      </p:sp>
      <p:pic>
        <p:nvPicPr>
          <p:cNvPr id="15362" name="Picture 2" descr="http://genderz.org.ua/wp-content/uploads/1_1_h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43808" y="3814633"/>
            <a:ext cx="4392488" cy="304336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7482062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Кольпоскопия</a:t>
            </a:r>
          </a:p>
          <a:p>
            <a:r>
              <a:rPr lang="ru-RU" dirty="0" smtClean="0"/>
              <a:t>Гинекологический осмотр</a:t>
            </a:r>
          </a:p>
          <a:p>
            <a:r>
              <a:rPr lang="ru-RU" dirty="0" smtClean="0"/>
              <a:t>Биопсия плоских </a:t>
            </a:r>
            <a:r>
              <a:rPr lang="ru-RU" dirty="0" err="1" smtClean="0"/>
              <a:t>кондилом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Диагностика</a:t>
            </a:r>
            <a:endParaRPr lang="ru-RU"/>
          </a:p>
        </p:txBody>
      </p:sp>
      <p:pic>
        <p:nvPicPr>
          <p:cNvPr id="14338" name="Picture 2" descr="http://chelexport.ru/wp-content/uploads/2016/09/kolposkopija-beremennym_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3257549"/>
            <a:ext cx="4572000" cy="3600451"/>
          </a:xfrm>
          <a:prstGeom prst="rect">
            <a:avLst/>
          </a:prstGeom>
          <a:noFill/>
        </p:spPr>
      </p:pic>
      <p:pic>
        <p:nvPicPr>
          <p:cNvPr id="14340" name="Picture 4" descr="http://superprograms.ru/kartinki/57bc5429d25f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44840" y="3789040"/>
            <a:ext cx="4099160" cy="256490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45259847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Криотерапия</a:t>
            </a:r>
          </a:p>
          <a:p>
            <a:r>
              <a:rPr lang="ru-RU" dirty="0" err="1" smtClean="0"/>
              <a:t>Диатермокоагуляция</a:t>
            </a:r>
            <a:endParaRPr lang="ru-RU" dirty="0" smtClean="0"/>
          </a:p>
          <a:p>
            <a:r>
              <a:rPr lang="ru-RU" dirty="0" smtClean="0"/>
              <a:t>Можно применять присыпки (резорцином, </a:t>
            </a:r>
            <a:r>
              <a:rPr lang="ru-RU" dirty="0" err="1" smtClean="0"/>
              <a:t>кондилин</a:t>
            </a:r>
            <a:r>
              <a:rPr lang="ru-RU" dirty="0" smtClean="0"/>
              <a:t>, </a:t>
            </a:r>
            <a:r>
              <a:rPr lang="ru-RU" dirty="0" err="1" smtClean="0"/>
              <a:t>солколерм</a:t>
            </a:r>
            <a:r>
              <a:rPr lang="ru-RU" dirty="0" smtClean="0"/>
              <a:t>)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Лечение</a:t>
            </a:r>
            <a:endParaRPr lang="ru-RU" dirty="0"/>
          </a:p>
        </p:txBody>
      </p:sp>
      <p:pic>
        <p:nvPicPr>
          <p:cNvPr id="13314" name="Picture 2" descr="http://oncology.popmed.ru/files/Image/difficulty-getting-pregnant-after-colposcopy%281%29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431611"/>
            <a:ext cx="5436096" cy="3426389"/>
          </a:xfrm>
          <a:prstGeom prst="rect">
            <a:avLst/>
          </a:prstGeom>
          <a:noFill/>
        </p:spPr>
      </p:pic>
      <p:pic>
        <p:nvPicPr>
          <p:cNvPr id="13316" name="Picture 4" descr="http://dersen-nn.ru/images1/57605ecb0505a.png"/>
          <p:cNvPicPr>
            <a:picLocks noChangeAspect="1" noChangeArrowheads="1"/>
          </p:cNvPicPr>
          <p:nvPr/>
        </p:nvPicPr>
        <p:blipFill>
          <a:blip r:embed="rId3" cstate="print"/>
          <a:srcRect l="20663" t="9450" r="7281" b="5501"/>
          <a:stretch>
            <a:fillRect/>
          </a:stretch>
        </p:blipFill>
        <p:spPr bwMode="auto">
          <a:xfrm>
            <a:off x="6653320" y="0"/>
            <a:ext cx="2490680" cy="2204864"/>
          </a:xfrm>
          <a:prstGeom prst="rect">
            <a:avLst/>
          </a:prstGeom>
          <a:noFill/>
        </p:spPr>
      </p:pic>
      <p:pic>
        <p:nvPicPr>
          <p:cNvPr id="13318" name="Picture 6" descr="http://www.mr.ru/img/photos/superbig/4587.jpg"/>
          <p:cNvPicPr>
            <a:picLocks noChangeAspect="1" noChangeArrowheads="1"/>
          </p:cNvPicPr>
          <p:nvPr/>
        </p:nvPicPr>
        <p:blipFill>
          <a:blip r:embed="rId4" cstate="print"/>
          <a:srcRect l="24192" t="15713" r="24401" b="11712"/>
          <a:stretch>
            <a:fillRect/>
          </a:stretch>
        </p:blipFill>
        <p:spPr bwMode="auto">
          <a:xfrm>
            <a:off x="6084168" y="3545632"/>
            <a:ext cx="2346261" cy="331236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43544123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r>
              <a:rPr lang="ru-RU" dirty="0" smtClean="0"/>
              <a:t>... – Это заболевание, при котором происходит нарушение нормальной микрофлоры влагалища с преобладанием условно-патогенных возбудителей: </a:t>
            </a:r>
            <a:r>
              <a:rPr lang="ru-RU" dirty="0" err="1" smtClean="0"/>
              <a:t>гарднерел</a:t>
            </a:r>
            <a:r>
              <a:rPr lang="ru-RU" dirty="0" smtClean="0"/>
              <a:t>, </a:t>
            </a:r>
            <a:r>
              <a:rPr lang="ru-RU" dirty="0" err="1" smtClean="0"/>
              <a:t>микоплазм</a:t>
            </a:r>
            <a:r>
              <a:rPr lang="ru-RU" dirty="0" smtClean="0"/>
              <a:t>, </a:t>
            </a:r>
            <a:r>
              <a:rPr lang="ru-RU" dirty="0" err="1" smtClean="0"/>
              <a:t>бактериодов</a:t>
            </a:r>
            <a:r>
              <a:rPr lang="ru-RU" dirty="0" smtClean="0"/>
              <a:t> и др)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Гарднерелез</a:t>
            </a:r>
            <a:r>
              <a:rPr lang="ru-RU" dirty="0" smtClean="0"/>
              <a:t> – это ...</a:t>
            </a:r>
            <a:endParaRPr lang="ru-RU" dirty="0"/>
          </a:p>
        </p:txBody>
      </p:sp>
      <p:pic>
        <p:nvPicPr>
          <p:cNvPr id="12290" name="Picture 2" descr="http://rodinkam.net/wp-content/uploads/2015/02/%D0%B7%D0%B0%D0%B3%D1%80%D1%83%D0%B6%D0%B5%D0%BD%D0%BD%D0%BE%D0%B5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3588549" y="3298821"/>
            <a:ext cx="3102472" cy="40158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98396728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r>
              <a:rPr lang="ru-RU" dirty="0" smtClean="0"/>
              <a:t>Жалобы:</a:t>
            </a:r>
          </a:p>
          <a:p>
            <a:r>
              <a:rPr lang="ru-RU" dirty="0" smtClean="0"/>
              <a:t>Обильные бели с неприятным запахом гнилой рыбы.</a:t>
            </a:r>
          </a:p>
          <a:p>
            <a:pPr marL="109728" indent="0">
              <a:buNone/>
            </a:pPr>
            <a:endParaRPr lang="ru-RU" dirty="0"/>
          </a:p>
          <a:p>
            <a:pPr marL="109728" indent="0">
              <a:buNone/>
            </a:pPr>
            <a:r>
              <a:rPr lang="ru-RU" dirty="0" smtClean="0"/>
              <a:t>Отсутствуют признаки воспаления, лейкоцитов и патогенных возбудителей.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Гарднерелез</a:t>
            </a:r>
            <a:endParaRPr lang="ru-RU" dirty="0"/>
          </a:p>
        </p:txBody>
      </p:sp>
      <p:pic>
        <p:nvPicPr>
          <p:cNvPr id="11266" name="Picture 2" descr="http://kvd-moskva.ru/upload/stati/80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71800" y="4215950"/>
            <a:ext cx="4610522" cy="26420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55950479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Исследование </a:t>
            </a:r>
            <a:r>
              <a:rPr lang="en-US" dirty="0" smtClean="0"/>
              <a:t>Ph </a:t>
            </a:r>
            <a:r>
              <a:rPr lang="ru-RU" dirty="0" smtClean="0"/>
              <a:t>влагалищной среды более 4,5(норма = 3,8-4,2)</a:t>
            </a:r>
          </a:p>
          <a:p>
            <a:r>
              <a:rPr lang="ru-RU" dirty="0" smtClean="0"/>
              <a:t>Исследование влагалищного содержимого (проба с амином "+")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Диагностика</a:t>
            </a:r>
            <a:endParaRPr lang="ru-RU" dirty="0"/>
          </a:p>
        </p:txBody>
      </p:sp>
      <p:pic>
        <p:nvPicPr>
          <p:cNvPr id="10242" name="Picture 2" descr="http://topion.ru/image/data/banner/ionizatorp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3551634"/>
            <a:ext cx="7829550" cy="33337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91373342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Восстановление нормальной микрофлоры влагалища (</a:t>
            </a:r>
            <a:r>
              <a:rPr lang="ru-RU" dirty="0" err="1" smtClean="0"/>
              <a:t>метронидазол</a:t>
            </a:r>
            <a:r>
              <a:rPr lang="ru-RU" dirty="0" smtClean="0"/>
              <a:t>, </a:t>
            </a:r>
            <a:r>
              <a:rPr lang="ru-RU" dirty="0" err="1" smtClean="0"/>
              <a:t>клиндамицин</a:t>
            </a:r>
            <a:r>
              <a:rPr lang="ru-RU" dirty="0" smtClean="0"/>
              <a:t> местно и </a:t>
            </a:r>
            <a:r>
              <a:rPr lang="ru-RU" dirty="0" err="1" smtClean="0"/>
              <a:t>таблетировано</a:t>
            </a:r>
            <a:r>
              <a:rPr lang="ru-RU" dirty="0" smtClean="0"/>
              <a:t>)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Лечение</a:t>
            </a:r>
            <a:endParaRPr lang="ru-RU"/>
          </a:p>
        </p:txBody>
      </p:sp>
      <p:pic>
        <p:nvPicPr>
          <p:cNvPr id="9218" name="Picture 2" descr="http://zhkt.guru/i/images/2%285%29.jpeg"/>
          <p:cNvPicPr>
            <a:picLocks noChangeAspect="1" noChangeArrowheads="1"/>
          </p:cNvPicPr>
          <p:nvPr/>
        </p:nvPicPr>
        <p:blipFill>
          <a:blip r:embed="rId2" cstate="print"/>
          <a:srcRect l="2362" t="18900" r="776" b="14951"/>
          <a:stretch>
            <a:fillRect/>
          </a:stretch>
        </p:blipFill>
        <p:spPr bwMode="auto">
          <a:xfrm>
            <a:off x="5687616" y="4497543"/>
            <a:ext cx="3456384" cy="2360457"/>
          </a:xfrm>
          <a:prstGeom prst="rect">
            <a:avLst/>
          </a:prstGeom>
          <a:noFill/>
        </p:spPr>
      </p:pic>
      <p:pic>
        <p:nvPicPr>
          <p:cNvPr id="9220" name="Picture 4" descr="http://www.kupilekarstva.ru/published/publicdata/ONLINEP9ONLINEPH/attachments/SC/products_pictures/%D0%BA%D0%BB%D0%B8%D0%BD%D0%B4%D0%B0%D0%BC%D0%B8%D1%86%D0%B8%D0%BD_enl.JPG"/>
          <p:cNvPicPr>
            <a:picLocks noChangeAspect="1" noChangeArrowheads="1"/>
          </p:cNvPicPr>
          <p:nvPr/>
        </p:nvPicPr>
        <p:blipFill>
          <a:blip r:embed="rId3" cstate="print"/>
          <a:srcRect t="7414" r="3620" b="7863"/>
          <a:stretch>
            <a:fillRect/>
          </a:stretch>
        </p:blipFill>
        <p:spPr bwMode="auto">
          <a:xfrm>
            <a:off x="0" y="3789040"/>
            <a:ext cx="5508104" cy="280831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25500882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r>
              <a:rPr lang="ru-RU" dirty="0" smtClean="0"/>
              <a:t>Может быть проявлением гематогенного процесса чаще всего из лёгких.</a:t>
            </a:r>
          </a:p>
          <a:p>
            <a:pPr marL="109728" indent="0">
              <a:buNone/>
            </a:pPr>
            <a:endParaRPr lang="ru-RU" dirty="0"/>
          </a:p>
          <a:p>
            <a:pPr marL="109728" indent="0">
              <a:buNone/>
            </a:pPr>
            <a:r>
              <a:rPr lang="ru-RU" dirty="0" smtClean="0"/>
              <a:t>Проявляется обострением воспалительного процесса женских половых органов вообще всего после начала половой жизни.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Туберкулёз женских половых органов</a:t>
            </a:r>
            <a:endParaRPr lang="ru-RU" dirty="0"/>
          </a:p>
        </p:txBody>
      </p:sp>
      <p:pic>
        <p:nvPicPr>
          <p:cNvPr id="8194" name="Picture 2" descr="http://gynlogy.ru/wp-content/uploads/2016/06/Tuberkulyoz-zhenskih-polovyh-organov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4149080"/>
            <a:ext cx="5267325" cy="20669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4887371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r>
              <a:rPr lang="ru-RU" dirty="0" smtClean="0"/>
              <a:t>Симптомы:</a:t>
            </a:r>
          </a:p>
          <a:p>
            <a:r>
              <a:rPr lang="ru-RU" dirty="0" smtClean="0"/>
              <a:t>Симптомы туберкулёза</a:t>
            </a:r>
          </a:p>
          <a:p>
            <a:r>
              <a:rPr lang="ru-RU" dirty="0" smtClean="0"/>
              <a:t>Боли внизу живота и в поясничной области</a:t>
            </a:r>
          </a:p>
          <a:p>
            <a:r>
              <a:rPr lang="ru-RU" dirty="0" smtClean="0"/>
              <a:t>Бели</a:t>
            </a:r>
          </a:p>
          <a:p>
            <a:r>
              <a:rPr lang="ru-RU" dirty="0" smtClean="0"/>
              <a:t>Нарушение менструального цикла</a:t>
            </a:r>
          </a:p>
          <a:p>
            <a:r>
              <a:rPr lang="ru-RU" dirty="0" smtClean="0"/>
              <a:t>Бесплодие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Туберкулёз</a:t>
            </a:r>
            <a:endParaRPr lang="ru-RU"/>
          </a:p>
        </p:txBody>
      </p:sp>
      <p:pic>
        <p:nvPicPr>
          <p:cNvPr id="7170" name="Picture 2" descr="http://mirmam.pro/userfiles/clauses/large/399_boli-posle-ovulyatsi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5976" y="3806113"/>
            <a:ext cx="4788024" cy="3051887"/>
          </a:xfrm>
          <a:prstGeom prst="rect">
            <a:avLst/>
          </a:prstGeom>
          <a:noFill/>
        </p:spPr>
      </p:pic>
      <p:pic>
        <p:nvPicPr>
          <p:cNvPr id="7172" name="Picture 4" descr="http://www.znahar-celitel.ru/images/stories/akysherstvo/beli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731" y="0"/>
            <a:ext cx="3748269" cy="2204864"/>
          </a:xfrm>
          <a:prstGeom prst="rect">
            <a:avLst/>
          </a:prstGeom>
          <a:noFill/>
        </p:spPr>
      </p:pic>
      <p:sp>
        <p:nvSpPr>
          <p:cNvPr id="7174" name="AutoShape 6" descr="http://www.%D1%81%D0%BE%D1%8E%D0%B7%D0%B6%D0%B5%D0%BD%D1%81%D0%BA%D0%B8%D1%85%D1%81%D0%B8%D0%BB.%D1%80%D1%84/upload/main/509/50999ae207af08e1b73feaa402e3e5c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176" name="AutoShape 8" descr="http://www.%D1%81%D0%BE%D1%8E%D0%B7%D0%B6%D0%B5%D0%BD%D1%81%D0%BA%D0%B8%D1%85%D1%81%D0%B8%D0%BB.%D1%80%D1%84/upload/main/509/50999ae207af08e1b73feaa402e3e5c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178" name="Picture 10" descr="http://besplodietik.ru/articles/wp-content/uploads/2016/08/21322049-vrozhdennoe-zhenskoe-besplodi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99592" y="4201244"/>
            <a:ext cx="2656756" cy="265675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89013808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РГ</a:t>
            </a:r>
          </a:p>
          <a:p>
            <a:r>
              <a:rPr lang="ru-RU" dirty="0" err="1" smtClean="0"/>
              <a:t>Иммуноферментное</a:t>
            </a:r>
            <a:r>
              <a:rPr lang="ru-RU" dirty="0" smtClean="0"/>
              <a:t> обследование </a:t>
            </a:r>
          </a:p>
          <a:p>
            <a:r>
              <a:rPr lang="ru-RU" dirty="0" smtClean="0"/>
              <a:t>Плазменная цепная реакция</a:t>
            </a:r>
          </a:p>
          <a:p>
            <a:r>
              <a:rPr lang="ru-RU" dirty="0" smtClean="0"/>
              <a:t>Лабораторный метод исследования 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Диагностика</a:t>
            </a:r>
            <a:endParaRPr lang="ru-RU"/>
          </a:p>
        </p:txBody>
      </p:sp>
      <p:pic>
        <p:nvPicPr>
          <p:cNvPr id="6146" name="Picture 2" descr="http://www.surgery-center.kiev.ua/wp-content/uploads/2015/08/synevo-pc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809999"/>
            <a:ext cx="5619750" cy="3048001"/>
          </a:xfrm>
          <a:prstGeom prst="rect">
            <a:avLst/>
          </a:prstGeom>
          <a:noFill/>
        </p:spPr>
      </p:pic>
      <p:pic>
        <p:nvPicPr>
          <p:cNvPr id="6148" name="Picture 4" descr="https://refdb.ru/images/612/1222600/68b1b4d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52120" y="3717032"/>
            <a:ext cx="3491880" cy="249892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179642365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Химиотерапия </a:t>
            </a:r>
          </a:p>
          <a:p>
            <a:r>
              <a:rPr lang="ru-RU" dirty="0" smtClean="0"/>
              <a:t>Хирургический метод(только при наличии </a:t>
            </a:r>
            <a:r>
              <a:rPr lang="ru-RU" dirty="0" err="1" smtClean="0"/>
              <a:t>пиосалтпинска</a:t>
            </a:r>
            <a:r>
              <a:rPr lang="ru-RU" dirty="0" smtClean="0"/>
              <a:t>, </a:t>
            </a:r>
            <a:r>
              <a:rPr lang="ru-RU" dirty="0" err="1" smtClean="0"/>
              <a:t>кандилом</a:t>
            </a:r>
            <a:r>
              <a:rPr lang="ru-RU" dirty="0" smtClean="0"/>
              <a:t>, свищей, миома, киста)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Лечение</a:t>
            </a:r>
            <a:endParaRPr lang="ru-RU" dirty="0"/>
          </a:p>
        </p:txBody>
      </p:sp>
      <p:pic>
        <p:nvPicPr>
          <p:cNvPr id="5122" name="Picture 2" descr="http://www.phiten.ru/upload/medialibrary/b94/b94192fe4b8f36d0ae69ec340e51474f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15816" y="2825552"/>
            <a:ext cx="4032448" cy="40324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68019945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r>
              <a:rPr lang="ru-RU" dirty="0" smtClean="0"/>
              <a:t>... – Это инфекционное венерическое заболевание, передающееся половым путём.</a:t>
            </a:r>
          </a:p>
          <a:p>
            <a:pPr marL="109728" indent="0">
              <a:buNone/>
            </a:pPr>
            <a:endParaRPr lang="ru-RU" dirty="0"/>
          </a:p>
          <a:p>
            <a:pPr marL="109728" indent="0">
              <a:buNone/>
            </a:pPr>
            <a:r>
              <a:rPr lang="ru-RU" dirty="0" smtClean="0"/>
              <a:t>Изредка передаётся бытовым и профессиональным, </a:t>
            </a:r>
            <a:r>
              <a:rPr lang="ru-RU" dirty="0" err="1" smtClean="0"/>
              <a:t>гематрансфузионным</a:t>
            </a:r>
            <a:r>
              <a:rPr lang="ru-RU" dirty="0" smtClean="0"/>
              <a:t> путём. 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Сифилис – это ...</a:t>
            </a:r>
            <a:endParaRPr lang="ru-RU"/>
          </a:p>
        </p:txBody>
      </p:sp>
      <p:pic>
        <p:nvPicPr>
          <p:cNvPr id="4098" name="Picture 2" descr="http://okeydoc.ru/wp-content/uploads/2015/11/4d6a5459ac9c9cb7647f03d1b7beb6a3-728x59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59832" y="3686521"/>
            <a:ext cx="3913282" cy="317147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056719976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Образуется твёрдый шанкр</a:t>
            </a:r>
          </a:p>
          <a:p>
            <a:r>
              <a:rPr lang="ru-RU" dirty="0" smtClean="0"/>
              <a:t>Покрыто дело-желтым налетом цвета старого села, реже покрыта корочкой</a:t>
            </a:r>
          </a:p>
          <a:p>
            <a:r>
              <a:rPr lang="ru-RU" dirty="0" smtClean="0"/>
              <a:t>Увеличение паховых лимфатических узлов</a:t>
            </a:r>
          </a:p>
          <a:p>
            <a:r>
              <a:rPr lang="ru-RU" dirty="0" smtClean="0"/>
              <a:t>Повышение </a:t>
            </a:r>
            <a:r>
              <a:rPr lang="en-US" dirty="0" smtClean="0"/>
              <a:t>t</a:t>
            </a:r>
          </a:p>
          <a:p>
            <a:r>
              <a:rPr lang="ru-RU" dirty="0" smtClean="0"/>
              <a:t>Головная боль</a:t>
            </a:r>
          </a:p>
          <a:p>
            <a:r>
              <a:rPr lang="ru-RU" dirty="0" smtClean="0"/>
              <a:t>Боли в костях</a:t>
            </a:r>
          </a:p>
          <a:p>
            <a:r>
              <a:rPr lang="ru-RU" dirty="0" smtClean="0"/>
              <a:t>На коже и слизистых высыпание</a:t>
            </a:r>
          </a:p>
          <a:p>
            <a:r>
              <a:rPr lang="ru-RU" dirty="0" err="1" smtClean="0"/>
              <a:t>Эрозивные</a:t>
            </a:r>
            <a:r>
              <a:rPr lang="ru-RU" dirty="0" smtClean="0"/>
              <a:t> узелки (папулы)</a:t>
            </a:r>
          </a:p>
          <a:p>
            <a:endParaRPr lang="ru-RU" dirty="0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Симптомы</a:t>
            </a:r>
            <a:endParaRPr lang="ru-RU" dirty="0"/>
          </a:p>
        </p:txBody>
      </p:sp>
      <p:pic>
        <p:nvPicPr>
          <p:cNvPr id="3074" name="Picture 2" descr="http://varikozinfov4.ru/articles/wp-content/uploads/2016/08/26891145-uvelichenie-pahovyh-limfouzlov-u-muzhchin.jpg"/>
          <p:cNvPicPr>
            <a:picLocks noChangeAspect="1" noChangeArrowheads="1"/>
          </p:cNvPicPr>
          <p:nvPr/>
        </p:nvPicPr>
        <p:blipFill>
          <a:blip r:embed="rId2" cstate="print"/>
          <a:srcRect l="51244" t="13540" r="4909" b="28501"/>
          <a:stretch>
            <a:fillRect/>
          </a:stretch>
        </p:blipFill>
        <p:spPr bwMode="auto">
          <a:xfrm>
            <a:off x="6660232" y="0"/>
            <a:ext cx="2483767" cy="1969884"/>
          </a:xfrm>
          <a:prstGeom prst="rect">
            <a:avLst/>
          </a:prstGeom>
          <a:noFill/>
        </p:spPr>
      </p:pic>
      <p:pic>
        <p:nvPicPr>
          <p:cNvPr id="3076" name="Picture 4" descr="http://medecina24.ru/wp-content/uploads/2016/08/Boli-v-sustavah.jpg"/>
          <p:cNvPicPr>
            <a:picLocks noChangeAspect="1" noChangeArrowheads="1"/>
          </p:cNvPicPr>
          <p:nvPr/>
        </p:nvPicPr>
        <p:blipFill>
          <a:blip r:embed="rId3" cstate="print"/>
          <a:srcRect l="6300" t="941" r="8021"/>
          <a:stretch>
            <a:fillRect/>
          </a:stretch>
        </p:blipFill>
        <p:spPr bwMode="auto">
          <a:xfrm>
            <a:off x="6551866" y="3861048"/>
            <a:ext cx="2592133" cy="299695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602875942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Серологическая реакция (</a:t>
            </a:r>
            <a:r>
              <a:rPr lang="ru-RU" smtClean="0"/>
              <a:t>реакция Вассермана)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Диагностика</a:t>
            </a:r>
            <a:endParaRPr lang="ru-RU"/>
          </a:p>
        </p:txBody>
      </p:sp>
      <p:pic>
        <p:nvPicPr>
          <p:cNvPr id="2050" name="Picture 2" descr="http://img0.liveinternet.ru/images/attach/c/2/73/359/73359402_wasserman_reactio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492896"/>
            <a:ext cx="8388424" cy="342384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708110648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nadom.md/image/cache/data-apteka-1-84684684684-550x650.jpg"/>
          <p:cNvPicPr>
            <a:picLocks noChangeAspect="1" noChangeArrowheads="1"/>
          </p:cNvPicPr>
          <p:nvPr/>
        </p:nvPicPr>
        <p:blipFill>
          <a:blip r:embed="rId2" cstate="print"/>
          <a:srcRect l="31178" t="11432" r="31669" b="12832"/>
          <a:stretch>
            <a:fillRect/>
          </a:stretch>
        </p:blipFill>
        <p:spPr bwMode="auto">
          <a:xfrm>
            <a:off x="7559824" y="3041576"/>
            <a:ext cx="1584176" cy="3816424"/>
          </a:xfrm>
          <a:prstGeom prst="rect">
            <a:avLst/>
          </a:prstGeom>
          <a:noFill/>
        </p:spPr>
      </p:pic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r>
              <a:rPr lang="ru-RU" smtClean="0"/>
              <a:t>Проводится </a:t>
            </a:r>
            <a:r>
              <a:rPr lang="ru-RU" dirty="0" smtClean="0"/>
              <a:t>в кожно-венерологическом диспансере.</a:t>
            </a:r>
          </a:p>
          <a:p>
            <a:pPr marL="109728" indent="0">
              <a:buNone/>
            </a:pPr>
            <a:endParaRPr lang="ru-RU" dirty="0" smtClean="0"/>
          </a:p>
          <a:p>
            <a:r>
              <a:rPr lang="ru-RU" dirty="0" smtClean="0"/>
              <a:t>Антибиотикотерапия (бициллин, </a:t>
            </a:r>
            <a:r>
              <a:rPr lang="ru-RU" dirty="0" err="1" smtClean="0"/>
              <a:t>ретарпен</a:t>
            </a:r>
            <a:r>
              <a:rPr lang="ru-RU" dirty="0" smtClean="0"/>
              <a:t>, </a:t>
            </a:r>
            <a:r>
              <a:rPr lang="ru-RU" dirty="0" err="1" smtClean="0"/>
              <a:t>экстенциллин</a:t>
            </a:r>
            <a:r>
              <a:rPr lang="ru-RU" dirty="0" smtClean="0"/>
              <a:t>) 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Лечение</a:t>
            </a:r>
            <a:endParaRPr lang="ru-RU"/>
          </a:p>
        </p:txBody>
      </p:sp>
      <p:pic>
        <p:nvPicPr>
          <p:cNvPr id="1028" name="Picture 4" descr="http://zdravo2020.ru/wp-content/uploads/lekarstva-cat/Retarpen.jpg"/>
          <p:cNvPicPr>
            <a:picLocks noChangeAspect="1" noChangeArrowheads="1"/>
          </p:cNvPicPr>
          <p:nvPr/>
        </p:nvPicPr>
        <p:blipFill>
          <a:blip r:embed="rId3" cstate="print"/>
          <a:srcRect l="29700" r="29801"/>
          <a:stretch>
            <a:fillRect/>
          </a:stretch>
        </p:blipFill>
        <p:spPr bwMode="auto">
          <a:xfrm>
            <a:off x="4139952" y="3683000"/>
            <a:ext cx="1800200" cy="3175000"/>
          </a:xfrm>
          <a:prstGeom prst="rect">
            <a:avLst/>
          </a:prstGeom>
          <a:noFill/>
        </p:spPr>
      </p:pic>
      <p:pic>
        <p:nvPicPr>
          <p:cNvPr id="1030" name="Picture 6" descr="http://info-farm.ru/aptekaimage/info_farm574217885812.png"/>
          <p:cNvPicPr>
            <a:picLocks noChangeAspect="1" noChangeArrowheads="1"/>
          </p:cNvPicPr>
          <p:nvPr/>
        </p:nvPicPr>
        <p:blipFill>
          <a:blip r:embed="rId4" cstate="print"/>
          <a:srcRect l="17280" t="4320" r="17921"/>
          <a:stretch>
            <a:fillRect/>
          </a:stretch>
        </p:blipFill>
        <p:spPr bwMode="auto">
          <a:xfrm>
            <a:off x="971600" y="3987239"/>
            <a:ext cx="1944216" cy="287076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008772909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5234" name="Picture 2" descr="http://900igr.net/datas/literatura/Delovaja-perepiska/0010-010-Spasibo-za-vnimani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684</TotalTime>
  <Words>1895</Words>
  <Application>Microsoft Office PowerPoint</Application>
  <PresentationFormat>Экран (4:3)</PresentationFormat>
  <Paragraphs>386</Paragraphs>
  <Slides>79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79</vt:i4>
      </vt:variant>
    </vt:vector>
  </HeadingPairs>
  <TitlesOfParts>
    <vt:vector size="80" baseType="lpstr">
      <vt:lpstr>Открытая</vt:lpstr>
      <vt:lpstr>Воспалительные заболевания женских половых органов</vt:lpstr>
      <vt:lpstr>Классификация воспалительных процессов</vt:lpstr>
      <vt:lpstr>Классификация воспалительных процессов</vt:lpstr>
      <vt:lpstr>Вульвит – это …</vt:lpstr>
      <vt:lpstr>Вульвит </vt:lpstr>
      <vt:lpstr>Диагностика</vt:lpstr>
      <vt:lpstr>Лечение</vt:lpstr>
      <vt:lpstr>Вульвит</vt:lpstr>
      <vt:lpstr>Бартолинит – это …</vt:lpstr>
      <vt:lpstr>Бартолинит</vt:lpstr>
      <vt:lpstr>Бартолинит</vt:lpstr>
      <vt:lpstr>Лечение</vt:lpstr>
      <vt:lpstr>Кольпит – это …</vt:lpstr>
      <vt:lpstr>Кольпит</vt:lpstr>
      <vt:lpstr>Диагностика</vt:lpstr>
      <vt:lpstr>Лечение </vt:lpstr>
      <vt:lpstr>Цервицит/ эндоцервицит – это…</vt:lpstr>
      <vt:lpstr>Цервицит/ эндоцервицит</vt:lpstr>
      <vt:lpstr>Диагностика</vt:lpstr>
      <vt:lpstr>Лечение </vt:lpstr>
      <vt:lpstr>Эндометрит/ метроэндометрит – это …</vt:lpstr>
      <vt:lpstr>Эндометрит/ метроэндометрит</vt:lpstr>
      <vt:lpstr>Диагностика</vt:lpstr>
      <vt:lpstr>Лечение</vt:lpstr>
      <vt:lpstr>Сальпингоофорит – это …</vt:lpstr>
      <vt:lpstr>Сальпингоофорит</vt:lpstr>
      <vt:lpstr>Диагностика</vt:lpstr>
      <vt:lpstr>Лечение </vt:lpstr>
      <vt:lpstr>Параметрит – это …</vt:lpstr>
      <vt:lpstr>Параметрит</vt:lpstr>
      <vt:lpstr>Диагностика</vt:lpstr>
      <vt:lpstr>Лечение</vt:lpstr>
      <vt:lpstr>Пельвиоперитонит – это ...</vt:lpstr>
      <vt:lpstr>Пельвиоперитонит</vt:lpstr>
      <vt:lpstr>Диагностика</vt:lpstr>
      <vt:lpstr>Лечение</vt:lpstr>
      <vt:lpstr>Перитонит – это ...</vt:lpstr>
      <vt:lpstr>Специфические воспалительные заболевания</vt:lpstr>
      <vt:lpstr>Трихомониаз- это ..</vt:lpstr>
      <vt:lpstr>Трихомониаз</vt:lpstr>
      <vt:lpstr>Диагностика</vt:lpstr>
      <vt:lpstr>Лечение</vt:lpstr>
      <vt:lpstr>Гонорея – это ...</vt:lpstr>
      <vt:lpstr>Гонорея</vt:lpstr>
      <vt:lpstr>Диагностика</vt:lpstr>
      <vt:lpstr>Лечение</vt:lpstr>
      <vt:lpstr>Хламидия – это ...</vt:lpstr>
      <vt:lpstr>Хламидиоз</vt:lpstr>
      <vt:lpstr>Диагностика</vt:lpstr>
      <vt:lpstr>Лечение</vt:lpstr>
      <vt:lpstr>Урогенитальный микоплазмоз – это ...</vt:lpstr>
      <vt:lpstr>Урогенитальный микоплазмоз</vt:lpstr>
      <vt:lpstr>Диагностика</vt:lpstr>
      <vt:lpstr>Лечение</vt:lpstr>
      <vt:lpstr>Кандидоз – это ...</vt:lpstr>
      <vt:lpstr>Кандидоз</vt:lpstr>
      <vt:lpstr>Диагностика</vt:lpstr>
      <vt:lpstr>Лечение</vt:lpstr>
      <vt:lpstr>ВПГ – 2 – это ...</vt:lpstr>
      <vt:lpstr>ВПГ-2</vt:lpstr>
      <vt:lpstr>Диагностика</vt:lpstr>
      <vt:lpstr>Лечение</vt:lpstr>
      <vt:lpstr>Папилломавирусная инфекция – это ...</vt:lpstr>
      <vt:lpstr>Папилломавирусная инфекция </vt:lpstr>
      <vt:lpstr>Диагностика</vt:lpstr>
      <vt:lpstr>Лечение</vt:lpstr>
      <vt:lpstr>Гарднерелез – это ...</vt:lpstr>
      <vt:lpstr>Гарднерелез</vt:lpstr>
      <vt:lpstr>Диагностика</vt:lpstr>
      <vt:lpstr>Лечение</vt:lpstr>
      <vt:lpstr>Туберкулёз женских половых органов</vt:lpstr>
      <vt:lpstr>Туберкулёз</vt:lpstr>
      <vt:lpstr>Диагностика</vt:lpstr>
      <vt:lpstr>Лечение</vt:lpstr>
      <vt:lpstr>Сифилис – это ...</vt:lpstr>
      <vt:lpstr>Симптомы</vt:lpstr>
      <vt:lpstr>Диагностика</vt:lpstr>
      <vt:lpstr>Лечение</vt:lpstr>
      <vt:lpstr>Слайд 79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Воспалительные заболевания женских половых органов</dc:title>
  <dc:creator>Windows User</dc:creator>
  <cp:lastModifiedBy>Windows User</cp:lastModifiedBy>
  <cp:revision>125</cp:revision>
  <dcterms:created xsi:type="dcterms:W3CDTF">2016-10-16T19:13:51Z</dcterms:created>
  <dcterms:modified xsi:type="dcterms:W3CDTF">2017-04-08T21:23:55Z</dcterms:modified>
</cp:coreProperties>
</file>