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338" r:id="rId3"/>
    <p:sldId id="339" r:id="rId4"/>
    <p:sldId id="336" r:id="rId5"/>
    <p:sldId id="337" r:id="rId6"/>
    <p:sldId id="340" r:id="rId7"/>
    <p:sldId id="313" r:id="rId8"/>
    <p:sldId id="312" r:id="rId9"/>
    <p:sldId id="329" r:id="rId10"/>
    <p:sldId id="341" r:id="rId11"/>
    <p:sldId id="342" r:id="rId12"/>
    <p:sldId id="345" r:id="rId13"/>
    <p:sldId id="343" r:id="rId14"/>
    <p:sldId id="344" r:id="rId15"/>
    <p:sldId id="348" r:id="rId16"/>
    <p:sldId id="346" r:id="rId17"/>
    <p:sldId id="347" r:id="rId18"/>
    <p:sldId id="349" r:id="rId19"/>
    <p:sldId id="333" r:id="rId20"/>
    <p:sldId id="314" r:id="rId21"/>
    <p:sldId id="357" r:id="rId22"/>
    <p:sldId id="355" r:id="rId23"/>
    <p:sldId id="356" r:id="rId24"/>
    <p:sldId id="354" r:id="rId25"/>
    <p:sldId id="351" r:id="rId26"/>
    <p:sldId id="352" r:id="rId27"/>
    <p:sldId id="334" r:id="rId28"/>
    <p:sldId id="350" r:id="rId29"/>
    <p:sldId id="335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E00"/>
    <a:srgbClr val="006600"/>
    <a:srgbClr val="99CC00"/>
    <a:srgbClr val="008000"/>
    <a:srgbClr val="33CC33"/>
    <a:srgbClr val="FFFF99"/>
    <a:srgbClr val="33CCFF"/>
    <a:srgbClr val="B4E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05" autoAdjust="0"/>
    <p:restoredTop sz="94660"/>
  </p:normalViewPr>
  <p:slideViewPr>
    <p:cSldViewPr>
      <p:cViewPr>
        <p:scale>
          <a:sx n="76" d="100"/>
          <a:sy n="76" d="100"/>
        </p:scale>
        <p:origin x="-134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D96D0-A781-4171-B151-FA6CE24D8CE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E0CA9-1FC8-446D-84DF-C2673ED5AC8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061A3-8D8F-4FBD-94E3-D5BB787FC62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97BA2-F4C9-4DB3-B35F-F584E896309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6DDF6-A83D-49C3-AD90-AA40D32D850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F9129-2508-4A47-8211-32148ACF3D2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3A59A-5C97-4610-9472-16C1CA6F979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AF6E4-1228-4E5E-BFA3-55E36F75C98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E5F12-4388-40CA-883A-3AB199C1459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FA92D-E554-4662-9C52-C66CADAABE8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7D93A-B69A-404E-85AD-AA5BC1CD95E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E00"/>
            </a:gs>
            <a:gs pos="50000">
              <a:srgbClr val="FFFF99"/>
            </a:gs>
            <a:gs pos="100000">
              <a:srgbClr val="00FE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E920E1E8-B403-4405-9AE7-13721DA7D56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baishschool@yandex.r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44;&#1080;&#1088;&#1077;&#1082;&#1090;&#1086;&#1088;&#1072;%20%20&#1042;&#1072;&#1085;&#1076;&#1099;&#1096;&#1077;&#1074;&#1089;&#1082;&#1086;&#1081;%20&#1096;&#1082;&#1086;&#1083;&#1099;.pp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7188" y="4572000"/>
            <a:ext cx="8286750" cy="1785938"/>
          </a:xfrm>
        </p:spPr>
        <p:txBody>
          <a:bodyPr/>
          <a:lstStyle/>
          <a:p>
            <a:pPr indent="2420938" algn="r" eaLnBrk="1" hangingPunct="1">
              <a:lnSpc>
                <a:spcPct val="80000"/>
              </a:lnSpc>
            </a:pPr>
            <a:r>
              <a:rPr lang="ru-RU" altLang="ru-RU" sz="2400" b="1" dirty="0" smtClean="0">
                <a:solidFill>
                  <a:srgbClr val="006600"/>
                </a:solidFill>
              </a:rPr>
              <a:t> </a:t>
            </a:r>
          </a:p>
          <a:p>
            <a:pPr indent="2420938" eaLnBrk="1" hangingPunct="1">
              <a:lnSpc>
                <a:spcPct val="80000"/>
              </a:lnSpc>
            </a:pPr>
            <a:endParaRPr lang="ru-RU" altLang="ru-RU" sz="2400" dirty="0" smtClean="0">
              <a:solidFill>
                <a:srgbClr val="006600"/>
              </a:solidFill>
            </a:endParaRP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928688" y="1571624"/>
            <a:ext cx="7586662" cy="37295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65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Краеведческий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музей</a:t>
            </a:r>
          </a:p>
          <a:p>
            <a:pPr algn="ctr"/>
            <a:endParaRPr lang="ru-RU" sz="3600" kern="10" dirty="0" smtClean="0">
              <a:ln w="9525">
                <a:noFill/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  <a:p>
            <a:pPr algn="ctr"/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36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Р Г А З А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600" b="1" dirty="0">
                <a:solidFill>
                  <a:srgbClr val="FF3300"/>
                </a:solidFill>
                <a:latin typeface="Arial"/>
              </a:rPr>
              <a:t>Паспорт музея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34173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ru-RU" altLang="ru-RU" sz="2400" b="1" dirty="0">
                <a:solidFill>
                  <a:srgbClr val="333399"/>
                </a:solidFill>
                <a:latin typeface="Arial"/>
              </a:rPr>
              <a:t>Название       </a:t>
            </a:r>
            <a:r>
              <a:rPr lang="ru-RU" altLang="ru-RU" sz="2000" b="1" i="1" dirty="0">
                <a:solidFill>
                  <a:srgbClr val="333399"/>
                </a:solidFill>
                <a:latin typeface="Arial"/>
              </a:rPr>
              <a:t>–      </a:t>
            </a:r>
            <a:r>
              <a:rPr lang="ru-RU" altLang="ru-RU" sz="2400" b="1" i="1" dirty="0" smtClean="0">
                <a:solidFill>
                  <a:srgbClr val="333399"/>
                </a:solidFill>
                <a:latin typeface="Arial"/>
              </a:rPr>
              <a:t>Краеведческий музей</a:t>
            </a:r>
            <a:r>
              <a:rPr lang="en-US" altLang="ru-RU" sz="2400" b="1" i="1" dirty="0" smtClean="0">
                <a:solidFill>
                  <a:srgbClr val="333399"/>
                </a:solidFill>
                <a:latin typeface="Arial"/>
              </a:rPr>
              <a:t> </a:t>
            </a:r>
            <a:r>
              <a:rPr lang="be-BY" altLang="ru-RU" sz="2400" b="1" i="1" dirty="0" smtClean="0">
                <a:solidFill>
                  <a:srgbClr val="333399"/>
                </a:solidFill>
                <a:latin typeface="Arial"/>
              </a:rPr>
              <a:t>«Ургаза»</a:t>
            </a:r>
            <a:endParaRPr lang="ru-RU" altLang="ru-RU" sz="2800" b="1" i="1" dirty="0">
              <a:solidFill>
                <a:srgbClr val="333399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ru-RU" altLang="ru-RU" sz="2400" b="1" dirty="0">
                <a:solidFill>
                  <a:srgbClr val="333399"/>
                </a:solidFill>
                <a:latin typeface="Arial"/>
              </a:rPr>
              <a:t>Направление</a:t>
            </a:r>
            <a:r>
              <a:rPr lang="ru-RU" altLang="ru-RU" sz="2000" b="1" i="1" dirty="0">
                <a:solidFill>
                  <a:srgbClr val="333399"/>
                </a:solidFill>
                <a:latin typeface="Arial"/>
              </a:rPr>
              <a:t>   –   </a:t>
            </a:r>
            <a:r>
              <a:rPr lang="ru-RU" altLang="ru-RU" sz="2400" b="1" i="1" dirty="0">
                <a:solidFill>
                  <a:srgbClr val="333399"/>
                </a:solidFill>
                <a:latin typeface="Arial"/>
              </a:rPr>
              <a:t>краеведение</a:t>
            </a:r>
            <a:endParaRPr lang="ru-RU" altLang="ru-RU" sz="2800" b="1" i="1" dirty="0">
              <a:solidFill>
                <a:srgbClr val="333399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ru-RU" altLang="ru-RU" sz="2400" b="1" dirty="0" smtClean="0">
                <a:solidFill>
                  <a:srgbClr val="333399"/>
                </a:solidFill>
                <a:latin typeface="Arial"/>
              </a:rPr>
              <a:t>Основан</a:t>
            </a:r>
            <a:r>
              <a:rPr lang="ru-RU" altLang="ru-RU" sz="2000" b="1" i="1" dirty="0" smtClean="0">
                <a:solidFill>
                  <a:srgbClr val="333399"/>
                </a:solidFill>
                <a:latin typeface="Arial"/>
              </a:rPr>
              <a:t>  </a:t>
            </a:r>
            <a:r>
              <a:rPr lang="ru-RU" altLang="ru-RU" sz="2400" b="1" i="1" dirty="0" smtClean="0">
                <a:solidFill>
                  <a:srgbClr val="333399"/>
                </a:solidFill>
                <a:latin typeface="Arial"/>
              </a:rPr>
              <a:t> 1991 году</a:t>
            </a:r>
            <a:r>
              <a:rPr lang="ru-RU" altLang="ru-RU" sz="3200" b="1" i="1" dirty="0" smtClean="0">
                <a:solidFill>
                  <a:srgbClr val="333399"/>
                </a:solidFill>
                <a:latin typeface="Arial"/>
              </a:rPr>
              <a:t> </a:t>
            </a:r>
            <a:endParaRPr lang="ru-RU" altLang="ru-RU" sz="2800" b="1" i="1" dirty="0">
              <a:solidFill>
                <a:srgbClr val="333399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ru-RU" altLang="ru-RU" sz="2400" b="1" dirty="0">
                <a:solidFill>
                  <a:srgbClr val="333399"/>
                </a:solidFill>
                <a:latin typeface="Arial"/>
              </a:rPr>
              <a:t>Основные направления работы: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ru-RU" sz="2400" b="1" i="1" dirty="0">
                <a:solidFill>
                  <a:srgbClr val="0000FF"/>
                </a:solidFill>
                <a:latin typeface="Arial"/>
              </a:rPr>
              <a:t>     </a:t>
            </a:r>
            <a:r>
              <a:rPr lang="ru-RU" altLang="ru-RU" sz="2400" b="1" i="1" dirty="0" smtClean="0">
                <a:solidFill>
                  <a:srgbClr val="0000FF"/>
                </a:solidFill>
                <a:latin typeface="Arial"/>
              </a:rPr>
              <a:t>Поисково-краеведческое</a:t>
            </a:r>
            <a:endParaRPr lang="en-US" altLang="ru-RU" sz="2400" b="1" i="1" dirty="0" smtClean="0">
              <a:solidFill>
                <a:srgbClr val="0000FF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endParaRPr lang="en-US" altLang="ru-RU" sz="2400" b="1" i="1" dirty="0">
              <a:solidFill>
                <a:srgbClr val="0000FF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ru-RU" sz="2400" b="1" i="1" dirty="0">
                <a:solidFill>
                  <a:srgbClr val="0000FF"/>
                </a:solidFill>
                <a:latin typeface="Arial"/>
              </a:rPr>
              <a:t>     </a:t>
            </a:r>
            <a:r>
              <a:rPr lang="ru-RU" altLang="ru-RU" sz="2400" b="1" i="1" dirty="0" smtClean="0">
                <a:solidFill>
                  <a:srgbClr val="0000FF"/>
                </a:solidFill>
                <a:latin typeface="Arial"/>
              </a:rPr>
              <a:t>Экскурсионное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2400" b="1" i="1" dirty="0">
                <a:solidFill>
                  <a:srgbClr val="0000FF"/>
                </a:solidFill>
                <a:latin typeface="Arial"/>
              </a:rPr>
              <a:t> </a:t>
            </a:r>
            <a:r>
              <a:rPr lang="ru-RU" altLang="ru-RU" sz="2400" b="1" i="1" dirty="0" smtClean="0">
                <a:solidFill>
                  <a:srgbClr val="0000FF"/>
                </a:solidFill>
                <a:latin typeface="Arial"/>
              </a:rPr>
              <a:t>     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2400" b="1" i="1" dirty="0">
                <a:solidFill>
                  <a:srgbClr val="0000FF"/>
                </a:solidFill>
                <a:latin typeface="Arial"/>
              </a:rPr>
              <a:t> </a:t>
            </a:r>
            <a:r>
              <a:rPr lang="ru-RU" altLang="ru-RU" sz="2400" b="1" i="1" dirty="0" smtClean="0">
                <a:solidFill>
                  <a:srgbClr val="0000FF"/>
                </a:solidFill>
                <a:latin typeface="Arial"/>
              </a:rPr>
              <a:t>    Информационно-познавательное</a:t>
            </a:r>
            <a:endParaRPr lang="en-US" altLang="ru-RU" sz="2400" b="1" i="1" dirty="0" smtClean="0">
              <a:solidFill>
                <a:srgbClr val="0000FF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endParaRPr lang="ru-RU" altLang="ru-RU" sz="2400" b="1" i="1" dirty="0">
              <a:solidFill>
                <a:srgbClr val="0000FF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ru-RU" sz="2400" b="1" i="1" dirty="0">
                <a:solidFill>
                  <a:srgbClr val="0000FF"/>
                </a:solidFill>
                <a:latin typeface="Arial"/>
              </a:rPr>
              <a:t>     </a:t>
            </a:r>
            <a:r>
              <a:rPr lang="ru-RU" altLang="ru-RU" sz="2400" b="1" i="1" dirty="0" smtClean="0">
                <a:solidFill>
                  <a:srgbClr val="0000FF"/>
                </a:solidFill>
                <a:latin typeface="Arial"/>
              </a:rPr>
              <a:t>Образовательное</a:t>
            </a:r>
            <a:r>
              <a:rPr lang="en-US" altLang="ru-RU" sz="2400" b="1" i="1" dirty="0">
                <a:solidFill>
                  <a:srgbClr val="0000FF"/>
                </a:solidFill>
                <a:latin typeface="Arial"/>
              </a:rPr>
              <a:t>,</a:t>
            </a:r>
            <a:endParaRPr lang="en-US" altLang="ru-RU" sz="2400" b="1" i="1" dirty="0" smtClean="0">
              <a:solidFill>
                <a:srgbClr val="0000FF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ru-RU" sz="2400" b="1" i="1" dirty="0">
                <a:solidFill>
                  <a:srgbClr val="0000FF"/>
                </a:solidFill>
                <a:latin typeface="Arial"/>
              </a:rPr>
              <a:t> </a:t>
            </a:r>
            <a:r>
              <a:rPr lang="en-US" altLang="ru-RU" sz="2400" b="1" i="1" dirty="0" smtClean="0">
                <a:solidFill>
                  <a:srgbClr val="0000FF"/>
                </a:solidFill>
                <a:latin typeface="Arial"/>
              </a:rPr>
              <a:t>        </a:t>
            </a:r>
            <a:r>
              <a:rPr lang="ru-RU" altLang="ru-RU" sz="2400" b="1" i="1" dirty="0" smtClean="0">
                <a:solidFill>
                  <a:srgbClr val="0000FF"/>
                </a:solidFill>
                <a:latin typeface="Arial"/>
              </a:rPr>
              <a:t>культурно-просветительское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en-US" sz="2400" dirty="0" smtClean="0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endParaRPr lang="ru-RU" sz="2800" dirty="0">
              <a:latin typeface="Times New Roman"/>
              <a:ea typeface="Times New Roman"/>
            </a:endParaRP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endParaRPr lang="ru-RU" altLang="ru-RU" sz="2400" b="1" i="1" dirty="0">
              <a:solidFill>
                <a:srgbClr val="0000FF"/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ru-RU" sz="2400" b="1" i="1" dirty="0">
                <a:solidFill>
                  <a:srgbClr val="0000FF"/>
                </a:solidFill>
                <a:latin typeface="Arial"/>
              </a:rPr>
              <a:t>    </a:t>
            </a:r>
            <a:endParaRPr lang="ru-RU" altLang="ru-RU" sz="2800" b="1" i="1" dirty="0">
              <a:solidFill>
                <a:srgbClr val="33339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47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Garamond,Bold"/>
              </a:rPr>
              <a:t>Адрес музея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453652,Республика Башкортостан,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Баймакский</a:t>
            </a:r>
            <a:r>
              <a:rPr lang="ru-RU" dirty="0" smtClean="0"/>
              <a:t> район, д. Баишево, </a:t>
            </a:r>
          </a:p>
          <a:p>
            <a:pPr marL="0" indent="0">
              <a:buNone/>
            </a:pPr>
            <a:r>
              <a:rPr lang="ru-RU" dirty="0" err="1" smtClean="0"/>
              <a:t>ул.Ургаза</a:t>
            </a:r>
            <a:r>
              <a:rPr lang="ru-RU" dirty="0" smtClean="0"/>
              <a:t> 28 а</a:t>
            </a:r>
          </a:p>
          <a:p>
            <a:pPr marL="0" indent="0">
              <a:buNone/>
            </a:pPr>
            <a:r>
              <a:rPr lang="ru-RU" dirty="0" smtClean="0"/>
              <a:t>Телефон: 4-59-65</a:t>
            </a:r>
          </a:p>
          <a:p>
            <a:pPr marL="0" indent="0">
              <a:buNone/>
            </a:pPr>
            <a:r>
              <a:rPr lang="ru-RU" dirty="0" smtClean="0"/>
              <a:t>Электронный адрес: </a:t>
            </a:r>
            <a:r>
              <a:rPr lang="en-US" dirty="0" smtClean="0">
                <a:hlinkClick r:id="rId2"/>
              </a:rPr>
              <a:t>baishschool@yandex.ru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900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363272" cy="27781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831"/>
            <a:ext cx="8229600" cy="5760473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rgbClr val="FFFFFF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dirty="0"/>
              <a:t>Историко-краеведческий музей "</a:t>
            </a:r>
            <a:r>
              <a:rPr lang="ru-RU" dirty="0" err="1"/>
              <a:t>Ургаза</a:t>
            </a:r>
            <a:r>
              <a:rPr lang="ru-RU" dirty="0"/>
              <a:t>" был основан 1991 году на </a:t>
            </a:r>
            <a:r>
              <a:rPr lang="ru-RU" dirty="0" smtClean="0"/>
              <a:t>базе МОБУ ООШ </a:t>
            </a:r>
            <a:r>
              <a:rPr lang="ru-RU" dirty="0" err="1" smtClean="0"/>
              <a:t>д.Баишево</a:t>
            </a:r>
            <a:r>
              <a:rPr lang="ru-RU" dirty="0"/>
              <a:t>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Первым руководителем стала учительница истории, Заслуженный учитель Башкортостана, </a:t>
            </a:r>
            <a:r>
              <a:rPr lang="ru-RU" sz="2000" dirty="0" smtClean="0">
                <a:solidFill>
                  <a:srgbClr val="0070C0"/>
                </a:solidFill>
              </a:rPr>
              <a:t>                                          Каримова </a:t>
            </a:r>
            <a:r>
              <a:rPr lang="ru-RU" sz="2000" dirty="0" err="1">
                <a:solidFill>
                  <a:srgbClr val="0070C0"/>
                </a:solidFill>
              </a:rPr>
              <a:t>Фатхия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Сахиевна</a:t>
            </a:r>
            <a:r>
              <a:rPr lang="ru-RU" sz="2000" dirty="0">
                <a:solidFill>
                  <a:srgbClr val="0070C0"/>
                </a:solidFill>
              </a:rPr>
              <a:t>. </a:t>
            </a:r>
            <a:endParaRPr lang="ru-RU" sz="2000" dirty="0" smtClean="0">
              <a:solidFill>
                <a:srgbClr val="0070C0"/>
              </a:solidFill>
            </a:endParaRPr>
          </a:p>
          <a:p>
            <a:endParaRPr lang="ru-RU" sz="2000" dirty="0">
              <a:solidFill>
                <a:srgbClr val="0070C0"/>
              </a:solidFill>
            </a:endParaRPr>
          </a:p>
          <a:p>
            <a:endParaRPr lang="ru-RU" sz="2000" dirty="0" smtClean="0">
              <a:solidFill>
                <a:srgbClr val="0070C0"/>
              </a:solidFill>
            </a:endParaRPr>
          </a:p>
          <a:p>
            <a:endParaRPr lang="ru-RU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rgbClr val="0070C0"/>
              </a:solidFill>
            </a:endParaRPr>
          </a:p>
          <a:p>
            <a:endParaRPr lang="ru-RU" sz="2000" dirty="0">
              <a:solidFill>
                <a:srgbClr val="0070C0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</a:rPr>
              <a:t>Основу</a:t>
            </a:r>
            <a:r>
              <a:rPr lang="ru-RU" sz="2000" dirty="0">
                <a:solidFill>
                  <a:srgbClr val="0070C0"/>
                </a:solidFill>
              </a:rPr>
              <a:t> музея составили материалы собранные учащимися у односельчан во время  кружковой работы "Краеведение". в 1967-1991 </a:t>
            </a:r>
            <a:r>
              <a:rPr lang="ru-RU" sz="2000" dirty="0" smtClean="0">
                <a:solidFill>
                  <a:srgbClr val="0070C0"/>
                </a:solidFill>
              </a:rPr>
              <a:t>годы.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 descr="C:\Users\Баишево\Desktop\7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1756800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06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891480"/>
            <a:ext cx="8229600" cy="11398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8269"/>
          </a:xfrm>
        </p:spPr>
        <p:txBody>
          <a:bodyPr/>
          <a:lstStyle/>
          <a:p>
            <a:pPr lvl="0">
              <a:buClr>
                <a:srgbClr val="CC9900"/>
              </a:buClr>
            </a:pPr>
            <a:r>
              <a:rPr lang="ru-RU" dirty="0">
                <a:solidFill>
                  <a:srgbClr val="000000"/>
                </a:solidFill>
              </a:rPr>
              <a:t>Следующим руководителем стала учитель истории </a:t>
            </a:r>
            <a:r>
              <a:rPr lang="ru-RU" dirty="0" err="1">
                <a:solidFill>
                  <a:srgbClr val="000000"/>
                </a:solidFill>
              </a:rPr>
              <a:t>Гиззатуллина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Муслима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Саитовна</a:t>
            </a:r>
            <a:r>
              <a:rPr lang="ru-RU" dirty="0">
                <a:solidFill>
                  <a:srgbClr val="000000"/>
                </a:solidFill>
              </a:rPr>
              <a:t>. 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endParaRPr lang="ru-RU" dirty="0">
              <a:solidFill>
                <a:srgbClr val="000000"/>
              </a:solidFill>
            </a:endParaRPr>
          </a:p>
          <a:p>
            <a:pPr marL="0" lvl="0" indent="0">
              <a:buClr>
                <a:srgbClr val="CC9900"/>
              </a:buClr>
              <a:buNone/>
            </a:pPr>
            <a:endParaRPr lang="ru-RU" dirty="0" smtClean="0">
              <a:solidFill>
                <a:srgbClr val="000000"/>
              </a:solidFill>
            </a:endParaRPr>
          </a:p>
          <a:p>
            <a:pPr lvl="0">
              <a:buClr>
                <a:srgbClr val="CC9900"/>
              </a:buClr>
            </a:pPr>
            <a:endParaRPr lang="ru-RU" dirty="0">
              <a:solidFill>
                <a:srgbClr val="000000"/>
              </a:solidFill>
            </a:endParaRPr>
          </a:p>
          <a:p>
            <a:pPr marL="0" lvl="0" indent="0">
              <a:buClr>
                <a:srgbClr val="CC9900"/>
              </a:buClr>
              <a:buNone/>
            </a:pPr>
            <a:endParaRPr lang="ru-RU" dirty="0">
              <a:solidFill>
                <a:srgbClr val="000000"/>
              </a:solidFill>
            </a:endParaRPr>
          </a:p>
          <a:p>
            <a:pPr lvl="0">
              <a:buClr>
                <a:srgbClr val="CC9900"/>
              </a:buClr>
            </a:pPr>
            <a:endParaRPr lang="ru-RU" dirty="0" smtClean="0">
              <a:solidFill>
                <a:srgbClr val="000000"/>
              </a:solidFill>
            </a:endParaRPr>
          </a:p>
          <a:p>
            <a:pPr lvl="0">
              <a:buClr>
                <a:srgbClr val="CC9900"/>
              </a:buClr>
            </a:pPr>
            <a:r>
              <a:rPr lang="ru-RU" dirty="0" smtClean="0">
                <a:solidFill>
                  <a:srgbClr val="000000"/>
                </a:solidFill>
              </a:rPr>
              <a:t>С </a:t>
            </a:r>
            <a:r>
              <a:rPr lang="ru-RU" dirty="0">
                <a:solidFill>
                  <a:srgbClr val="000000"/>
                </a:solidFill>
              </a:rPr>
              <a:t>2015 года музеем руководит учитель истории и культуры Башкортостана </a:t>
            </a:r>
            <a:r>
              <a:rPr lang="ru-RU" dirty="0" err="1">
                <a:solidFill>
                  <a:srgbClr val="000000"/>
                </a:solidFill>
              </a:rPr>
              <a:t>Муртазина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Нурия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Гаммановна</a:t>
            </a:r>
            <a:r>
              <a:rPr lang="ru-RU" dirty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Баишево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1556753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Баишево\Desktop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30" y="4005064"/>
            <a:ext cx="1435228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637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Garamond,Bold"/>
              </a:rPr>
              <a:t>Помещение музея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22205"/>
          </a:xfrm>
        </p:spPr>
        <p:txBody>
          <a:bodyPr/>
          <a:lstStyle/>
          <a:p>
            <a:r>
              <a:rPr lang="ru-RU" sz="2800" b="1" dirty="0">
                <a:solidFill>
                  <a:srgbClr val="0070C0"/>
                </a:solidFill>
                <a:latin typeface="Garamond,Bold"/>
              </a:rPr>
              <a:t>музей занимает 1 комнату, </a:t>
            </a:r>
            <a:r>
              <a:rPr lang="ru-RU" sz="2800" b="1" dirty="0" smtClean="0">
                <a:solidFill>
                  <a:srgbClr val="0070C0"/>
                </a:solidFill>
                <a:latin typeface="Garamond,Bold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Garamond,Bold"/>
              </a:rPr>
              <a:t>расположенный на </a:t>
            </a:r>
            <a:r>
              <a:rPr lang="ru-RU" sz="2800" b="1" dirty="0" smtClean="0">
                <a:solidFill>
                  <a:srgbClr val="0070C0"/>
                </a:solidFill>
                <a:latin typeface="Garamond,Bold"/>
              </a:rPr>
              <a:t>2 этаже </a:t>
            </a:r>
            <a:r>
              <a:rPr lang="ru-RU" sz="2800" b="1" dirty="0">
                <a:solidFill>
                  <a:srgbClr val="0070C0"/>
                </a:solidFill>
                <a:latin typeface="Garamond,Bold"/>
              </a:rPr>
              <a:t>здания школы</a:t>
            </a:r>
            <a:r>
              <a:rPr lang="ru-RU" sz="2800" b="1" dirty="0" smtClean="0">
                <a:solidFill>
                  <a:srgbClr val="0070C0"/>
                </a:solidFill>
                <a:latin typeface="Garamond,Bold"/>
              </a:rPr>
              <a:t>.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Garamond,Bold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Garamond,Bold"/>
              </a:rPr>
              <a:t>Экспонаты размещены </a:t>
            </a:r>
            <a:r>
              <a:rPr lang="ru-RU" sz="2800" b="1" dirty="0" smtClean="0">
                <a:solidFill>
                  <a:srgbClr val="0070C0"/>
                </a:solidFill>
                <a:latin typeface="Garamond,Bold"/>
              </a:rPr>
              <a:t>на  стендах </a:t>
            </a:r>
            <a:r>
              <a:rPr lang="ru-RU" sz="2800" b="1" dirty="0">
                <a:solidFill>
                  <a:srgbClr val="0070C0"/>
                </a:solidFill>
                <a:latin typeface="Garamond,Bold"/>
              </a:rPr>
              <a:t>и стеллажах</a:t>
            </a:r>
            <a:r>
              <a:rPr lang="ru-RU" sz="2800" b="1" dirty="0" smtClean="0">
                <a:solidFill>
                  <a:srgbClr val="0070C0"/>
                </a:solidFill>
                <a:latin typeface="Garamond,Bold"/>
              </a:rPr>
              <a:t>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828092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68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923"/>
          </a:xfrm>
        </p:spPr>
        <p:txBody>
          <a:bodyPr/>
          <a:lstStyle/>
          <a:p>
            <a:pPr algn="ctr"/>
            <a:r>
              <a:rPr lang="ru-RU" altLang="ru-RU" sz="4400" b="1" dirty="0" smtClean="0">
                <a:latin typeface="Monotype Corsiva" pitchFamily="66" charset="0"/>
              </a:rPr>
              <a:t>Разделы музея</a:t>
            </a:r>
            <a:endParaRPr lang="ru-RU" altLang="ru-RU" dirty="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22205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История села. </a:t>
            </a:r>
            <a:r>
              <a:rPr lang="ru-RU" sz="1600" dirty="0" smtClean="0">
                <a:solidFill>
                  <a:srgbClr val="002060"/>
                </a:solidFill>
              </a:rPr>
              <a:t>Деревня </a:t>
            </a:r>
            <a:r>
              <a:rPr lang="ru-RU" sz="1600" dirty="0">
                <a:solidFill>
                  <a:srgbClr val="002060"/>
                </a:solidFill>
              </a:rPr>
              <a:t>основана в 1795 году как хутор Баишево башкирами деревни </a:t>
            </a:r>
            <a:r>
              <a:rPr lang="ru-RU" sz="1600" dirty="0" err="1">
                <a:solidFill>
                  <a:srgbClr val="002060"/>
                </a:solidFill>
              </a:rPr>
              <a:t>Юмашево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Бурзянской</a:t>
            </a:r>
            <a:r>
              <a:rPr lang="ru-RU" sz="1600" dirty="0">
                <a:solidFill>
                  <a:srgbClr val="002060"/>
                </a:solidFill>
              </a:rPr>
              <a:t> волости 6 башкирского кантона Верхнеуральского уезда Оренбургской губернии, с 1812 г. хутор именуется как деревня </a:t>
            </a:r>
            <a:r>
              <a:rPr lang="ru-RU" sz="1600" dirty="0" err="1" smtClean="0">
                <a:solidFill>
                  <a:srgbClr val="002060"/>
                </a:solidFill>
              </a:rPr>
              <a:t>Касымгулово</a:t>
            </a:r>
            <a:r>
              <a:rPr lang="ru-RU" sz="1600" dirty="0" smtClean="0">
                <a:solidFill>
                  <a:srgbClr val="002060"/>
                </a:solidFill>
              </a:rPr>
              <a:t>, </a:t>
            </a:r>
            <a:r>
              <a:rPr lang="ru-RU" sz="1600" dirty="0">
                <a:solidFill>
                  <a:srgbClr val="002060"/>
                </a:solidFill>
              </a:rPr>
              <a:t>с 1816 г. переименован в деревню Баишево в связи с переселением 14 семей во главе с </a:t>
            </a:r>
            <a:r>
              <a:rPr lang="ru-RU" sz="1600" dirty="0" err="1">
                <a:solidFill>
                  <a:srgbClr val="002060"/>
                </a:solidFill>
              </a:rPr>
              <a:t>Баишем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Аккускаровым</a:t>
            </a:r>
            <a:r>
              <a:rPr lang="ru-RU" sz="1600" dirty="0">
                <a:solidFill>
                  <a:srgbClr val="002060"/>
                </a:solidFill>
              </a:rPr>
              <a:t> (1747-1823 гг.) 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Деревня </a:t>
            </a:r>
            <a:r>
              <a:rPr lang="ru-RU" sz="1600" dirty="0">
                <a:solidFill>
                  <a:srgbClr val="002060"/>
                </a:solidFill>
              </a:rPr>
              <a:t>Баишево в 1929–1930 годах находилась в составе товарищества по совместной обработке земли (ТОЗ), в 1930–1932 гг. – в составе колхоза «Большевик» (центр – с. </a:t>
            </a:r>
            <a:r>
              <a:rPr lang="ru-RU" sz="1600" dirty="0" err="1">
                <a:solidFill>
                  <a:srgbClr val="002060"/>
                </a:solidFill>
              </a:rPr>
              <a:t>Баймурзино</a:t>
            </a:r>
            <a:r>
              <a:rPr lang="ru-RU" sz="1600" dirty="0">
                <a:solidFill>
                  <a:srgbClr val="002060"/>
                </a:solidFill>
              </a:rPr>
              <a:t>) Баймак-</a:t>
            </a:r>
            <a:r>
              <a:rPr lang="ru-RU" sz="1600" dirty="0" err="1">
                <a:solidFill>
                  <a:srgbClr val="002060"/>
                </a:solidFill>
              </a:rPr>
              <a:t>Таналыкского</a:t>
            </a:r>
            <a:r>
              <a:rPr lang="ru-RU" sz="1600" dirty="0">
                <a:solidFill>
                  <a:srgbClr val="002060"/>
                </a:solidFill>
              </a:rPr>
              <a:t> района БАССР, в 1932–1933 гг. – в составе колхоза «</a:t>
            </a:r>
            <a:r>
              <a:rPr lang="ru-RU" sz="1600" dirty="0" err="1">
                <a:solidFill>
                  <a:srgbClr val="002060"/>
                </a:solidFill>
              </a:rPr>
              <a:t>Ургаза</a:t>
            </a:r>
            <a:r>
              <a:rPr lang="ru-RU" sz="1600" dirty="0">
                <a:solidFill>
                  <a:srgbClr val="002060"/>
                </a:solidFill>
              </a:rPr>
              <a:t>» (центр колхоза – д. .Баишево) Баймак-</a:t>
            </a:r>
            <a:r>
              <a:rPr lang="ru-RU" sz="1600" dirty="0" err="1">
                <a:solidFill>
                  <a:srgbClr val="002060"/>
                </a:solidFill>
              </a:rPr>
              <a:t>Таналыкского</a:t>
            </a:r>
            <a:r>
              <a:rPr lang="ru-RU" sz="1600" dirty="0">
                <a:solidFill>
                  <a:srgbClr val="002060"/>
                </a:solidFill>
              </a:rPr>
              <a:t> района БАССР, в 1933–1957 гг. – в составе колхоза «</a:t>
            </a:r>
            <a:r>
              <a:rPr lang="ru-RU" sz="1600" dirty="0" err="1">
                <a:solidFill>
                  <a:srgbClr val="002060"/>
                </a:solidFill>
              </a:rPr>
              <a:t>Ургаза</a:t>
            </a:r>
            <a:r>
              <a:rPr lang="ru-RU" sz="1600" dirty="0">
                <a:solidFill>
                  <a:srgbClr val="002060"/>
                </a:solidFill>
              </a:rPr>
              <a:t>» </a:t>
            </a:r>
            <a:r>
              <a:rPr lang="ru-RU" sz="1600" dirty="0" err="1">
                <a:solidFill>
                  <a:srgbClr val="002060"/>
                </a:solidFill>
              </a:rPr>
              <a:t>Баймакского</a:t>
            </a:r>
            <a:r>
              <a:rPr lang="ru-RU" sz="1600" dirty="0">
                <a:solidFill>
                  <a:srgbClr val="002060"/>
                </a:solidFill>
              </a:rPr>
              <a:t> района БАССР, в 1957–1991 гг. – центр </a:t>
            </a:r>
            <a:r>
              <a:rPr lang="ru-RU" sz="1600" dirty="0" err="1">
                <a:solidFill>
                  <a:srgbClr val="002060"/>
                </a:solidFill>
              </a:rPr>
              <a:t>Баишевского</a:t>
            </a:r>
            <a:r>
              <a:rPr lang="ru-RU" sz="1600" dirty="0">
                <a:solidFill>
                  <a:srgbClr val="002060"/>
                </a:solidFill>
              </a:rPr>
              <a:t> отделения Зилаирского зерносовхоза </a:t>
            </a:r>
            <a:r>
              <a:rPr lang="ru-RU" sz="1600" dirty="0" err="1">
                <a:solidFill>
                  <a:srgbClr val="002060"/>
                </a:solidFill>
              </a:rPr>
              <a:t>Баймакского</a:t>
            </a:r>
            <a:r>
              <a:rPr lang="ru-RU" sz="1600" dirty="0">
                <a:solidFill>
                  <a:srgbClr val="002060"/>
                </a:solidFill>
              </a:rPr>
              <a:t> района БАССР, в 1991–1993 гг. – центр </a:t>
            </a:r>
            <a:r>
              <a:rPr lang="ru-RU" sz="1600" dirty="0" err="1">
                <a:solidFill>
                  <a:srgbClr val="002060"/>
                </a:solidFill>
              </a:rPr>
              <a:t>Баишевского</a:t>
            </a:r>
            <a:r>
              <a:rPr lang="ru-RU" sz="1600" dirty="0">
                <a:solidFill>
                  <a:srgbClr val="002060"/>
                </a:solidFill>
              </a:rPr>
              <a:t> отделения совхоза-техникума «Зилаирский» </a:t>
            </a:r>
            <a:r>
              <a:rPr lang="ru-RU" sz="1600" dirty="0" err="1">
                <a:solidFill>
                  <a:srgbClr val="002060"/>
                </a:solidFill>
              </a:rPr>
              <a:t>Баймакского</a:t>
            </a:r>
            <a:r>
              <a:rPr lang="ru-RU" sz="1600" dirty="0">
                <a:solidFill>
                  <a:srgbClr val="002060"/>
                </a:solidFill>
              </a:rPr>
              <a:t> района БАССР, в 1993–2009 гг. – центр </a:t>
            </a:r>
            <a:r>
              <a:rPr lang="ru-RU" sz="1600" dirty="0" err="1">
                <a:solidFill>
                  <a:srgbClr val="002060"/>
                </a:solidFill>
              </a:rPr>
              <a:t>Баишевского</a:t>
            </a:r>
            <a:r>
              <a:rPr lang="ru-RU" sz="1600" dirty="0">
                <a:solidFill>
                  <a:srgbClr val="002060"/>
                </a:solidFill>
              </a:rPr>
              <a:t> отделения совхоза-техникума «Зилаирский» </a:t>
            </a:r>
            <a:r>
              <a:rPr lang="ru-RU" sz="1600" dirty="0" err="1">
                <a:solidFill>
                  <a:srgbClr val="002060"/>
                </a:solidFill>
              </a:rPr>
              <a:t>Баймакского</a:t>
            </a:r>
            <a:r>
              <a:rPr lang="ru-RU" sz="1600" dirty="0">
                <a:solidFill>
                  <a:srgbClr val="002060"/>
                </a:solidFill>
              </a:rPr>
              <a:t> района РБ, с ноября 2009 г. по 9 сентября 2011 г. – центр </a:t>
            </a:r>
            <a:r>
              <a:rPr lang="ru-RU" sz="1600" dirty="0" err="1">
                <a:solidFill>
                  <a:srgbClr val="002060"/>
                </a:solidFill>
              </a:rPr>
              <a:t>Баишевского</a:t>
            </a:r>
            <a:r>
              <a:rPr lang="ru-RU" sz="1600" dirty="0">
                <a:solidFill>
                  <a:srgbClr val="002060"/>
                </a:solidFill>
              </a:rPr>
              <a:t> отделения ООО «</a:t>
            </a:r>
            <a:r>
              <a:rPr lang="ru-RU" sz="1600" dirty="0" err="1">
                <a:solidFill>
                  <a:srgbClr val="002060"/>
                </a:solidFill>
              </a:rPr>
              <a:t>Ялан</a:t>
            </a:r>
            <a:r>
              <a:rPr lang="ru-RU" sz="1600" dirty="0">
                <a:solidFill>
                  <a:srgbClr val="002060"/>
                </a:solidFill>
              </a:rPr>
              <a:t>» </a:t>
            </a:r>
            <a:r>
              <a:rPr lang="ru-RU" sz="1600" dirty="0" err="1">
                <a:solidFill>
                  <a:srgbClr val="002060"/>
                </a:solidFill>
              </a:rPr>
              <a:t>Баймакского</a:t>
            </a:r>
            <a:r>
              <a:rPr lang="ru-RU" sz="1600" dirty="0">
                <a:solidFill>
                  <a:srgbClr val="002060"/>
                </a:solidFill>
              </a:rPr>
              <a:t> района РБ, с 9 сентября 2011 г. по 3 апреля 2013 г. – центр </a:t>
            </a:r>
            <a:r>
              <a:rPr lang="ru-RU" sz="1600" dirty="0" err="1">
                <a:solidFill>
                  <a:srgbClr val="002060"/>
                </a:solidFill>
              </a:rPr>
              <a:t>Баишевского</a:t>
            </a:r>
            <a:r>
              <a:rPr lang="ru-RU" sz="1600" dirty="0">
                <a:solidFill>
                  <a:srgbClr val="002060"/>
                </a:solidFill>
              </a:rPr>
              <a:t> отделения ООО «Зилаирский» </a:t>
            </a:r>
            <a:r>
              <a:rPr lang="ru-RU" sz="1600" dirty="0" err="1">
                <a:solidFill>
                  <a:srgbClr val="002060"/>
                </a:solidFill>
              </a:rPr>
              <a:t>Баймакского</a:t>
            </a:r>
            <a:r>
              <a:rPr lang="ru-RU" sz="1600" dirty="0">
                <a:solidFill>
                  <a:srgbClr val="002060"/>
                </a:solidFill>
              </a:rPr>
              <a:t> района РБ, с 3 апреля 2013 г. по настоящее время – центр </a:t>
            </a:r>
            <a:r>
              <a:rPr lang="ru-RU" sz="1600" dirty="0" err="1">
                <a:solidFill>
                  <a:srgbClr val="002060"/>
                </a:solidFill>
              </a:rPr>
              <a:t>Баишевского</a:t>
            </a:r>
            <a:r>
              <a:rPr lang="ru-RU" sz="1600" dirty="0">
                <a:solidFill>
                  <a:srgbClr val="002060"/>
                </a:solidFill>
              </a:rPr>
              <a:t> отделения ООО «Зилаирский совхоз» </a:t>
            </a:r>
            <a:r>
              <a:rPr lang="ru-RU" sz="1600" dirty="0" err="1">
                <a:solidFill>
                  <a:srgbClr val="002060"/>
                </a:solidFill>
              </a:rPr>
              <a:t>Баймакского</a:t>
            </a:r>
            <a:r>
              <a:rPr lang="ru-RU" sz="1600" dirty="0">
                <a:solidFill>
                  <a:srgbClr val="002060"/>
                </a:solidFill>
              </a:rPr>
              <a:t> района РБ.</a:t>
            </a:r>
            <a:endParaRPr lang="ru-RU" altLang="ru-RU" sz="1600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85751"/>
            <a:ext cx="8229600" cy="5509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b="1" i="1" spc="10" dirty="0" smtClean="0">
                <a:solidFill>
                  <a:srgbClr val="FF0000"/>
                </a:solidFill>
                <a:latin typeface="Monotype Corsiva" pitchFamily="66" charset="0"/>
              </a:rPr>
              <a:t> История школы </a:t>
            </a:r>
            <a:r>
              <a:rPr lang="ru-RU" sz="3200" b="1" i="1" spc="10" dirty="0" smtClean="0">
                <a:solidFill>
                  <a:srgbClr val="660066"/>
                </a:solidFill>
                <a:latin typeface="Monotype Corsiva" pitchFamily="66" charset="0"/>
              </a:rPr>
              <a:t/>
            </a:r>
            <a:br>
              <a:rPr lang="ru-RU" sz="3200" b="1" i="1" spc="10" dirty="0" smtClean="0">
                <a:solidFill>
                  <a:srgbClr val="660066"/>
                </a:solidFill>
                <a:latin typeface="Monotype Corsiva" pitchFamily="66" charset="0"/>
              </a:rPr>
            </a:b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435280" cy="529421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1919 году была основана первая школа. Самым первым учителем был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Аргынбаев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Султангарей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Ганиянович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Но 1937 году его арестовывают. После него в школе работали: </a:t>
            </a:r>
            <a:r>
              <a:rPr lang="ba-RU" sz="1800" b="1" dirty="0" smtClean="0">
                <a:latin typeface="Times New Roman"/>
                <a:ea typeface="Times New Roman"/>
              </a:rPr>
              <a:t>Улябаев Кутлуюл Абдулхаевич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ba-RU" sz="1800" b="1" dirty="0" smtClean="0">
                <a:latin typeface="Times New Roman"/>
                <a:ea typeface="Times New Roman"/>
              </a:rPr>
              <a:t>Хамитов </a:t>
            </a:r>
            <a:r>
              <a:rPr lang="ba-RU" sz="1800" b="1" dirty="0">
                <a:latin typeface="Times New Roman"/>
                <a:ea typeface="Times New Roman"/>
              </a:rPr>
              <a:t>Нурислам </a:t>
            </a:r>
            <a:r>
              <a:rPr lang="ba-RU" sz="1800" b="1" dirty="0" smtClean="0">
                <a:latin typeface="Times New Roman"/>
                <a:ea typeface="Times New Roman"/>
              </a:rPr>
              <a:t>Аллабердиевич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ba-RU" sz="1800" b="1" dirty="0" smtClean="0">
                <a:latin typeface="Times New Roman"/>
                <a:ea typeface="Times New Roman"/>
              </a:rPr>
              <a:t>Адигамова Асма Бахтиганиевна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ba-RU" sz="1800" b="1" dirty="0" smtClean="0">
                <a:latin typeface="Times New Roman"/>
                <a:ea typeface="Times New Roman"/>
              </a:rPr>
              <a:t>Исянгилдин Гиниатулла Сагитуллович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ba-RU" sz="1800" b="1" dirty="0" smtClean="0">
                <a:latin typeface="Times New Roman"/>
                <a:ea typeface="Times New Roman"/>
              </a:rPr>
              <a:t>Ракаев </a:t>
            </a:r>
            <a:r>
              <a:rPr lang="ba-RU" sz="1800" b="1" dirty="0">
                <a:latin typeface="Times New Roman"/>
                <a:ea typeface="Times New Roman"/>
              </a:rPr>
              <a:t>Зыяитдин </a:t>
            </a:r>
            <a:r>
              <a:rPr lang="ba-RU" sz="1800" b="1" dirty="0" smtClean="0">
                <a:latin typeface="Times New Roman"/>
                <a:ea typeface="Times New Roman"/>
              </a:rPr>
              <a:t>Курбангалеевич первый </a:t>
            </a:r>
          </a:p>
          <a:p>
            <a:pPr marL="0" indent="0">
              <a:spcAft>
                <a:spcPts val="0"/>
              </a:spcAft>
              <a:buNone/>
            </a:pPr>
            <a:r>
              <a:rPr lang="ba-RU" sz="1800" b="1" dirty="0" smtClean="0">
                <a:latin typeface="Times New Roman"/>
                <a:ea typeface="Times New Roman"/>
              </a:rPr>
              <a:t>дипломированный учитель.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ba-RU" sz="1800" b="1" dirty="0">
                <a:latin typeface="Times New Roman"/>
                <a:ea typeface="Times New Roman"/>
              </a:rPr>
              <a:t>Кугушева </a:t>
            </a:r>
            <a:r>
              <a:rPr lang="ba-RU" sz="1800" b="1" dirty="0" smtClean="0">
                <a:latin typeface="Times New Roman"/>
                <a:ea typeface="Times New Roman"/>
              </a:rPr>
              <a:t>Ракия и ее муж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ba-RU" sz="1800" b="1" dirty="0" smtClean="0">
                <a:latin typeface="Times New Roman"/>
                <a:ea typeface="Times New Roman"/>
              </a:rPr>
              <a:t>Аитбаев Шакирьян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ba-RU" sz="1800" b="1" dirty="0" smtClean="0">
                <a:latin typeface="Times New Roman"/>
                <a:ea typeface="Times New Roman"/>
              </a:rPr>
              <a:t>Аминева Зайнап Ишмурзовна и др.</a:t>
            </a:r>
            <a:endParaRPr lang="ru-RU" sz="1200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C:\Users\Баишево\Desktop\ш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35521"/>
            <a:ext cx="3431643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Баишево\Desktop\ш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67669"/>
            <a:ext cx="3492311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:\зифа С\ш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4123189"/>
            <a:ext cx="3431643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Баишево\Desktop\IMG_21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39053"/>
            <a:ext cx="926091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FF0000"/>
                </a:solidFill>
                <a:latin typeface="Monotype Corsiva" pitchFamily="66" charset="0"/>
                <a:ea typeface="+mn-ea"/>
                <a:cs typeface="+mn-cs"/>
                <a:hlinkClick r:id="rId2" action="ppaction://hlinkpres?slideindex=1&amp;slidetitle="/>
              </a:rPr>
              <a:t>Директора  </a:t>
            </a:r>
            <a:r>
              <a:rPr lang="ru-RU" altLang="ru-RU" sz="3200" dirty="0" smtClean="0">
                <a:solidFill>
                  <a:srgbClr val="FF0000"/>
                </a:solidFill>
                <a:latin typeface="Monotype Corsiva" pitchFamily="66" charset="0"/>
                <a:ea typeface="+mn-ea"/>
                <a:cs typeface="+mn-cs"/>
                <a:hlinkClick r:id="rId2" action="ppaction://hlinkpres?slideindex=1&amp;slidetitle="/>
              </a:rPr>
              <a:t>школы</a:t>
            </a:r>
            <a:endParaRPr lang="ru-RU" alt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179512" y="761106"/>
            <a:ext cx="3456384" cy="3964038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Наших чувств нерастраченных чашу </a:t>
            </a:r>
            <a:b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И живое дыханье весны, </a:t>
            </a:r>
            <a:b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И любовь и признательность нашу </a:t>
            </a:r>
            <a:b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Адресуем директору мы! </a:t>
            </a:r>
            <a:b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Вместе с нами взволнован немного, </a:t>
            </a:r>
            <a:b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Как бывает в минуты разлук, </a:t>
            </a:r>
            <a:b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Он - глава семьи нашей школьной, </a:t>
            </a:r>
            <a:b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Он - наш мудрый советчик и дру</a:t>
            </a:r>
            <a:r>
              <a:rPr lang="ru-RU" alt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г 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145849" y="769967"/>
            <a:ext cx="482453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Насыров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Суяргулов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Акъюлов Ахмет </a:t>
            </a:r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(1941-43)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Яикбаева Вадига </a:t>
            </a:r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(1943-44)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Аминева  Зайнап </a:t>
            </a:r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(1944-46)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Тажетдинов Нуретдин (1946-49)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Байрамгулов Нурмухамет(1949-54</a:t>
            </a:r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Асылбаев Мидхат(1954-59</a:t>
            </a:r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Аиткулов Файзрахман(1959-62</a:t>
            </a:r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Хасанов Солтанахмет Кужахметович(1962-67</a:t>
            </a:r>
            <a:r>
              <a:rPr lang="ba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ba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Шаяхметов Сабиръян Харрасович  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(1967-72</a:t>
            </a: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endParaRPr lang="ba-RU" sz="1600" b="1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Мазитов 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Урал </a:t>
            </a: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Тагирови 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улы (1972-77,1983-2003</a:t>
            </a: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Мазитов 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Мансур </a:t>
            </a: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Уралович (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2003-2006</a:t>
            </a: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endParaRPr lang="ru-RU"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 </a:t>
            </a:r>
            <a:r>
              <a:rPr lang="ba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2006 </a:t>
            </a:r>
            <a:r>
              <a:rPr lang="ba-RU" sz="16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года   Муртазин Фаниль Идрисович</a:t>
            </a:r>
            <a:endParaRPr lang="ru-RU" altLang="ru-RU" sz="16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1"/>
            <a:ext cx="8229600" cy="648071"/>
          </a:xfrm>
        </p:spPr>
        <p:txBody>
          <a:bodyPr/>
          <a:lstStyle/>
          <a:p>
            <a:pPr algn="ctr"/>
            <a:r>
              <a:rPr lang="ru-RU" sz="4400" b="1" i="1" spc="10" dirty="0" smtClean="0">
                <a:solidFill>
                  <a:srgbClr val="FF0000"/>
                </a:solidFill>
                <a:latin typeface="Monotype Corsiva" pitchFamily="66" charset="0"/>
              </a:rPr>
              <a:t>Они учились у нас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908720"/>
            <a:ext cx="4258816" cy="576064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Здесь </a:t>
            </a:r>
            <a:r>
              <a:rPr lang="ru-RU" sz="2000" dirty="0"/>
              <a:t>собраны фотографии выпускников </a:t>
            </a:r>
            <a:r>
              <a:rPr lang="ru-RU" sz="2000" dirty="0" err="1"/>
              <a:t>Баишевской</a:t>
            </a:r>
            <a:r>
              <a:rPr lang="ru-RU" sz="2000" dirty="0"/>
              <a:t> школы, которые закончили высшие учебные заведения и еще обучаются в разных ВУЗах республики и России. Среди них известный в республике профессор,  доктор медицинских наук </a:t>
            </a:r>
            <a:r>
              <a:rPr lang="ru-RU" sz="2000" dirty="0" err="1"/>
              <a:t>Гумеров</a:t>
            </a:r>
            <a:r>
              <a:rPr lang="ru-RU" sz="2000" dirty="0"/>
              <a:t> </a:t>
            </a:r>
            <a:r>
              <a:rPr lang="ru-RU" sz="2000" dirty="0" err="1" smtClean="0"/>
              <a:t>Аитбай</a:t>
            </a:r>
            <a:r>
              <a:rPr lang="ru-RU" sz="2000" dirty="0" smtClean="0"/>
              <a:t> </a:t>
            </a:r>
            <a:r>
              <a:rPr lang="ru-RU" sz="2000" dirty="0"/>
              <a:t>Ахметович, кандидат </a:t>
            </a:r>
            <a:r>
              <a:rPr lang="ru-RU" sz="2000" dirty="0" smtClean="0"/>
              <a:t>биологических </a:t>
            </a:r>
            <a:r>
              <a:rPr lang="ru-RU" sz="2000" dirty="0"/>
              <a:t>наук </a:t>
            </a:r>
            <a:r>
              <a:rPr lang="ru-RU" sz="2000" dirty="0" err="1"/>
              <a:t>Муртазина</a:t>
            </a:r>
            <a:r>
              <a:rPr lang="ru-RU" sz="2000" dirty="0"/>
              <a:t> </a:t>
            </a:r>
            <a:r>
              <a:rPr lang="ru-RU" sz="2000" dirty="0" err="1"/>
              <a:t>Фирдаус</a:t>
            </a:r>
            <a:r>
              <a:rPr lang="ru-RU" sz="2000" dirty="0"/>
              <a:t> </a:t>
            </a:r>
            <a:r>
              <a:rPr lang="ru-RU" sz="2000" dirty="0" err="1"/>
              <a:t>Камиловна</a:t>
            </a:r>
            <a:r>
              <a:rPr lang="ru-RU" sz="2000" dirty="0"/>
              <a:t>, Заслуженные деятели Башкортостана  Каримова Ф.С., </a:t>
            </a:r>
            <a:r>
              <a:rPr lang="ru-RU" sz="2000" dirty="0" err="1"/>
              <a:t>Мазитов</a:t>
            </a:r>
            <a:r>
              <a:rPr lang="ru-RU" sz="2000" dirty="0"/>
              <a:t> У.Т., Шаяхметов Г.С. поэты  </a:t>
            </a:r>
            <a:r>
              <a:rPr lang="ru-RU" sz="2000" dirty="0" err="1"/>
              <a:t>Баишева</a:t>
            </a:r>
            <a:r>
              <a:rPr lang="ru-RU" sz="2000" dirty="0"/>
              <a:t> М.В</a:t>
            </a:r>
            <a:r>
              <a:rPr lang="ru-RU" sz="2000" dirty="0" smtClean="0"/>
              <a:t>., </a:t>
            </a:r>
            <a:r>
              <a:rPr lang="ru-RU" sz="2000" dirty="0" err="1"/>
              <a:t>Искужин</a:t>
            </a:r>
            <a:r>
              <a:rPr lang="ru-RU" sz="2000" dirty="0"/>
              <a:t> Б.М и другие. </a:t>
            </a:r>
            <a:endParaRPr lang="ru-RU" sz="2000" dirty="0" smtClean="0"/>
          </a:p>
          <a:p>
            <a:pPr marL="0" indent="0" algn="ctr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Мы </a:t>
            </a:r>
            <a:r>
              <a:rPr lang="ru-RU" sz="2000" dirty="0">
                <a:solidFill>
                  <a:srgbClr val="FF0000"/>
                </a:solidFill>
              </a:rPr>
              <a:t>гордимся вами!</a:t>
            </a:r>
          </a:p>
        </p:txBody>
      </p:sp>
      <p:pic>
        <p:nvPicPr>
          <p:cNvPr id="5122" name="Picture 2" descr="C:\Users\Баишево\Desktop\IMG_21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410445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705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0907"/>
          </a:xfrm>
        </p:spPr>
        <p:txBody>
          <a:bodyPr/>
          <a:lstStyle/>
          <a:p>
            <a:pPr algn="ctr"/>
            <a:r>
              <a:rPr lang="ru-RU" sz="3200" b="1" i="1" spc="10" dirty="0" smtClean="0">
                <a:solidFill>
                  <a:srgbClr val="FF0000"/>
                </a:solidFill>
                <a:latin typeface="Monotype Corsiva" pitchFamily="66" charset="0"/>
              </a:rPr>
              <a:t>Участники Великой Отечественной войны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2220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/>
              <a:t>В разделе </a:t>
            </a:r>
            <a:r>
              <a:rPr lang="ru-RU" sz="2400" dirty="0" smtClean="0"/>
              <a:t> </a:t>
            </a:r>
            <a:r>
              <a:rPr lang="ru-RU" sz="2400" dirty="0"/>
              <a:t>имеются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материалы, размещенные на стендах, наши земляки</a:t>
            </a:r>
          </a:p>
          <a:p>
            <a:pPr marL="0" indent="0">
              <a:buNone/>
            </a:pPr>
            <a:r>
              <a:rPr lang="ru-RU" sz="2400" dirty="0"/>
              <a:t>участники Великой Отечественной </a:t>
            </a:r>
            <a:r>
              <a:rPr lang="ru-RU" sz="2400" dirty="0" smtClean="0"/>
              <a:t>войны.</a:t>
            </a:r>
          </a:p>
          <a:p>
            <a:pPr marL="0" indent="0">
              <a:buNone/>
            </a:pPr>
            <a:endParaRPr lang="ru-RU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Собраны и оформлены в папках материалы о</a:t>
            </a:r>
          </a:p>
          <a:p>
            <a:pPr marL="0" indent="0">
              <a:buNone/>
            </a:pPr>
            <a:r>
              <a:rPr lang="ru-RU" sz="2400" dirty="0"/>
              <a:t>ветеранах Великой Отечественной </a:t>
            </a:r>
            <a:r>
              <a:rPr lang="ru-RU" sz="2400" dirty="0" smtClean="0"/>
              <a:t>войны.</a:t>
            </a:r>
          </a:p>
          <a:p>
            <a:pPr marL="0" indent="0">
              <a:buNone/>
            </a:pPr>
            <a:endParaRPr lang="ru-RU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Письма которые получали с фронта.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400" dirty="0"/>
          </a:p>
          <a:p>
            <a:pPr marL="0" indent="0">
              <a:buNone/>
            </a:pPr>
            <a:r>
              <a:rPr lang="ru-RU" sz="240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93376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/>
          <a:lstStyle/>
          <a:p>
            <a:r>
              <a:rPr lang="ru-RU" sz="4400" b="1" i="1" spc="10" dirty="0" smtClean="0">
                <a:solidFill>
                  <a:srgbClr val="FF0000"/>
                </a:solidFill>
                <a:latin typeface="Monotype Corsiva" pitchFamily="66" charset="0"/>
              </a:rPr>
              <a:t>Никто не забыт,  ничто не забыто…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980728"/>
            <a:ext cx="8291264" cy="1584175"/>
          </a:xfrm>
        </p:spPr>
        <p:txBody>
          <a:bodyPr/>
          <a:lstStyle/>
          <a:p>
            <a:r>
              <a:rPr lang="ru-RU" sz="2000" b="0" dirty="0"/>
              <a:t>Стенд содержит списки ушедших на фронт с деревень Баишево, </a:t>
            </a:r>
            <a:r>
              <a:rPr lang="ru-RU" sz="2000" b="0" dirty="0" err="1"/>
              <a:t>Мансурово</a:t>
            </a:r>
            <a:r>
              <a:rPr lang="ru-RU" sz="2000" b="0" dirty="0"/>
              <a:t> и </a:t>
            </a:r>
            <a:r>
              <a:rPr lang="ru-RU" sz="2000" b="0" dirty="0" err="1"/>
              <a:t>Ибрагимово</a:t>
            </a:r>
            <a:r>
              <a:rPr lang="ru-RU" sz="2000" b="0" dirty="0"/>
              <a:t>, которые входили в состав колхоза </a:t>
            </a:r>
            <a:r>
              <a:rPr lang="ru-RU" sz="2000" b="0" dirty="0" err="1"/>
              <a:t>Ургаза</a:t>
            </a:r>
            <a:r>
              <a:rPr lang="ru-RU" sz="2000" b="0" dirty="0"/>
              <a:t>. Всего в списке 174 фронтовика, из которых вернулись только 47</a:t>
            </a:r>
            <a:r>
              <a:rPr lang="ru-RU" sz="2000" b="0" dirty="0" smtClean="0"/>
              <a:t>. На </a:t>
            </a:r>
            <a:r>
              <a:rPr lang="ru-RU" sz="2000" b="0" dirty="0"/>
              <a:t>20.03 2017 года жив единственный ветеран войны - </a:t>
            </a:r>
            <a:r>
              <a:rPr lang="ru-RU" sz="2000" b="0" dirty="0" err="1"/>
              <a:t>Аблюзин</a:t>
            </a:r>
            <a:r>
              <a:rPr lang="ru-RU" sz="2000" b="0" dirty="0"/>
              <a:t> </a:t>
            </a:r>
            <a:r>
              <a:rPr lang="ru-RU" sz="2000" b="0" dirty="0" err="1"/>
              <a:t>Гайзулла</a:t>
            </a:r>
            <a:r>
              <a:rPr lang="ru-RU" sz="2000" b="0" dirty="0"/>
              <a:t> </a:t>
            </a:r>
            <a:r>
              <a:rPr lang="ru-RU" sz="2000" b="0" dirty="0" err="1"/>
              <a:t>Мухаметович</a:t>
            </a:r>
            <a:r>
              <a:rPr lang="ru-RU" sz="2000" b="0" dirty="0"/>
              <a:t>, который проживает в г. Баймак</a:t>
            </a:r>
            <a:endParaRPr lang="ru-RU" sz="20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 flipH="1">
            <a:off x="8686800" y="1535113"/>
            <a:ext cx="925760" cy="639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6336704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852936"/>
            <a:ext cx="19050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478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1"/>
            <a:ext cx="8229600" cy="648071"/>
          </a:xfrm>
        </p:spPr>
        <p:txBody>
          <a:bodyPr/>
          <a:lstStyle/>
          <a:p>
            <a:pPr algn="ctr"/>
            <a:r>
              <a:rPr lang="ru-RU" sz="4400" b="1" i="1" spc="10" dirty="0" smtClean="0">
                <a:solidFill>
                  <a:srgbClr val="FF0000"/>
                </a:solidFill>
                <a:latin typeface="Monotype Corsiva" pitchFamily="66" charset="0"/>
              </a:rPr>
              <a:t>Письма с фронта</a:t>
            </a:r>
            <a:br>
              <a:rPr lang="ru-RU" sz="4400" b="1" i="1" spc="10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dirty="0"/>
          </a:p>
        </p:txBody>
      </p:sp>
      <p:pic>
        <p:nvPicPr>
          <p:cNvPr id="7170" name="Picture 2" descr="H:\музей әҙер\IMG_217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309634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H:\музей әҙер\IMG_21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60013"/>
            <a:ext cx="3600400" cy="244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:\музей әҙер\IMG_21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3641775" cy="24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836712"/>
            <a:ext cx="482453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Фронтовые письма... </a:t>
            </a:r>
            <a:endParaRPr lang="ru-RU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Как </a:t>
            </a:r>
            <a:r>
              <a:rPr lang="ru-RU" dirty="0">
                <a:solidFill>
                  <a:srgbClr val="0070C0"/>
                </a:solidFill>
              </a:rPr>
              <a:t>много боли, слез, несказанных слов. В нашем музее вы можете найти 6 писем,  в том числе написанный </a:t>
            </a:r>
            <a:r>
              <a:rPr lang="ru-RU" dirty="0" err="1">
                <a:solidFill>
                  <a:srgbClr val="0070C0"/>
                </a:solidFill>
              </a:rPr>
              <a:t>Искужиным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Фазуллой</a:t>
            </a:r>
            <a:r>
              <a:rPr lang="ru-RU" dirty="0">
                <a:solidFill>
                  <a:srgbClr val="0070C0"/>
                </a:solidFill>
              </a:rPr>
              <a:t> невестке </a:t>
            </a:r>
            <a:r>
              <a:rPr lang="ru-RU" dirty="0" err="1">
                <a:solidFill>
                  <a:srgbClr val="0070C0"/>
                </a:solidFill>
              </a:rPr>
              <a:t>Каните</a:t>
            </a:r>
            <a:r>
              <a:rPr lang="ru-RU" dirty="0">
                <a:solidFill>
                  <a:srgbClr val="0070C0"/>
                </a:solidFill>
              </a:rPr>
              <a:t>, известие о </a:t>
            </a:r>
            <a:r>
              <a:rPr lang="ru-RU" dirty="0" err="1">
                <a:solidFill>
                  <a:srgbClr val="0070C0"/>
                </a:solidFill>
              </a:rPr>
              <a:t>безвести</a:t>
            </a:r>
            <a:r>
              <a:rPr lang="ru-RU" dirty="0">
                <a:solidFill>
                  <a:srgbClr val="0070C0"/>
                </a:solidFill>
              </a:rPr>
              <a:t>  пропавшем </a:t>
            </a:r>
            <a:r>
              <a:rPr lang="ru-RU" dirty="0" err="1">
                <a:solidFill>
                  <a:srgbClr val="0070C0"/>
                </a:solidFill>
              </a:rPr>
              <a:t>Муртазине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Усмане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Хусаиновиче</a:t>
            </a:r>
            <a:r>
              <a:rPr lang="ru-RU" dirty="0">
                <a:solidFill>
                  <a:srgbClr val="0070C0"/>
                </a:solidFill>
              </a:rPr>
              <a:t> и многое другое.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23545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i="1" spc="10" dirty="0" smtClean="0">
                <a:solidFill>
                  <a:srgbClr val="FF0000"/>
                </a:solidFill>
                <a:latin typeface="Monotype Corsiva" pitchFamily="66" charset="0"/>
              </a:rPr>
              <a:t>Герои тыла, орденоносцы, заслуженные работники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56895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849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02915"/>
          </a:xfrm>
        </p:spPr>
        <p:txBody>
          <a:bodyPr/>
          <a:lstStyle/>
          <a:p>
            <a:r>
              <a:rPr lang="ru-RU" sz="4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Знаменитые люди нашей деревни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417646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44008" y="915566"/>
            <a:ext cx="4349680" cy="715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Стенд </a:t>
            </a:r>
            <a:r>
              <a:rPr lang="ru-RU" dirty="0">
                <a:solidFill>
                  <a:srgbClr val="0070C0"/>
                </a:solidFill>
              </a:rPr>
              <a:t>посвящен известным деятелям </a:t>
            </a:r>
            <a:r>
              <a:rPr lang="ru-RU" dirty="0" err="1">
                <a:solidFill>
                  <a:srgbClr val="0070C0"/>
                </a:solidFill>
              </a:rPr>
              <a:t>д.Баишево</a:t>
            </a:r>
            <a:r>
              <a:rPr lang="ru-RU" dirty="0">
                <a:solidFill>
                  <a:srgbClr val="0070C0"/>
                </a:solidFill>
              </a:rPr>
              <a:t> в области  искусства - </a:t>
            </a:r>
            <a:r>
              <a:rPr lang="ru-RU" dirty="0" smtClean="0">
                <a:solidFill>
                  <a:srgbClr val="0070C0"/>
                </a:solidFill>
              </a:rPr>
              <a:t>Рамазану </a:t>
            </a:r>
            <a:r>
              <a:rPr lang="ru-RU" dirty="0" err="1" smtClean="0">
                <a:solidFill>
                  <a:srgbClr val="0070C0"/>
                </a:solidFill>
              </a:rPr>
              <a:t>Янбекову</a:t>
            </a:r>
            <a:r>
              <a:rPr lang="ru-RU" dirty="0">
                <a:solidFill>
                  <a:srgbClr val="0070C0"/>
                </a:solidFill>
              </a:rPr>
              <a:t>,  </a:t>
            </a:r>
            <a:r>
              <a:rPr lang="ru-RU" dirty="0" err="1" smtClean="0">
                <a:solidFill>
                  <a:srgbClr val="0070C0"/>
                </a:solidFill>
              </a:rPr>
              <a:t>Абрару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Аргинбаеву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Ташбулату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Давлетшину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Фазулле</a:t>
            </a:r>
            <a:r>
              <a:rPr lang="ru-RU" dirty="0" smtClean="0">
                <a:solidFill>
                  <a:srgbClr val="0070C0"/>
                </a:solidFill>
              </a:rPr>
              <a:t> Губайдуллину</a:t>
            </a:r>
            <a:r>
              <a:rPr lang="ru-RU" dirty="0">
                <a:solidFill>
                  <a:srgbClr val="0070C0"/>
                </a:solidFill>
              </a:rPr>
              <a:t> и литературы  -</a:t>
            </a:r>
            <a:r>
              <a:rPr lang="ru-RU" dirty="0" err="1" smtClean="0">
                <a:solidFill>
                  <a:srgbClr val="0070C0"/>
                </a:solidFill>
              </a:rPr>
              <a:t>Буранбаю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Искужину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Минзале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Баишевой</a:t>
            </a:r>
            <a:r>
              <a:rPr lang="ru-RU" dirty="0">
                <a:solidFill>
                  <a:srgbClr val="0070C0"/>
                </a:solidFill>
              </a:rPr>
              <a:t>, а также участнику башкирского национального движения,  </a:t>
            </a:r>
            <a:r>
              <a:rPr lang="ru-RU" dirty="0" smtClean="0">
                <a:solidFill>
                  <a:srgbClr val="0070C0"/>
                </a:solidFill>
              </a:rPr>
              <a:t>уроженцу деревни    </a:t>
            </a:r>
            <a:r>
              <a:rPr lang="ru-RU" dirty="0" err="1" smtClean="0">
                <a:solidFill>
                  <a:srgbClr val="0070C0"/>
                </a:solidFill>
              </a:rPr>
              <a:t>Хажиахмету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Унасову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449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0907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Участники </a:t>
            </a:r>
            <a:r>
              <a:rPr lang="ru-RU" sz="3200" dirty="0">
                <a:solidFill>
                  <a:srgbClr val="FF0000"/>
                </a:solidFill>
                <a:latin typeface="Monotype Corsiva" panose="03010101010201010101" pitchFamily="66" charset="0"/>
              </a:rPr>
              <a:t>локальных войн: Афганистана и Чечни</a:t>
            </a:r>
            <a:r>
              <a:rPr lang="ru-RU" sz="1600" dirty="0">
                <a:solidFill>
                  <a:srgbClr val="FF0000"/>
                </a:solidFill>
                <a:latin typeface="Monotype Corsiva" panose="03010101010201010101" pitchFamily="66" charset="0"/>
              </a:rPr>
              <a:t>. </a:t>
            </a:r>
            <a:r>
              <a:rPr lang="ru-RU" sz="1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</a:t>
            </a:r>
            <a:endParaRPr lang="ru-RU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4680520" cy="5294213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solidFill>
                  <a:srgbClr val="0070C0"/>
                </a:solidFill>
              </a:rPr>
              <a:t>Выпускник нашей школы </a:t>
            </a:r>
            <a:endParaRPr lang="ru-RU" sz="18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1800" dirty="0" err="1" smtClean="0">
                <a:solidFill>
                  <a:srgbClr val="0070C0"/>
                </a:solidFill>
              </a:rPr>
              <a:t>Ярмухаметов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</a:rPr>
              <a:t>Зуфар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выполнил свой долг прослужив в Афганистане. Он награжден 4 </a:t>
            </a:r>
            <a:r>
              <a:rPr lang="ru-RU" sz="1800" dirty="0">
                <a:solidFill>
                  <a:srgbClr val="0070C0"/>
                </a:solidFill>
              </a:rPr>
              <a:t>медалями: "За отвагу", "Воину-интернационалисту</a:t>
            </a:r>
            <a:r>
              <a:rPr lang="ru-RU" sz="1800" dirty="0" smtClean="0">
                <a:solidFill>
                  <a:srgbClr val="0070C0"/>
                </a:solidFill>
              </a:rPr>
              <a:t>", </a:t>
            </a:r>
            <a:r>
              <a:rPr lang="ru-RU" sz="1800" dirty="0">
                <a:solidFill>
                  <a:srgbClr val="0070C0"/>
                </a:solidFill>
              </a:rPr>
              <a:t>"От благодарного афганского </a:t>
            </a:r>
            <a:r>
              <a:rPr lang="ru-RU" sz="1800" dirty="0" smtClean="0">
                <a:solidFill>
                  <a:srgbClr val="0070C0"/>
                </a:solidFill>
              </a:rPr>
              <a:t>народа» и юбилейный медаль «70 лет Вооруженных сил СССР»</a:t>
            </a:r>
          </a:p>
          <a:p>
            <a:pPr marL="0" indent="0" algn="ctr">
              <a:buNone/>
            </a:pP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8195" name="Picture 3" descr="C:\Users\Баишево\Desktop\музей сайт\ветераны локальных войн\зуфар 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2"/>
            <a:ext cx="351287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Баишево\Desktop\музей сайт\ветераны локальных войн\DSCN4654.JPG"/>
          <p:cNvPicPr/>
          <p:nvPr/>
        </p:nvPicPr>
        <p:blipFill>
          <a:blip r:embed="rId3" cstate="print"/>
          <a:srcRect l="7647" r="22355" b="13801"/>
          <a:stretch>
            <a:fillRect/>
          </a:stretch>
        </p:blipFill>
        <p:spPr bwMode="auto">
          <a:xfrm>
            <a:off x="1907704" y="3717032"/>
            <a:ext cx="1014103" cy="167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305" y="3030538"/>
            <a:ext cx="1006475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04725"/>
            <a:ext cx="1073150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289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134963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Чечня… </a:t>
            </a:r>
            <a:r>
              <a:rPr lang="ru-RU" sz="1800" b="1" dirty="0" smtClean="0">
                <a:solidFill>
                  <a:srgbClr val="0070C0"/>
                </a:solidFill>
              </a:rPr>
              <a:t>А </a:t>
            </a:r>
            <a:r>
              <a:rPr lang="ru-RU" sz="1800" b="1" dirty="0">
                <a:solidFill>
                  <a:srgbClr val="0070C0"/>
                </a:solidFill>
              </a:rPr>
              <a:t> чеченскую  войну прошли 10 воинов: </a:t>
            </a:r>
            <a:r>
              <a:rPr lang="ru-RU" sz="1800" b="1" dirty="0" err="1">
                <a:solidFill>
                  <a:srgbClr val="0070C0"/>
                </a:solidFill>
              </a:rPr>
              <a:t>Давлетшин</a:t>
            </a:r>
            <a:r>
              <a:rPr lang="ru-RU" sz="1800" b="1" dirty="0">
                <a:solidFill>
                  <a:srgbClr val="0070C0"/>
                </a:solidFill>
              </a:rPr>
              <a:t> А., Сулейманов И., </a:t>
            </a:r>
            <a:r>
              <a:rPr lang="ru-RU" sz="1800" b="1" dirty="0" err="1">
                <a:solidFill>
                  <a:srgbClr val="0070C0"/>
                </a:solidFill>
              </a:rPr>
              <a:t>Яналин</a:t>
            </a:r>
            <a:r>
              <a:rPr lang="ru-RU" sz="1800" b="1" dirty="0">
                <a:solidFill>
                  <a:srgbClr val="0070C0"/>
                </a:solidFill>
              </a:rPr>
              <a:t> Р., Валеев У</a:t>
            </a:r>
            <a:r>
              <a:rPr lang="ru-RU" sz="1800" b="1" dirty="0" smtClean="0">
                <a:solidFill>
                  <a:srgbClr val="0070C0"/>
                </a:solidFill>
              </a:rPr>
              <a:t>.,</a:t>
            </a:r>
            <a:r>
              <a:rPr lang="ru-RU" sz="1800" b="1" dirty="0" err="1" smtClean="0">
                <a:solidFill>
                  <a:srgbClr val="0070C0"/>
                </a:solidFill>
              </a:rPr>
              <a:t>Хибатуллин</a:t>
            </a:r>
            <a:r>
              <a:rPr lang="ru-RU" sz="1800" b="1" dirty="0" smtClean="0">
                <a:solidFill>
                  <a:srgbClr val="0070C0"/>
                </a:solidFill>
              </a:rPr>
              <a:t> </a:t>
            </a:r>
            <a:r>
              <a:rPr lang="ru-RU" sz="1800" b="1" dirty="0">
                <a:solidFill>
                  <a:srgbClr val="0070C0"/>
                </a:solidFill>
              </a:rPr>
              <a:t>М</a:t>
            </a:r>
            <a:r>
              <a:rPr lang="ru-RU" sz="1800" b="1" dirty="0" smtClean="0">
                <a:solidFill>
                  <a:srgbClr val="0070C0"/>
                </a:solidFill>
              </a:rPr>
              <a:t>, </a:t>
            </a:r>
            <a:r>
              <a:rPr lang="ru-RU" sz="1800" b="1" dirty="0" err="1" smtClean="0">
                <a:solidFill>
                  <a:srgbClr val="0070C0"/>
                </a:solidFill>
              </a:rPr>
              <a:t>ХибатуллинЗ</a:t>
            </a:r>
            <a:r>
              <a:rPr lang="ru-RU" sz="1800" b="1" dirty="0" smtClean="0">
                <a:solidFill>
                  <a:srgbClr val="0070C0"/>
                </a:solidFill>
              </a:rPr>
              <a:t>., </a:t>
            </a:r>
            <a:r>
              <a:rPr lang="ru-RU" sz="1800" b="1" dirty="0" err="1" smtClean="0">
                <a:solidFill>
                  <a:srgbClr val="0070C0"/>
                </a:solidFill>
              </a:rPr>
              <a:t>Баймухматов</a:t>
            </a:r>
            <a:r>
              <a:rPr lang="ru-RU" sz="1800" b="1" dirty="0" smtClean="0">
                <a:solidFill>
                  <a:srgbClr val="0070C0"/>
                </a:solidFill>
              </a:rPr>
              <a:t> Ю, </a:t>
            </a:r>
            <a:r>
              <a:rPr lang="ru-RU" sz="1800" b="1" dirty="0" err="1" smtClean="0">
                <a:solidFill>
                  <a:srgbClr val="0070C0"/>
                </a:solidFill>
              </a:rPr>
              <a:t>Таштимеров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smtClean="0">
                <a:solidFill>
                  <a:srgbClr val="0070C0"/>
                </a:solidFill>
              </a:rPr>
              <a:t>Э</a:t>
            </a:r>
            <a:r>
              <a:rPr lang="ru-RU" sz="1800" b="1" dirty="0" smtClean="0">
                <a:solidFill>
                  <a:srgbClr val="0070C0"/>
                </a:solidFill>
              </a:rPr>
              <a:t>., </a:t>
            </a:r>
            <a:r>
              <a:rPr lang="ru-RU" sz="1800" b="1" dirty="0" err="1" smtClean="0">
                <a:solidFill>
                  <a:srgbClr val="0070C0"/>
                </a:solidFill>
              </a:rPr>
              <a:t>Янбеков</a:t>
            </a:r>
            <a:r>
              <a:rPr lang="ru-RU" sz="1800" b="1" dirty="0" smtClean="0">
                <a:solidFill>
                  <a:srgbClr val="0070C0"/>
                </a:solidFill>
              </a:rPr>
              <a:t> Н, </a:t>
            </a:r>
            <a:r>
              <a:rPr lang="ru-RU" sz="1800" b="1" dirty="0" err="1" smtClean="0">
                <a:solidFill>
                  <a:srgbClr val="0070C0"/>
                </a:solidFill>
              </a:rPr>
              <a:t>Аллабердин</a:t>
            </a:r>
            <a:r>
              <a:rPr lang="ru-RU" sz="1800" b="1" dirty="0" smtClean="0">
                <a:solidFill>
                  <a:srgbClr val="0070C0"/>
                </a:solidFill>
              </a:rPr>
              <a:t> А.</a:t>
            </a:r>
            <a:r>
              <a:rPr lang="ru-RU" sz="1800" b="1" dirty="0" smtClean="0">
                <a:solidFill>
                  <a:srgbClr val="0070C0"/>
                </a:solidFill>
              </a:rPr>
              <a:t/>
            </a:r>
            <a:br>
              <a:rPr lang="ru-RU" sz="1800" b="1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                                      4 </a:t>
            </a:r>
            <a:r>
              <a:rPr lang="ru-RU" sz="1800" b="1" dirty="0">
                <a:solidFill>
                  <a:srgbClr val="0070C0"/>
                </a:solidFill>
              </a:rPr>
              <a:t>воина также  награждены </a:t>
            </a:r>
            <a:r>
              <a:rPr lang="ru-RU" sz="1800" b="1" dirty="0" smtClean="0">
                <a:solidFill>
                  <a:srgbClr val="0070C0"/>
                </a:solidFill>
              </a:rPr>
              <a:t>медалями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242" name="Picture 2" descr="C:\Users\Баишево\Desktop\музей сайт\ветераны локальных войн\1.Айбулат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411" y="908720"/>
            <a:ext cx="2378567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Баишево\Desktop\музей сайт\ветераны локальных войн\5.ами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34" y="2762286"/>
            <a:ext cx="2181177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Баишево\Desktop\музей сайт\ветераны локальных войн\9.Муни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854" y="1916832"/>
            <a:ext cx="2202380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Баишево\Desktop\музей сайт\ветераны локальных войн\6.ну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2352854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549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18939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Детские организации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3888432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141277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>
                <a:solidFill>
                  <a:srgbClr val="0070C0"/>
                </a:solidFill>
                <a:latin typeface="verdana"/>
              </a:rPr>
              <a:t>В.И.Ленин</a:t>
            </a:r>
            <a:r>
              <a:rPr lang="ru-RU" sz="2400" dirty="0">
                <a:solidFill>
                  <a:srgbClr val="0070C0"/>
                </a:solidFill>
                <a:latin typeface="verdana"/>
              </a:rPr>
              <a:t>. Пионерия. </a:t>
            </a:r>
            <a:endParaRPr lang="ru-RU" sz="2400" dirty="0" smtClean="0">
              <a:solidFill>
                <a:srgbClr val="0070C0"/>
              </a:solidFill>
              <a:latin typeface="verdana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verdana"/>
              </a:rPr>
              <a:t>Комсомол</a:t>
            </a:r>
            <a:r>
              <a:rPr lang="ru-RU" sz="2400" dirty="0">
                <a:solidFill>
                  <a:srgbClr val="0070C0"/>
                </a:solidFill>
                <a:latin typeface="verdana"/>
              </a:rPr>
              <a:t>. </a:t>
            </a:r>
            <a:endParaRPr lang="ru-RU" sz="2400" dirty="0" smtClean="0">
              <a:solidFill>
                <a:srgbClr val="0070C0"/>
              </a:solidFill>
              <a:latin typeface="verdana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verdana"/>
              </a:rPr>
              <a:t>Коммунистическая </a:t>
            </a:r>
            <a:r>
              <a:rPr lang="ru-RU" sz="2400" dirty="0">
                <a:solidFill>
                  <a:srgbClr val="0070C0"/>
                </a:solidFill>
                <a:latin typeface="verdana"/>
              </a:rPr>
              <a:t>партия Советского Союза. Горн, барабан, сборы, пионерский галстук... </a:t>
            </a:r>
            <a:endParaRPr lang="ru-RU" sz="2400" dirty="0" smtClean="0">
              <a:solidFill>
                <a:srgbClr val="0070C0"/>
              </a:solidFill>
              <a:latin typeface="verdana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verdana"/>
              </a:rPr>
              <a:t>До </a:t>
            </a:r>
            <a:r>
              <a:rPr lang="ru-RU" sz="2400" dirty="0">
                <a:solidFill>
                  <a:srgbClr val="0070C0"/>
                </a:solidFill>
                <a:latin typeface="verdana"/>
              </a:rPr>
              <a:t>боли знакомые слова. Но это уже история.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62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100811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Этнография. </a:t>
            </a:r>
            <a:r>
              <a:rPr lang="ru-RU" alt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Культура </a:t>
            </a:r>
            <a:r>
              <a:rPr lang="ru-RU" alt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и быт деревни.</a:t>
            </a:r>
          </a:p>
          <a:p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891480"/>
            <a:ext cx="8229600" cy="1139825"/>
          </a:xfrm>
        </p:spPr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24" y="1484784"/>
            <a:ext cx="285750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5036895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Один из уникальных экспонатов нашего музея - </a:t>
            </a:r>
            <a:r>
              <a:rPr lang="ru-RU" dirty="0" err="1"/>
              <a:t>елян</a:t>
            </a:r>
            <a:r>
              <a:rPr lang="ru-RU" dirty="0"/>
              <a:t> </a:t>
            </a:r>
            <a:r>
              <a:rPr lang="ru-RU" dirty="0" err="1"/>
              <a:t>Алибековой</a:t>
            </a:r>
            <a:r>
              <a:rPr lang="ru-RU" dirty="0"/>
              <a:t> Садики. </a:t>
            </a:r>
            <a:endParaRPr lang="ru-RU" dirty="0" smtClean="0"/>
          </a:p>
          <a:p>
            <a:r>
              <a:rPr lang="ru-RU" dirty="0" smtClean="0"/>
              <a:t>Он </a:t>
            </a:r>
            <a:r>
              <a:rPr lang="ru-RU" dirty="0"/>
              <a:t>соткан из шерсти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376" y="908720"/>
            <a:ext cx="5078072" cy="324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58924" y="4149080"/>
            <a:ext cx="585590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Деревянные </a:t>
            </a:r>
            <a:r>
              <a:rPr lang="ru-RU" dirty="0"/>
              <a:t>нары - незаменимая мебель у башкир. Если балка для одежды, колыбель для младенца, сундук, самовар и   старый поднос вернут Вас в детство ваших родителей, то национальный костюм, постельные принадлежности, вышитые полотенца и  нагрудники окунут  в  уютный  интерьер башкирского дома. Сотканный из шерсти палас и вышитые полотенца и покрывала передали в музей бабушки </a:t>
            </a:r>
            <a:r>
              <a:rPr lang="ru-RU" dirty="0" err="1"/>
              <a:t>Муртазина</a:t>
            </a:r>
            <a:r>
              <a:rPr lang="ru-RU" dirty="0"/>
              <a:t> </a:t>
            </a:r>
            <a:r>
              <a:rPr lang="ru-RU" dirty="0" err="1"/>
              <a:t>Фания</a:t>
            </a:r>
            <a:r>
              <a:rPr lang="ru-RU" dirty="0"/>
              <a:t> и </a:t>
            </a:r>
            <a:r>
              <a:rPr lang="ru-RU" dirty="0" err="1"/>
              <a:t>Шахмуратова</a:t>
            </a:r>
            <a:r>
              <a:rPr lang="ru-RU" dirty="0"/>
              <a:t> </a:t>
            </a:r>
            <a:r>
              <a:rPr lang="ru-RU" dirty="0" err="1"/>
              <a:t>Миңнур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139952" y="332656"/>
            <a:ext cx="4618856" cy="1999059"/>
          </a:xfrm>
        </p:spPr>
        <p:txBody>
          <a:bodyPr/>
          <a:lstStyle/>
          <a:p>
            <a:pPr algn="ctr"/>
            <a:r>
              <a:rPr lang="ru-RU" sz="1600" dirty="0"/>
              <a:t>На этих стеллажах собраны предметы обихода башкир. Здесь мы увидим и тройку веселых самоваров(среди них никелевый и медный), чугунный </a:t>
            </a:r>
            <a:r>
              <a:rPr lang="ru-RU" sz="1600" dirty="0" err="1"/>
              <a:t>кумган</a:t>
            </a:r>
            <a:r>
              <a:rPr lang="ru-RU" sz="1600" dirty="0"/>
              <a:t>, деревянную посуду и ручную мельницу, узорчатый </a:t>
            </a:r>
            <a:r>
              <a:rPr lang="ru-RU" sz="1600" dirty="0" err="1"/>
              <a:t>ижау</a:t>
            </a:r>
            <a:r>
              <a:rPr lang="ru-RU" sz="1600" dirty="0"/>
              <a:t>,  весы разных размеров и конструкций, орудия для обработки кожи и шерсти. </a:t>
            </a:r>
            <a:endParaRPr lang="ru-RU" altLang="ru-RU" sz="1600" b="1" dirty="0" smtClean="0">
              <a:latin typeface="Monotype Corsiva" pitchFamily="66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C:\Users\Баишево\Desktop\фотомузей\DSCN45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75025"/>
            <a:ext cx="1417315" cy="114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Баишево\Desktop\фотомузей\DSCN45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468" y="2127355"/>
            <a:ext cx="1280888" cy="116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Баишево\Desktop\фотомузей\DSCN45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87551"/>
            <a:ext cx="1224136" cy="113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Баишево\Desktop\фотомузей\DSCN456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562" y="3387551"/>
            <a:ext cx="1191270" cy="113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Баишево\Desktop\фотомузей\DSCN456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828" y="2122488"/>
            <a:ext cx="1296144" cy="114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Баишево\Desktop\фотомузей\DSCN457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75025"/>
            <a:ext cx="1298234" cy="114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1" name="Picture 11" descr="C:\Users\Баишево\Desktop\фотомузей\DSCN457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010" y="3375025"/>
            <a:ext cx="1099692" cy="114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C:\Users\Баишево\Desktop\фотомузей\DSCN456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54774"/>
            <a:ext cx="1512168" cy="121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3" name="Picture 13" descr="C:\Users\Баишево\Desktop\фотомузей\DSCN456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124" y="5454774"/>
            <a:ext cx="1494432" cy="121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5" name="Picture 15" descr="C:\Users\Баишево\Desktop\фотомузей\DSCN4560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536" y="2122488"/>
            <a:ext cx="1232568" cy="109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53144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Вторую  половину стеллажа занимает недавняя бытовая техника .Это патефон (который все еще работает) проигрыватель, счеты, катушечный магнитофон и  кинопроектор.</a:t>
            </a:r>
          </a:p>
        </p:txBody>
      </p:sp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526" y="5445344"/>
            <a:ext cx="1445883" cy="122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Monotype Corsiva" panose="03010101010201010101" pitchFamily="66" charset="0"/>
              </a:rPr>
              <a:t>Большую часть коллекций составляют деревянные </a:t>
            </a:r>
            <a:r>
              <a:rPr lang="ru-RU" sz="3200" dirty="0" smtClean="0">
                <a:latin typeface="Monotype Corsiva" panose="03010101010201010101" pitchFamily="66" charset="0"/>
              </a:rPr>
              <a:t>кадки, маслобойки. </a:t>
            </a:r>
            <a:r>
              <a:rPr lang="ru-RU" sz="3200" dirty="0">
                <a:latin typeface="Monotype Corsiva" panose="03010101010201010101" pitchFamily="66" charset="0"/>
              </a:rPr>
              <a:t>Они использовались для взбивания и хранения кумыса, </a:t>
            </a:r>
            <a:r>
              <a:rPr lang="ru-RU" sz="3200" dirty="0" smtClean="0">
                <a:latin typeface="Monotype Corsiva" panose="03010101010201010101" pitchFamily="66" charset="0"/>
              </a:rPr>
              <a:t>масла, для сбора ягод.</a:t>
            </a:r>
            <a:endParaRPr lang="ru-RU" sz="3200" dirty="0">
              <a:latin typeface="Monotype Corsiva" panose="03010101010201010101" pitchFamily="66" charset="0"/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4104456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88840"/>
            <a:ext cx="360387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44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277813"/>
            <a:ext cx="4834880" cy="1139825"/>
          </a:xfrm>
        </p:spPr>
        <p:txBody>
          <a:bodyPr/>
          <a:lstStyle/>
          <a:p>
            <a: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  <a:t>Ручная деревянная мельница  - незаменимый атрибут  башкирского хозяйства. Ей и сейчас пользуются, когда делают </a:t>
            </a:r>
            <a:r>
              <a:rPr lang="ru-RU" sz="3600" dirty="0" err="1">
                <a:solidFill>
                  <a:srgbClr val="0070C0"/>
                </a:solidFill>
                <a:latin typeface="Monotype Corsiva" panose="03010101010201010101" pitchFamily="66" charset="0"/>
              </a:rPr>
              <a:t>талкан</a:t>
            </a:r>
            <a: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  <a:t>.</a:t>
            </a:r>
            <a:b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312368" cy="538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329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latin typeface="Monotype Corsiva" panose="03010101010201010101" pitchFamily="66" charset="0"/>
              </a:rPr>
              <a:t>Деревянный </a:t>
            </a:r>
            <a:r>
              <a:rPr lang="ru-RU" sz="3600" dirty="0">
                <a:latin typeface="Monotype Corsiva" panose="03010101010201010101" pitchFamily="66" charset="0"/>
              </a:rPr>
              <a:t>сундук, набитый постельными принадлежностями и подарками - обязательное приданое башкирской девушки.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4864"/>
            <a:ext cx="5868689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228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76672"/>
            <a:ext cx="3898776" cy="1139825"/>
          </a:xfrm>
        </p:spPr>
        <p:txBody>
          <a:bodyPr/>
          <a:lstStyle/>
          <a:p>
            <a:r>
              <a:rPr lang="ru-RU" sz="3600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Ткацкий </a:t>
            </a:r>
            <a: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  <a:t>станок - уникальный экспонат музея. Она принадлежала </a:t>
            </a:r>
            <a:r>
              <a:rPr lang="ru-RU" sz="3600" dirty="0" err="1">
                <a:solidFill>
                  <a:srgbClr val="0070C0"/>
                </a:solidFill>
                <a:latin typeface="Monotype Corsiva" panose="03010101010201010101" pitchFamily="66" charset="0"/>
              </a:rPr>
              <a:t>Муртазиной</a:t>
            </a:r>
            <a: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  <a:t> </a:t>
            </a:r>
            <a:r>
              <a:rPr lang="ru-RU" sz="3600" dirty="0" err="1">
                <a:solidFill>
                  <a:srgbClr val="0070C0"/>
                </a:solidFill>
                <a:latin typeface="Monotype Corsiva" panose="03010101010201010101" pitchFamily="66" charset="0"/>
              </a:rPr>
              <a:t>Бадернисе</a:t>
            </a:r>
            <a: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  <a:t>, бабушке директора школы </a:t>
            </a:r>
            <a:r>
              <a:rPr lang="ru-RU" sz="3600" dirty="0" err="1">
                <a:solidFill>
                  <a:srgbClr val="0070C0"/>
                </a:solidFill>
                <a:latin typeface="Monotype Corsiva" panose="03010101010201010101" pitchFamily="66" charset="0"/>
              </a:rPr>
              <a:t>Муртазина</a:t>
            </a:r>
            <a:r>
              <a:rPr lang="ru-RU" sz="3600" dirty="0">
                <a:solidFill>
                  <a:srgbClr val="0070C0"/>
                </a:solidFill>
                <a:latin typeface="Monotype Corsiva" panose="03010101010201010101" pitchFamily="66" charset="0"/>
              </a:rPr>
              <a:t> Ф.И</a:t>
            </a:r>
            <a:endParaRPr lang="ru-RU" sz="2400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432048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594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35280" cy="1139825"/>
          </a:xfrm>
        </p:spPr>
        <p:txBody>
          <a:bodyPr/>
          <a:lstStyle/>
          <a:p>
            <a:r>
              <a:rPr lang="ru-RU" sz="2400" dirty="0">
                <a:latin typeface="Monotype Corsiva" panose="03010101010201010101" pitchFamily="66" charset="0"/>
              </a:rPr>
              <a:t>В шкафах выставлены альбомы, сделанные учащимися восьмилетней , десятилетней школ. На второй половине -подарки выпускников </a:t>
            </a:r>
            <a:r>
              <a:rPr lang="ru-RU" sz="2400" dirty="0" smtClean="0">
                <a:latin typeface="Monotype Corsiva" panose="03010101010201010101" pitchFamily="66" charset="0"/>
              </a:rPr>
              <a:t>школы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128791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197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latin typeface="Monotype Corsiva" panose="03010101010201010101" pitchFamily="66" charset="0"/>
              </a:rPr>
              <a:t>Под стеклом хранятся религиозные книги, тетради по русскому языку, арифметике 1938, 1940 годов. </a:t>
            </a:r>
            <a:r>
              <a:rPr lang="ru-RU" sz="2400" dirty="0" smtClean="0">
                <a:latin typeface="Monotype Corsiva" panose="03010101010201010101" pitchFamily="66" charset="0"/>
              </a:rPr>
              <a:t>Книга </a:t>
            </a:r>
            <a:r>
              <a:rPr lang="ru-RU" sz="2400" dirty="0" err="1">
                <a:latin typeface="Monotype Corsiva" panose="03010101010201010101" pitchFamily="66" charset="0"/>
              </a:rPr>
              <a:t>Н.Островского</a:t>
            </a:r>
            <a:r>
              <a:rPr lang="ru-RU" sz="2400" dirty="0">
                <a:latin typeface="Monotype Corsiva" panose="03010101010201010101" pitchFamily="66" charset="0"/>
              </a:rPr>
              <a:t> "Как закалялась сталь"-1931 года издания. Также выставлены документы - Красногвардейская книжка и др.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13690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898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1259632" y="571500"/>
            <a:ext cx="7427168" cy="5559425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Мой край богат и столь великолепен,</a:t>
            </a:r>
          </a:p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Что трудно описать его красу:</a:t>
            </a:r>
          </a:p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Холмы лесистые и летние рассветы,</a:t>
            </a:r>
          </a:p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И на лугах серебряных росу…</a:t>
            </a:r>
          </a:p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Хочу, чтобы в обильном Уйском крае</a:t>
            </a:r>
          </a:p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Кипела жизнь, полная трудов,</a:t>
            </a:r>
          </a:p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И села молодежью процветали</a:t>
            </a:r>
          </a:p>
          <a:p>
            <a:pPr marL="0" indent="0">
              <a:buNone/>
            </a:pP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С мелодиями детских голосов.</a:t>
            </a:r>
          </a:p>
          <a:p>
            <a:pPr marL="0" indent="0">
              <a:buNone/>
            </a:pPr>
            <a:r>
              <a:rPr lang="ru-RU" altLang="ru-RU" sz="3200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altLang="ru-RU" sz="3200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       Р. Логинов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92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  <a:latin typeface="Monotype Corsiva" panose="03010101010201010101" pitchFamily="66" charset="0"/>
              </a:rPr>
              <a:t>Жизнь продолжается…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4400" b="1" dirty="0">
                <a:solidFill>
                  <a:srgbClr val="00B0F0"/>
                </a:solidFill>
                <a:latin typeface="Monotype Corsiva" panose="03010101010201010101" pitchFamily="66" charset="0"/>
              </a:rPr>
              <a:t>И работа по пополнению музейного фонда тоже продолжается. </a:t>
            </a:r>
          </a:p>
          <a:p>
            <a:pPr algn="ctr" eaLnBrk="1" hangingPunct="1">
              <a:buFontTx/>
              <a:buNone/>
              <a:defRPr/>
            </a:pPr>
            <a:r>
              <a:rPr lang="ru-RU" sz="4400" b="1" dirty="0">
                <a:solidFill>
                  <a:srgbClr val="00B0F0"/>
                </a:solidFill>
                <a:latin typeface="Monotype Corsiva" panose="03010101010201010101" pitchFamily="66" charset="0"/>
              </a:rPr>
              <a:t>Приглашаем всех к сотрудничеству. Добро пожаловать в наш школьный музей!</a:t>
            </a:r>
            <a:endParaRPr lang="ru-RU" sz="4000" b="1" dirty="0">
              <a:solidFill>
                <a:srgbClr val="00B0F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16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500063" y="2571750"/>
            <a:ext cx="7972425" cy="21145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z="6000" u="sng" dirty="0" smtClean="0">
                <a:solidFill>
                  <a:srgbClr val="FF0000"/>
                </a:solidFill>
                <a:latin typeface="Monotype Corsiva" pitchFamily="66" charset="0"/>
              </a:rPr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0">
        <a:dk1>
          <a:srgbClr val="333333"/>
        </a:dk1>
        <a:lt1>
          <a:srgbClr val="FFFFFF"/>
        </a:lt1>
        <a:dk2>
          <a:srgbClr val="66FFFF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B8FFFF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11">
        <a:dk1>
          <a:srgbClr val="333333"/>
        </a:dk1>
        <a:lt1>
          <a:srgbClr val="FFFFFF"/>
        </a:lt1>
        <a:dk2>
          <a:srgbClr val="66FFFF"/>
        </a:dk2>
        <a:lt2>
          <a:srgbClr val="FFFFFF"/>
        </a:lt2>
        <a:accent1>
          <a:srgbClr val="336600"/>
        </a:accent1>
        <a:accent2>
          <a:srgbClr val="FF9900"/>
        </a:accent2>
        <a:accent3>
          <a:srgbClr val="B8FFFF"/>
        </a:accent3>
        <a:accent4>
          <a:srgbClr val="DADADA"/>
        </a:accent4>
        <a:accent5>
          <a:srgbClr val="ADB8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951</Words>
  <Application>Microsoft Office PowerPoint</Application>
  <PresentationFormat>Экран (4:3)</PresentationFormat>
  <Paragraphs>138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Край</vt:lpstr>
      <vt:lpstr>Презентация PowerPoint</vt:lpstr>
      <vt:lpstr>Паспорт музея</vt:lpstr>
      <vt:lpstr>Адрес музея</vt:lpstr>
      <vt:lpstr>Презентация PowerPoint</vt:lpstr>
      <vt:lpstr>Презентация PowerPoint</vt:lpstr>
      <vt:lpstr>Помещение музея</vt:lpstr>
      <vt:lpstr>Разделы музея</vt:lpstr>
      <vt:lpstr> История школы  </vt:lpstr>
      <vt:lpstr>Директора  школы</vt:lpstr>
      <vt:lpstr>Они учились у нас</vt:lpstr>
      <vt:lpstr>Участники Великой Отечественной войны</vt:lpstr>
      <vt:lpstr>Никто не забыт,  ничто не забыто…</vt:lpstr>
      <vt:lpstr>Письма с фронта </vt:lpstr>
      <vt:lpstr>Герои тыла, орденоносцы, заслуженные работники</vt:lpstr>
      <vt:lpstr>Знаменитые люди нашей деревни</vt:lpstr>
      <vt:lpstr>Участники локальных войн: Афганистана и Чечни.   </vt:lpstr>
      <vt:lpstr>Чечня… А  чеченскую  войну прошли 10 воинов: Давлетшин А., Сулейманов И., Яналин Р., Валеев У.,Хибатуллин М, ХибатуллинЗ., Баймухматов Ю, Таштимеров Э., Янбеков Н, Аллабердин А.                                       4 воина также  награждены медалями</vt:lpstr>
      <vt:lpstr>Детские организации</vt:lpstr>
      <vt:lpstr>Презентация PowerPoint</vt:lpstr>
      <vt:lpstr>На этих стеллажах собраны предметы обихода башкир. Здесь мы увидим и тройку веселых самоваров(среди них никелевый и медный), чугунный кумган, деревянную посуду и ручную мельницу, узорчатый ижау,  весы разных размеров и конструкций, орудия для обработки кожи и шерсти. </vt:lpstr>
      <vt:lpstr>Большую часть коллекций составляют деревянные кадки, маслобойки. Они использовались для взбивания и хранения кумыса, масла, для сбора ягод.</vt:lpstr>
      <vt:lpstr>Ручная деревянная мельница  - незаменимый атрибут  башкирского хозяйства. Ей и сейчас пользуются, когда делают талкан.   </vt:lpstr>
      <vt:lpstr>Деревянный сундук, набитый постельными принадлежностями и подарками - обязательное приданое башкирской девушки.</vt:lpstr>
      <vt:lpstr>Ткацкий станок - уникальный экспонат музея. Она принадлежала Муртазиной Бадернисе, бабушке директора школы Муртазина Ф.И</vt:lpstr>
      <vt:lpstr>В шкафах выставлены альбомы, сделанные учащимися восьмилетней , десятилетней школ. На второй половине -подарки выпускников школы</vt:lpstr>
      <vt:lpstr>Под стеклом хранятся религиозные книги, тетради по русскому языку, арифметике 1938, 1940 годов. Книга Н.Островского "Как закалялась сталь"-1931 года издания. Также выставлены документы - Красногвардейская книжка и др.</vt:lpstr>
      <vt:lpstr>Презентация PowerPoint</vt:lpstr>
      <vt:lpstr>Жизнь продолжается…</vt:lpstr>
      <vt:lpstr>Презентация PowerPoint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Баишево</cp:lastModifiedBy>
  <cp:revision>42</cp:revision>
  <dcterms:created xsi:type="dcterms:W3CDTF">2007-03-31T08:35:59Z</dcterms:created>
  <dcterms:modified xsi:type="dcterms:W3CDTF">2017-03-20T17:55:42Z</dcterms:modified>
</cp:coreProperties>
</file>