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61" r:id="rId4"/>
    <p:sldId id="258" r:id="rId5"/>
    <p:sldId id="260" r:id="rId6"/>
    <p:sldId id="262" r:id="rId7"/>
    <p:sldId id="287" r:id="rId8"/>
    <p:sldId id="263" r:id="rId9"/>
    <p:sldId id="264" r:id="rId10"/>
    <p:sldId id="265" r:id="rId11"/>
    <p:sldId id="266" r:id="rId12"/>
    <p:sldId id="267" r:id="rId13"/>
    <p:sldId id="285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4" r:id="rId23"/>
    <p:sldId id="286" r:id="rId24"/>
    <p:sldId id="288" r:id="rId25"/>
    <p:sldId id="280" r:id="rId26"/>
    <p:sldId id="290" r:id="rId27"/>
    <p:sldId id="276" r:id="rId28"/>
    <p:sldId id="277" r:id="rId29"/>
    <p:sldId id="278" r:id="rId30"/>
    <p:sldId id="279" r:id="rId31"/>
    <p:sldId id="289" r:id="rId32"/>
    <p:sldId id="281" r:id="rId33"/>
    <p:sldId id="282" r:id="rId34"/>
    <p:sldId id="291" r:id="rId35"/>
    <p:sldId id="292" r:id="rId36"/>
    <p:sldId id="283" r:id="rId37"/>
    <p:sldId id="259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923" autoAdjust="0"/>
    <p:restoredTop sz="94660"/>
  </p:normalViewPr>
  <p:slideViewPr>
    <p:cSldViewPr>
      <p:cViewPr varScale="1">
        <p:scale>
          <a:sx n="68" d="100"/>
          <a:sy n="68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08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49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3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14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4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30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219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3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23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02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568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3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33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13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157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920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480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69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10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66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42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43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9629A-BF43-419E-A750-8BE00E7AFA0B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F0284-FF9D-4AF6-9A04-55753D754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91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1CF2-74A2-480D-82A9-D448BA5C4B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BE39E-73E8-4A33-87E9-DB1DD0E871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7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commons.wikimedia.org/wiki/File:Kustodiev_self_portrait.jpg?uselang=r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commons.wikimedia.org/wiki/File:Tomb_of_Kustodiev.jpg?uselang=ru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915" TargetMode="External"/><Relationship Id="rId13" Type="http://schemas.openxmlformats.org/officeDocument/2006/relationships/hyperlink" Target="http://ru.wikipedia.org/wiki/1911" TargetMode="External"/><Relationship Id="rId18" Type="http://schemas.openxmlformats.org/officeDocument/2006/relationships/hyperlink" Target="http://ru.wikipedia.org/wiki/%D0%91%D0%B8%D0%BB%D0%B8%D0%B1%D0%B8%D0%BD,_%D0%98%D0%B2%D0%B0%D0%BD_%D0%AF%D0%BA%D0%BE%D0%B2%D0%BB%D0%B5%D0%B2%D0%B8%D1%87" TargetMode="External"/><Relationship Id="rId26" Type="http://schemas.openxmlformats.org/officeDocument/2006/relationships/hyperlink" Target="http://ru.wikipedia.org/wiki/%D0%A0%D0%B5%D1%80%D0%B8%D1%85,_%D0%9D%D0%B8%D0%BA%D0%BE%D0%BB%D0%B0%D0%B9_%D0%9A%D0%BE%D0%BD%D1%81%D1%82%D0%B0%D0%BD%D1%82%D0%B8%D0%BD%D0%BE%D0%B2%D0%B8%D1%87" TargetMode="External"/><Relationship Id="rId3" Type="http://schemas.openxmlformats.org/officeDocument/2006/relationships/hyperlink" Target="http://ru.wikipedia.org/wiki/1912" TargetMode="External"/><Relationship Id="rId21" Type="http://schemas.openxmlformats.org/officeDocument/2006/relationships/hyperlink" Target="http://ru.wikipedia.org/wiki/1904" TargetMode="External"/><Relationship Id="rId7" Type="http://schemas.openxmlformats.org/officeDocument/2006/relationships/hyperlink" Target="http://ru.wikipedia.org/wiki/%D0%90%D0%BD%D0%B8%D1%81%D0%B8%D0%BC%D0%BE%D0%B2,_%D0%90%D0%BB%D0%B5%D0%BA%D1%81%D0%B0%D0%BD%D0%B4%D1%80_%D0%98%D0%B2%D0%B0%D0%BD%D0%BE%D0%B2%D0%B8%D1%87_(%D0%B8%D1%81%D0%BA%D1%83%D1%81%D1%81%D1%82%D0%B2%D0%BE%D0%B2%D0%B5%D0%B4)" TargetMode="External"/><Relationship Id="rId12" Type="http://schemas.openxmlformats.org/officeDocument/2006/relationships/hyperlink" Target="http://ru.wikipedia.org/wiki/%D0%9E%D1%81%D1%82%D1%80%D0%BE%D0%B2%D1%81%D0%BA%D0%B8%D0%B9,_%D0%90%D0%BB%D0%B5%D0%BA%D1%81%D0%B0%D0%BD%D0%B4%D1%80_%D0%9D%D0%B8%D0%BA%D0%BE%D0%BB%D0%B0%D0%B5%D0%B2%D0%B8%D1%87" TargetMode="External"/><Relationship Id="rId17" Type="http://schemas.openxmlformats.org/officeDocument/2006/relationships/hyperlink" Target="http://ru.wikipedia.org/wiki/1901" TargetMode="External"/><Relationship Id="rId25" Type="http://schemas.openxmlformats.org/officeDocument/2006/relationships/hyperlink" Target="http://ru.wikipedia.org/wiki/1913" TargetMode="External"/><Relationship Id="rId2" Type="http://schemas.openxmlformats.org/officeDocument/2006/relationships/hyperlink" Target="http://ru.wikipedia.org/wiki/%D0%A0%D1%83%D1%81%D1%81%D0%BA%D0%B8%D0%B9_%D0%BC%D1%83%D0%B7%D0%B5%D0%B9" TargetMode="External"/><Relationship Id="rId16" Type="http://schemas.openxmlformats.org/officeDocument/2006/relationships/hyperlink" Target="http://ru.wikipedia.org/wiki/1900" TargetMode="External"/><Relationship Id="rId20" Type="http://schemas.openxmlformats.org/officeDocument/2006/relationships/hyperlink" Target="http://ru.wikipedia.org/wiki/1902" TargetMode="External"/><Relationship Id="rId29" Type="http://schemas.openxmlformats.org/officeDocument/2006/relationships/hyperlink" Target="http://ru.wikipedia.org/wiki/%D0%9B%D0%B5%D0%B4%D0%B8_%D0%9C%D0%B0%D0%BA%D0%B1%D0%B5%D1%82_%D0%9C%D1%86%D0%B5%D0%BD%D1%81%D0%BA%D0%BE%D0%B3%D0%BE_%D1%83%D0%B5%D0%B7%D0%B4%D0%B0_(%D0%BF%D0%BE%D0%B2%D0%B5%D1%81%D1%82%D1%8C)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ru.wikipedia.org/wiki/%D0%9C%D1%83%D0%B7%D0%B5%D0%B9_%D1%80%D1%83%D1%81%D1%81%D0%BA%D0%BE%D0%B3%D0%BE_%D0%B8%D1%81%D0%BA%D1%83%D1%81%D1%81%D1%82%D0%B2%D0%B0_%D0%B2_%D0%9A%D0%B8%D0%B5%D0%B2%D0%B5" TargetMode="External"/><Relationship Id="rId11" Type="http://schemas.openxmlformats.org/officeDocument/2006/relationships/hyperlink" Target="http://ru.wikipedia.org/wiki/1922" TargetMode="External"/><Relationship Id="rId24" Type="http://schemas.openxmlformats.org/officeDocument/2006/relationships/hyperlink" Target="http://ru.wikipedia.org/wiki/1908" TargetMode="External"/><Relationship Id="rId5" Type="http://schemas.openxmlformats.org/officeDocument/2006/relationships/hyperlink" Target="http://ru.wikipedia.org/wiki/%D0%9A%D0%B8%D0%BD%D0%B5%D1%88%D0%BC%D0%B0" TargetMode="External"/><Relationship Id="rId15" Type="http://schemas.openxmlformats.org/officeDocument/2006/relationships/hyperlink" Target="http://ru.wikipedia.org/wiki/1919" TargetMode="External"/><Relationship Id="rId23" Type="http://schemas.openxmlformats.org/officeDocument/2006/relationships/hyperlink" Target="http://ru.wikipedia.org/wiki/1907" TargetMode="External"/><Relationship Id="rId28" Type="http://schemas.openxmlformats.org/officeDocument/2006/relationships/hyperlink" Target="http://ru.wikipedia.org/wiki/%D0%9B%D0%B5%D1%81%D0%BA%D0%BE%D0%B2,_%D0%9D%D0%B8%D0%BA%D0%BE%D0%BB%D0%B0%D0%B9_%D0%A1%D0%B5%D0%BC%D1%91%D0%BD%D0%BE%D0%B2%D0%B8%D1%87" TargetMode="External"/><Relationship Id="rId10" Type="http://schemas.openxmlformats.org/officeDocument/2006/relationships/hyperlink" Target="http://ru.wikipedia.org/wiki/%D0%A8%D0%B0%D0%BB%D1%8F%D0%BF%D0%B8%D0%BD,_%D0%A4%D1%91%D0%B4%D0%BE%D1%80_%D0%98%D0%B2%D0%B0%D0%BD%D0%BE%D0%B2%D0%B8%D1%87" TargetMode="External"/><Relationship Id="rId19" Type="http://schemas.openxmlformats.org/officeDocument/2006/relationships/hyperlink" Target="http://ru.wikipedia.org/wiki/%D0%9C%D0%B0%D1%82%D1%8D,_%D0%92%D0%B0%D1%81%D0%B8%D0%BB%D0%B8%D0%B9_%D0%92%D0%B0%D1%81%D0%B8%D0%BB%D1%8C%D0%B5%D0%B2%D0%B8%D1%87" TargetMode="External"/><Relationship Id="rId31" Type="http://schemas.openxmlformats.org/officeDocument/2006/relationships/hyperlink" Target="http://ru.wikipedia.org/wiki/1910" TargetMode="External"/><Relationship Id="rId4" Type="http://schemas.openxmlformats.org/officeDocument/2006/relationships/hyperlink" Target="http://ru.wikipedia.org/wiki/%D0%A4%D0%BB%D0%BE%D1%80%D0%B5%D0%BD%D1%86%D0%B8%D1%8F" TargetMode="External"/><Relationship Id="rId9" Type="http://schemas.openxmlformats.org/officeDocument/2006/relationships/hyperlink" Target="http://ru.wikipedia.org/wiki/%D0%A2%D1%80%D0%B5%D1%82%D1%8C%D1%8F%D0%BA%D0%BE%D0%B2%D1%81%D0%BA%D0%B0%D1%8F_%D0%B3%D0%B0%D0%BB%D0%B5%D1%80%D0%B5%D1%8F" TargetMode="External"/><Relationship Id="rId14" Type="http://schemas.openxmlformats.org/officeDocument/2006/relationships/hyperlink" Target="http://ru.wikipedia.org/wiki/%D0%A2%D1%80%D0%BE%D0%B8%D1%86%D0%B5-%D0%A1%D0%B5%D1%80%D0%B3%D0%B8%D0%B5%D0%B2%D0%B0_%D0%BB%D0%B0%D0%B2%D1%80%D0%B0" TargetMode="External"/><Relationship Id="rId22" Type="http://schemas.openxmlformats.org/officeDocument/2006/relationships/hyperlink" Target="http://ru.wikipedia.org/wiki/1906" TargetMode="External"/><Relationship Id="rId27" Type="http://schemas.openxmlformats.org/officeDocument/2006/relationships/hyperlink" Target="http://ru.wikipedia.org/wiki/1914" TargetMode="External"/><Relationship Id="rId30" Type="http://schemas.openxmlformats.org/officeDocument/2006/relationships/hyperlink" Target="http://ru.wikipedia.org/wiki/19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sz="1800" dirty="0" err="1" smtClean="0"/>
              <a:t>Автор:Безменова</a:t>
            </a:r>
            <a:r>
              <a:rPr lang="ru-RU" sz="1800" dirty="0" smtClean="0"/>
              <a:t> </a:t>
            </a:r>
            <a:r>
              <a:rPr lang="ru-RU" sz="1800" dirty="0"/>
              <a:t>Т.А.- директор</a:t>
            </a:r>
            <a:br>
              <a:rPr lang="ru-RU" sz="1800" dirty="0"/>
            </a:br>
            <a:r>
              <a:rPr lang="ru-RU" sz="1800" dirty="0"/>
              <a:t>МБУК « Питерская МЦБ»</a:t>
            </a:r>
            <a:br>
              <a:rPr lang="ru-RU" sz="1800" dirty="0"/>
            </a:br>
            <a:r>
              <a:rPr lang="ru-RU" sz="1800" dirty="0"/>
              <a:t>Питерка, Саратовская обл.</a:t>
            </a:r>
            <a:br>
              <a:rPr lang="ru-RU" sz="18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</a:t>
            </a:r>
            <a:r>
              <a:rPr lang="ru-RU" b="1" dirty="0" smtClean="0">
                <a:solidFill>
                  <a:schemeClr val="tx2"/>
                </a:solidFill>
                <a:latin typeface="Georgia" pitchFamily="18" charset="0"/>
              </a:rPr>
              <a:t>Кустодиев  </a:t>
            </a:r>
            <a:br>
              <a:rPr lang="ru-RU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Georgia" pitchFamily="18" charset="0"/>
              </a:rPr>
              <a:t>              Борис  </a:t>
            </a:r>
            <a:r>
              <a:rPr lang="ru-RU" b="1" dirty="0" smtClean="0">
                <a:solidFill>
                  <a:schemeClr val="tx2"/>
                </a:solidFill>
                <a:latin typeface="Georgia" pitchFamily="18" charset="0"/>
              </a:rPr>
              <a:t>Михайлович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Автопортрет (1912). Галерея Уффици">
            <a:hlinkClick r:id="rId2" tooltip="&quot;Автопортрет (1912). Галерея Уффици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571480"/>
            <a:ext cx="3496472" cy="364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28728" y="3357563"/>
            <a:ext cx="7000924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3600" b="1" cap="all" spc="0" dirty="0" smtClean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3600" b="1" cap="all" dirty="0" smtClean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3600" b="1" cap="all" dirty="0" smtClean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</a:t>
            </a:r>
            <a:r>
              <a:rPr lang="ru-RU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7.03.1878 </a:t>
            </a:r>
            <a:r>
              <a:rPr lang="ru-RU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- 26.05.1927 </a:t>
            </a:r>
            <a:endParaRPr lang="ru-RU" sz="16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101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072494" cy="621510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       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      </a:t>
            </a:r>
            <a:r>
              <a:rPr lang="ru-RU" sz="3800" dirty="0" smtClean="0">
                <a:solidFill>
                  <a:schemeClr val="tx2"/>
                </a:solidFill>
                <a:latin typeface="Georgia" pitchFamily="18" charset="0"/>
              </a:rPr>
              <a:t>Его картины наполнены светоносностью, яркостью цветовых контрастов и изысканной декоративной стилизацией форм, они погружают зрителя в творческую стихию народной жизни. Художник как бы любуется ярмарочной, купеческой Русью, неумолимо уходящей в прошлое.</a:t>
            </a:r>
          </a:p>
          <a:p>
            <a:pPr algn="just">
              <a:buNone/>
            </a:pPr>
            <a:r>
              <a:rPr lang="ru-RU" sz="3800" dirty="0" smtClean="0">
                <a:solidFill>
                  <a:schemeClr val="tx2"/>
                </a:solidFill>
                <a:latin typeface="Georgia" pitchFamily="18" charset="0"/>
              </a:rPr>
              <a:t> </a:t>
            </a:r>
            <a:br>
              <a:rPr lang="ru-RU" sz="3800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3800" dirty="0" smtClean="0">
                <a:solidFill>
                  <a:schemeClr val="tx2"/>
                </a:solidFill>
                <a:latin typeface="Georgia" pitchFamily="18" charset="0"/>
              </a:rPr>
              <a:t>        Кустодиевская живопись и музыкальна, и литературна. Словно песня, льется рассказ о жизни красивой и сказочно изобильной. Его герои с наивной откровенностью демонстрируют зрителям себя, свой дом, свои привычки и вкусы; бесхитростно повествуют о своей незамысловатой жизни: что они едят и покупают на ярмарке, как пьют чай, спят, ходят в баню, торгуют в лавочках, катаются на тройках, веселятся в балаганах, ухаживают, женятся, умирают, каковы, наконец, их взаимоотношения с богом.</a:t>
            </a:r>
          </a:p>
          <a:p>
            <a:pPr>
              <a:buNone/>
            </a:pPr>
            <a:r>
              <a:rPr lang="ru-RU" sz="3800" dirty="0" smtClean="0">
                <a:solidFill>
                  <a:schemeClr val="tx2"/>
                </a:solidFill>
                <a:latin typeface="Georgia" pitchFamily="18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88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15475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r"/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«О Кустодиев, Кустодиев, 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его имя страшно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успокоительно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действует  на  душу...»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24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i="1" dirty="0" smtClean="0">
                <a:solidFill>
                  <a:srgbClr val="C00000"/>
                </a:solidFill>
                <a:latin typeface="Georgia" pitchFamily="18" charset="0"/>
              </a:rPr>
              <a:t>Суриков</a:t>
            </a:r>
            <a:br>
              <a:rPr lang="ru-RU" sz="2000" i="1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портрет Кустодиев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836712"/>
            <a:ext cx="4145684" cy="495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494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24744"/>
            <a:ext cx="7962108" cy="460851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      </a:t>
            </a:r>
          </a:p>
          <a:p>
            <a:pPr marL="0" indent="0" algn="just">
              <a:buNone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      </a:t>
            </a:r>
            <a:r>
              <a:rPr lang="ru-RU" sz="21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Коллекция произведений Б.М.Кустодиева, хранящихся в Государственной Третьяковской галерее, позволяет составить достаточно полное представление об этапах его творчества.</a:t>
            </a:r>
          </a:p>
          <a:p>
            <a:pPr marL="0" indent="0" algn="just">
              <a:buNone/>
              <a:tabLst>
                <a:tab pos="7440613" algn="l"/>
              </a:tabLst>
            </a:pPr>
            <a:r>
              <a:rPr lang="ru-RU" sz="21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            Кустодиев сумел соединить в своем творчестве национально-романтический идеал народного искусства с классической традицией, не пренебрегал и тем новым, что несли в себе импрессионизм и модерн</a:t>
            </a:r>
            <a:r>
              <a:rPr lang="ru-RU" sz="21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. </a:t>
            </a:r>
          </a:p>
          <a:p>
            <a:pPr algn="just">
              <a:buNone/>
            </a:pPr>
            <a:r>
              <a:rPr lang="ru-RU" sz="21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ru-RU" sz="21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</a:br>
            <a:endParaRPr lang="ru-RU" sz="2100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0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642918"/>
            <a:ext cx="3168352" cy="76985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Портрет  девочки  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(1897)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Портрет девочк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529553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03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2458616" cy="65293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Портрет жены художника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(</a:t>
            </a:r>
            <a:r>
              <a:rPr lang="ru-RU" sz="2200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1903)</a:t>
            </a:r>
            <a:endParaRPr lang="ru-RU" sz="2200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Портрет жены художник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87824" y="260648"/>
            <a:ext cx="568863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503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615475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Масленица</a:t>
            </a:r>
            <a:r>
              <a:rPr lang="ru-RU" sz="2400" dirty="0" smtClean="0">
                <a:solidFill>
                  <a:schemeClr val="tx2"/>
                </a:solidFill>
                <a:latin typeface="Georgia" pitchFamily="18" charset="0"/>
              </a:rPr>
              <a:t>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(1903 год)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Маслениц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07249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788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74638"/>
            <a:ext cx="6472254" cy="29684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</a:rPr>
              <a:t>Ярмарка</a:t>
            </a:r>
            <a:r>
              <a:rPr lang="ru-RU" sz="2000" dirty="0" smtClean="0">
                <a:solidFill>
                  <a:srgbClr val="C00000"/>
                </a:solidFill>
                <a:latin typeface="Georgia" pitchFamily="18" charset="0"/>
              </a:rPr>
              <a:t>  (1908)</a:t>
            </a:r>
            <a:endParaRPr lang="ru-RU" sz="2000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Ярмарк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14393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44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274638"/>
            <a:ext cx="2952328" cy="1143000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                                                                                 Гуляние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(1909)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стодиев Борис Михайлович. Гуляние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332656"/>
            <a:ext cx="612068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152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                        </a:t>
            </a: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Портрет  дочери </a:t>
            </a:r>
            <a:b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400" b="1" dirty="0">
                <a:solidFill>
                  <a:schemeClr val="tx2"/>
                </a:solidFill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               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(1910)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Портрет дочер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260648"/>
            <a:ext cx="5616624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402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Натюрморт  с  фазанами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(1914)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Натюрморт с фазанам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03648" y="908720"/>
            <a:ext cx="6420240" cy="543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083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                                                </a:t>
            </a: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Красавица </a:t>
            </a:r>
            <a:b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                                                (1915)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пчих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11760" y="188640"/>
            <a:ext cx="4355438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289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Georgia" pitchFamily="18" charset="0"/>
              </a:rPr>
            </a:b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628654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 smtClean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 smtClean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 smtClean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endParaRPr lang="ru-RU" b="1" dirty="0">
              <a:solidFill>
                <a:schemeClr val="tx2"/>
              </a:solidFill>
              <a:latin typeface="Georgia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  <a:latin typeface="Georgia" pitchFamily="18" charset="0"/>
              </a:rPr>
              <a:t>    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Красавица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   (1915)</a:t>
            </a:r>
            <a:endParaRPr lang="ru-RU" sz="2000" dirty="0"/>
          </a:p>
        </p:txBody>
      </p:sp>
      <p:pic>
        <p:nvPicPr>
          <p:cNvPr id="4" name="Рисунок 3" descr="Красавиц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447806"/>
            <a:ext cx="6912768" cy="501662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244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74638"/>
            <a:ext cx="3600400" cy="70609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Прогулка  верхом 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(1915)</a:t>
            </a:r>
            <a:endParaRPr lang="ru-RU" sz="2200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стодиев. Прогулка верхом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332656"/>
            <a:ext cx="525658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406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                      Зима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(1916)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Зим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332656"/>
            <a:ext cx="590465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86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274638"/>
            <a:ext cx="2962672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Морозный  день  </a:t>
            </a:r>
            <a:r>
              <a:rPr lang="ru-RU" sz="2200" dirty="0" smtClean="0">
                <a:solidFill>
                  <a:schemeClr val="tx2"/>
                </a:solidFill>
                <a:latin typeface="Georgia" pitchFamily="18" charset="0"/>
              </a:rPr>
              <a:t>(1916)</a:t>
            </a:r>
            <a:endParaRPr lang="ru-RU" sz="22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Морозный день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764704"/>
            <a:ext cx="6248400" cy="566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6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274638"/>
            <a:ext cx="2746648" cy="77809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Трактирщик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(1916)</a:t>
            </a:r>
            <a:endParaRPr lang="ru-RU" sz="2200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Трактирщик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332656"/>
            <a:ext cx="554461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08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274638"/>
            <a:ext cx="2674640" cy="106613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</a:t>
            </a:r>
            <a:r>
              <a:rPr lang="ru-RU" sz="2700" b="1" dirty="0" smtClean="0">
                <a:solidFill>
                  <a:schemeClr val="tx2"/>
                </a:solidFill>
                <a:latin typeface="Georgia" pitchFamily="18" charset="0"/>
              </a:rPr>
              <a:t>Московский  трактир  </a:t>
            </a:r>
            <a:br>
              <a:rPr lang="ru-RU" sz="27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700" dirty="0" smtClean="0">
                <a:solidFill>
                  <a:schemeClr val="tx2"/>
                </a:solidFill>
                <a:latin typeface="Georgia" pitchFamily="18" charset="0"/>
              </a:rPr>
              <a:t>(</a:t>
            </a:r>
            <a:r>
              <a:rPr lang="ru-RU" sz="2200" dirty="0" smtClean="0">
                <a:solidFill>
                  <a:schemeClr val="tx2"/>
                </a:solidFill>
                <a:latin typeface="Georgia" pitchFamily="18" charset="0"/>
              </a:rPr>
              <a:t>1917)</a:t>
            </a:r>
            <a:endParaRPr lang="ru-RU" sz="22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Московский трактир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7" y="908720"/>
            <a:ext cx="5904655" cy="546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82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2240" y="274638"/>
            <a:ext cx="1954560" cy="63408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Сенокос  </a:t>
            </a:r>
            <a:r>
              <a:rPr lang="ru-RU" sz="2400" dirty="0" smtClean="0">
                <a:solidFill>
                  <a:schemeClr val="tx2"/>
                </a:solidFill>
                <a:latin typeface="Georgia" pitchFamily="18" charset="0"/>
              </a:rPr>
              <a:t>(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1917)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Сенокос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332656"/>
            <a:ext cx="619268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40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8264" y="274638"/>
            <a:ext cx="1738536" cy="56207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2"/>
                </a:solidFill>
                <a:latin typeface="Georgia" pitchFamily="18" charset="0"/>
              </a:rPr>
              <a:t>Купец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  (1918)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пец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332656"/>
            <a:ext cx="576064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518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6357982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Georgia" pitchFamily="18" charset="0"/>
              </a:rPr>
              <a:t>                                                 </a:t>
            </a: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Купчиха  за  чаем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(1918)</a:t>
            </a:r>
            <a:b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dirty="0" smtClean="0">
                <a:solidFill>
                  <a:schemeClr val="tx2"/>
                </a:solidFill>
                <a:latin typeface="Georgia" pitchFamily="18" charset="0"/>
              </a:rPr>
              <a:t> </a:t>
            </a:r>
            <a:br>
              <a:rPr lang="ru-RU" sz="1800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>
                <a:latin typeface="Georgia" pitchFamily="18" charset="0"/>
              </a:rPr>
              <a:t/>
            </a:r>
            <a:br>
              <a:rPr lang="ru-RU" sz="1800" dirty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dirty="0" smtClean="0">
                <a:latin typeface="Georgia" pitchFamily="18" charset="0"/>
              </a:rPr>
              <a:t>  </a:t>
            </a:r>
            <a:endParaRPr lang="ru-RU" sz="1800" dirty="0">
              <a:latin typeface="Georgia" pitchFamily="18" charset="0"/>
            </a:endParaRPr>
          </a:p>
        </p:txBody>
      </p:sp>
      <p:pic>
        <p:nvPicPr>
          <p:cNvPr id="4" name="Содержимое 3" descr="Купчиха за чаем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857232"/>
            <a:ext cx="516519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903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2458616" cy="94096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Купчиха          с  зеркалом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(1918)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пчиха с зеркалом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5856" y="260648"/>
            <a:ext cx="5102904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342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34605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Гроза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(1919)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Гроз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764704"/>
            <a:ext cx="842493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531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26568" cy="77809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Портрет  Шаляпина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(1920)</a:t>
            </a:r>
            <a:b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</a:b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Портрет Шаляпин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43608" y="260648"/>
            <a:ext cx="547260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01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8224" y="274638"/>
            <a:ext cx="2270056" cy="77809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Georgia" pitchFamily="18" charset="0"/>
              </a:rPr>
              <a:t>                                                                            </a:t>
            </a:r>
            <a:r>
              <a:rPr lang="ru-RU" sz="2700" b="1" dirty="0" smtClean="0">
                <a:solidFill>
                  <a:srgbClr val="C00000"/>
                </a:solidFill>
                <a:latin typeface="Georgia" pitchFamily="18" charset="0"/>
              </a:rPr>
              <a:t>Выходной                                                                              </a:t>
            </a:r>
            <a:r>
              <a:rPr lang="ru-RU" sz="2200" dirty="0" smtClean="0">
                <a:solidFill>
                  <a:srgbClr val="C00000"/>
                </a:solidFill>
                <a:latin typeface="Georgia" pitchFamily="18" charset="0"/>
              </a:rPr>
              <a:t>(1920)</a:t>
            </a:r>
            <a:endParaRPr lang="ru-RU" sz="2200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Выходно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630364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164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274638"/>
            <a:ext cx="2376264" cy="77809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Голубой  домик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(1920)</a:t>
            </a:r>
            <a:endParaRPr lang="ru-RU" sz="22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Голубой домик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332656"/>
            <a:ext cx="583980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659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2240" y="332656"/>
            <a:ext cx="1944216" cy="7200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Купец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(1920)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пец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75656" y="332656"/>
            <a:ext cx="4824535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486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2880320" cy="13541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Извозчик  </a:t>
            </a:r>
            <a:b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за  чаем   </a:t>
            </a:r>
            <a:b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(1920)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стодиев. Извозчик за чаем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5856" y="260648"/>
            <a:ext cx="568863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931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3296"/>
            <a:ext cx="8229600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Большевик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(1920)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устодиев. Картина Большевик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260648"/>
            <a:ext cx="799288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715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49006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После  грозы 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(1921)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артина Кустодиева После грозы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908720"/>
            <a:ext cx="83529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43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2280" y="5805264"/>
            <a:ext cx="1800200" cy="86409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Georgia" pitchFamily="18" charset="0"/>
              </a:rPr>
              <a:t>  </a:t>
            </a:r>
            <a:r>
              <a:rPr lang="ru-RU" sz="2400" b="1" dirty="0" smtClean="0">
                <a:solidFill>
                  <a:schemeClr val="tx2"/>
                </a:solidFill>
                <a:latin typeface="Georgia" pitchFamily="18" charset="0"/>
              </a:rPr>
              <a:t>Купание     </a:t>
            </a:r>
            <a:r>
              <a:rPr lang="ru-RU" sz="2000" dirty="0" smtClean="0">
                <a:solidFill>
                  <a:schemeClr val="tx2"/>
                </a:solidFill>
                <a:latin typeface="Georgia" pitchFamily="18" charset="0"/>
              </a:rPr>
              <a:t>(1921)</a:t>
            </a: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Борис Кустодие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260648"/>
            <a:ext cx="6696744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72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sz="2700" b="1" dirty="0" smtClean="0">
                <a:solidFill>
                  <a:schemeClr val="tx2"/>
                </a:solidFill>
                <a:latin typeface="Georgia" pitchFamily="18" charset="0"/>
              </a:rPr>
              <a:t>Купчиха  и  домовой  </a:t>
            </a:r>
            <a:r>
              <a:rPr lang="ru-RU" sz="2200" dirty="0" smtClean="0">
                <a:solidFill>
                  <a:schemeClr val="tx2"/>
                </a:solidFill>
                <a:latin typeface="Georgia" pitchFamily="18" charset="0"/>
              </a:rPr>
              <a:t>(1922)</a:t>
            </a:r>
            <a:r>
              <a:rPr lang="ru-RU" dirty="0" smtClean="0">
                <a:solidFill>
                  <a:schemeClr val="tx2"/>
                </a:solidFill>
                <a:latin typeface="Georgia" pitchFamily="18" charset="0"/>
              </a:rPr>
              <a:t> </a:t>
            </a:r>
            <a:br>
              <a:rPr lang="ru-RU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Georgia" pitchFamily="18" charset="0"/>
              </a:rPr>
              <a:t> 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http://www.bibliotekar.ru/Kkustodiev/1.files/image00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57298"/>
            <a:ext cx="692948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302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                                                        </a:t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700" b="1" dirty="0" smtClean="0">
                <a:solidFill>
                  <a:schemeClr val="tx2"/>
                </a:solidFill>
                <a:latin typeface="Georgia" pitchFamily="18" charset="0"/>
              </a:rPr>
              <a:t>Портрет  Максимилиана  Волошина  </a:t>
            </a:r>
            <a:r>
              <a:rPr lang="ru-RU" sz="2400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Georgia" pitchFamily="18" charset="0"/>
              </a:rPr>
              <a:t>                                                                                        (1924)</a:t>
            </a:r>
            <a:endParaRPr lang="ru-RU" sz="22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Портрет Максимилиана Волошин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1" y="714356"/>
            <a:ext cx="494578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39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 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Осень </a:t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                                                                       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(1926)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Осень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6016181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793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29763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2700" b="1" dirty="0" smtClean="0">
                <a:solidFill>
                  <a:schemeClr val="tx2"/>
                </a:solidFill>
                <a:latin typeface="Georgia" pitchFamily="18" charset="0"/>
              </a:rPr>
              <a:t>Русская  Венера </a:t>
            </a:r>
            <a:r>
              <a:rPr lang="ru-RU" sz="2200" b="1" dirty="0" smtClean="0">
                <a:solidFill>
                  <a:schemeClr val="tx2"/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schemeClr val="tx2"/>
                </a:solidFill>
                <a:latin typeface="Georgia" pitchFamily="18" charset="0"/>
              </a:rPr>
              <a:t>(1926)</a:t>
            </a:r>
            <a:br>
              <a:rPr lang="ru-RU" sz="2200" dirty="0" smtClean="0">
                <a:solidFill>
                  <a:schemeClr val="tx2"/>
                </a:solidFill>
                <a:latin typeface="Georgia" pitchFamily="18" charset="0"/>
              </a:rPr>
            </a:br>
            <a:endParaRPr lang="ru-RU" sz="22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картина Русская Венер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500042"/>
            <a:ext cx="47863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74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186766" cy="633670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  </a:t>
            </a:r>
            <a:r>
              <a:rPr lang="ru-RU" sz="21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Жизнь художника и его творчество неразрывно связаны с Волгой, волжскими  просторами. Через всю жизнь                     Б. М. Кустодиев пронес большую и неизбывную любовь к Поволжью - краю, где прошли его детство и юность. </a:t>
            </a:r>
          </a:p>
          <a:p>
            <a:pPr>
              <a:buNone/>
            </a:pPr>
            <a:endParaRPr lang="ru-RU" sz="21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endParaRPr lang="ru-RU" sz="21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93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34605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Самая  дорогая   картина   Кустодиева  Б.М.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6" name="Содержимое 5" descr="Самая дорогая картина Кустодиев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5576" y="836712"/>
            <a:ext cx="770485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835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Georgia" pitchFamily="18" charset="0"/>
              </a:rPr>
              <a:t>Не знаю, удалось ли мне сделать и  выразить в моих вещах то, что я хотел - любовь к жизни, радость и  бодрость, любовь к своему русскому. Это было всегда единственным "сюжетом" моих картин.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>
                <a:solidFill>
                  <a:schemeClr val="tx2"/>
                </a:solidFill>
              </a:rPr>
              <a:t>                                     </a:t>
            </a:r>
            <a:r>
              <a:rPr lang="ru-RU" sz="2800" i="1" dirty="0" smtClean="0">
                <a:solidFill>
                  <a:schemeClr val="tx2"/>
                </a:solidFill>
              </a:rPr>
              <a:t>Кустодиев  Б.М.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40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Georgia" pitchFamily="18" charset="0"/>
              </a:rPr>
              <a:t>Могила  Кустодиева</a:t>
            </a:r>
            <a:r>
              <a:rPr lang="ru-RU" sz="1800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dirty="0" smtClean="0">
                <a:solidFill>
                  <a:schemeClr val="tx2"/>
                </a:solidFill>
                <a:latin typeface="Georgia" pitchFamily="18" charset="0"/>
              </a:rPr>
              <a:t>Тихвинское  кладбище  Александро-Невской  лавры</a:t>
            </a:r>
            <a:br>
              <a:rPr lang="ru-RU" sz="1800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600" dirty="0" smtClean="0">
                <a:solidFill>
                  <a:schemeClr val="tx2"/>
                </a:solidFill>
                <a:latin typeface="Georgia" pitchFamily="18" charset="0"/>
              </a:rPr>
              <a:t>(Санкт-Петербург)</a:t>
            </a:r>
            <a:endParaRPr lang="ru-RU" sz="16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4" name="Содержимое 3" descr="http://upload.wikimedia.org/wikipedia/commons/thumb/0/0e/Tomb_of_Kustodiev.jpg/222px-Tomb_of_Kustodiev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500174"/>
            <a:ext cx="521497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130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71472" y="357167"/>
            <a:ext cx="4000528" cy="600079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ru-RU" sz="1400" dirty="0" smtClean="0"/>
              <a:t>«Вступление. Москва» рисунок </a:t>
            </a:r>
          </a:p>
          <a:p>
            <a:pPr lvl="0"/>
            <a:r>
              <a:rPr lang="ru-RU" sz="1400" dirty="0" smtClean="0"/>
              <a:t>«Утро», (1904, </a:t>
            </a:r>
            <a:r>
              <a:rPr lang="ru-RU" sz="1400" dirty="0" smtClean="0">
                <a:hlinkClick r:id="rId2" tooltip="Русский музей"/>
              </a:rPr>
              <a:t>ГРМ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«Балаганы» </a:t>
            </a:r>
          </a:p>
          <a:p>
            <a:pPr lvl="0"/>
            <a:r>
              <a:rPr lang="ru-RU" sz="1400" dirty="0" smtClean="0"/>
              <a:t>«Ярмарки» </a:t>
            </a:r>
          </a:p>
          <a:p>
            <a:pPr lvl="0"/>
            <a:r>
              <a:rPr lang="ru-RU" sz="1400" dirty="0" smtClean="0"/>
              <a:t>«Масленицы» </a:t>
            </a:r>
          </a:p>
          <a:p>
            <a:pPr lvl="0"/>
            <a:r>
              <a:rPr lang="ru-RU" sz="1400" dirty="0" smtClean="0"/>
              <a:t>автопортрет (</a:t>
            </a:r>
            <a:r>
              <a:rPr lang="ru-RU" sz="1400" dirty="0" smtClean="0">
                <a:hlinkClick r:id="rId3" tooltip="1912"/>
              </a:rPr>
              <a:t>1912</a:t>
            </a:r>
            <a:r>
              <a:rPr lang="ru-RU" sz="1400" dirty="0" smtClean="0"/>
              <a:t>, Галерея Уффици, </a:t>
            </a:r>
            <a:r>
              <a:rPr lang="ru-RU" sz="1400" dirty="0" smtClean="0">
                <a:hlinkClick r:id="rId4" tooltip="Флоренция"/>
              </a:rPr>
              <a:t>Флоренция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«Купчихи в </a:t>
            </a:r>
            <a:r>
              <a:rPr lang="ru-RU" sz="1400" dirty="0" smtClean="0">
                <a:hlinkClick r:id="rId5" tooltip="Кинешма"/>
              </a:rPr>
              <a:t>Кинешме</a:t>
            </a:r>
            <a:r>
              <a:rPr lang="ru-RU" sz="1400" dirty="0" smtClean="0"/>
              <a:t>» (темпера, </a:t>
            </a:r>
            <a:r>
              <a:rPr lang="ru-RU" sz="1400" dirty="0" smtClean="0">
                <a:hlinkClick r:id="rId3" tooltip="1912"/>
              </a:rPr>
              <a:t>1912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6" tooltip="Музей русского искусства в Киеве"/>
              </a:rPr>
              <a:t>Музей русского искусства в Киеве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портрет </a:t>
            </a:r>
            <a:r>
              <a:rPr lang="ru-RU" sz="1400" dirty="0" smtClean="0">
                <a:hlinkClick r:id="rId7" tooltip="Анисимов, Александр Иванович (искусствовед)"/>
              </a:rPr>
              <a:t>А. И. Анисимова</a:t>
            </a:r>
            <a:r>
              <a:rPr lang="ru-RU" sz="1400" dirty="0" smtClean="0"/>
              <a:t> (</a:t>
            </a:r>
            <a:r>
              <a:rPr lang="ru-RU" sz="1400" dirty="0" smtClean="0">
                <a:hlinkClick r:id="rId8" tooltip="1915"/>
              </a:rPr>
              <a:t>1915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2" tooltip="Русский музей"/>
              </a:rPr>
              <a:t>ГРМ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«Красавица» (1915, </a:t>
            </a:r>
            <a:r>
              <a:rPr lang="ru-RU" sz="1400" dirty="0" smtClean="0">
                <a:hlinkClick r:id="rId9" tooltip="Третьяковская галерея"/>
              </a:rPr>
              <a:t>Третьяковская галерея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«Купчиха за чаем» (1918, Русский музей) </a:t>
            </a:r>
          </a:p>
          <a:p>
            <a:pPr lvl="0"/>
            <a:r>
              <a:rPr lang="ru-RU" sz="1400" dirty="0" smtClean="0"/>
              <a:t>«Большевик» (1919—20, Третьяковская галерея) </a:t>
            </a:r>
          </a:p>
          <a:p>
            <a:pPr lvl="0"/>
            <a:r>
              <a:rPr lang="ru-RU" sz="1400" dirty="0" smtClean="0"/>
              <a:t>«</a:t>
            </a:r>
            <a:r>
              <a:rPr lang="ru-RU" sz="1400" dirty="0" smtClean="0">
                <a:hlinkClick r:id="rId10" tooltip="Шаляпин, Фёдор Иванович"/>
              </a:rPr>
              <a:t>Ф. И. Шаляпин</a:t>
            </a:r>
            <a:r>
              <a:rPr lang="ru-RU" sz="1400" dirty="0" smtClean="0"/>
              <a:t> на ярмарке» (</a:t>
            </a:r>
            <a:r>
              <a:rPr lang="ru-RU" sz="1400" dirty="0" smtClean="0">
                <a:hlinkClick r:id="rId11" tooltip="1922"/>
              </a:rPr>
              <a:t>1922</a:t>
            </a:r>
            <a:r>
              <a:rPr lang="ru-RU" sz="1400" dirty="0" smtClean="0"/>
              <a:t>, </a:t>
            </a:r>
          </a:p>
          <a:p>
            <a:pPr lvl="0"/>
            <a:r>
              <a:rPr lang="ru-RU" sz="1400" dirty="0" smtClean="0"/>
              <a:t>«Площадь на выезде из города. Эскиз декораций к спектаклю </a:t>
            </a:r>
            <a:r>
              <a:rPr lang="ru-RU" sz="1400" dirty="0" smtClean="0">
                <a:hlinkClick r:id="rId12" tooltip="Островский, Александр Николаевич"/>
              </a:rPr>
              <a:t>А.Н.Островского</a:t>
            </a:r>
            <a:r>
              <a:rPr lang="ru-RU" sz="1400" dirty="0" smtClean="0"/>
              <a:t> «Горячее сердце»» (</a:t>
            </a:r>
            <a:r>
              <a:rPr lang="ru-RU" sz="1400" dirty="0" smtClean="0">
                <a:hlinkClick r:id="rId13" tooltip="1911"/>
              </a:rPr>
              <a:t>1911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«Красная башня </a:t>
            </a:r>
            <a:r>
              <a:rPr lang="ru-RU" sz="1400" dirty="0" smtClean="0">
                <a:hlinkClick r:id="rId14" tooltip="Троице-Сергиева лавра"/>
              </a:rPr>
              <a:t>Троице-Сергиевой лавры</a:t>
            </a:r>
            <a:r>
              <a:rPr lang="ru-RU" sz="1400" dirty="0" smtClean="0"/>
              <a:t>» (</a:t>
            </a:r>
            <a:r>
              <a:rPr lang="ru-RU" sz="1400" dirty="0" smtClean="0">
                <a:hlinkClick r:id="rId3" tooltip="1912"/>
              </a:rPr>
              <a:t>1912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«Московский трактир» (</a:t>
            </a:r>
            <a:r>
              <a:rPr lang="ru-RU" sz="1400" dirty="0" smtClean="0">
                <a:hlinkClick r:id="rId15" tooltip="1919"/>
              </a:rPr>
              <a:t>1919</a:t>
            </a:r>
            <a:r>
              <a:rPr lang="ru-RU" sz="1400" dirty="0" smtClean="0"/>
              <a:t>) </a:t>
            </a:r>
          </a:p>
          <a:p>
            <a:pPr lvl="0"/>
            <a:r>
              <a:rPr lang="ru-RU" sz="1400" dirty="0" smtClean="0"/>
              <a:t>«Портрет А.Н.Протасовой» (</a:t>
            </a:r>
            <a:r>
              <a:rPr lang="ru-RU" sz="1400" dirty="0" smtClean="0">
                <a:hlinkClick r:id="rId16" tooltip="1900"/>
              </a:rPr>
              <a:t>1900</a:t>
            </a:r>
            <a:r>
              <a:rPr lang="ru-RU" sz="1400" dirty="0" smtClean="0"/>
              <a:t>) </a:t>
            </a:r>
          </a:p>
          <a:p>
            <a:endParaRPr lang="ru-RU" sz="14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500562" y="285728"/>
            <a:ext cx="4357718" cy="584043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ru-RU" sz="1500" dirty="0" smtClean="0"/>
              <a:t>«Монахиня» (</a:t>
            </a:r>
            <a:r>
              <a:rPr lang="ru-RU" sz="1500" dirty="0" smtClean="0">
                <a:hlinkClick r:id="rId17" tooltip="1901"/>
              </a:rPr>
              <a:t>1901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</a:t>
            </a:r>
            <a:r>
              <a:rPr lang="ru-RU" sz="1500" dirty="0" smtClean="0">
                <a:hlinkClick r:id="rId18" tooltip="Билибин, Иван Яковлевич"/>
              </a:rPr>
              <a:t>Ивана </a:t>
            </a:r>
            <a:r>
              <a:rPr lang="ru-RU" sz="1500" dirty="0" err="1" smtClean="0">
                <a:hlinkClick r:id="rId18" tooltip="Билибин, Иван Яковлевич"/>
              </a:rPr>
              <a:t>Билибина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17" tooltip="1901"/>
              </a:rPr>
              <a:t>1901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С.А.Никольского» (</a:t>
            </a:r>
            <a:r>
              <a:rPr lang="ru-RU" sz="1500" dirty="0" smtClean="0">
                <a:hlinkClick r:id="rId17" tooltip="1901"/>
              </a:rPr>
              <a:t>1901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</a:t>
            </a:r>
            <a:r>
              <a:rPr lang="ru-RU" sz="1500" dirty="0" smtClean="0">
                <a:hlinkClick r:id="rId19" tooltip="Матэ, Василий Васильевич"/>
              </a:rPr>
              <a:t>Василия Васильевича </a:t>
            </a:r>
            <a:r>
              <a:rPr lang="ru-RU" sz="1500" dirty="0" err="1" smtClean="0">
                <a:hlinkClick r:id="rId19" tooltip="Матэ, Василий Васильевич"/>
              </a:rPr>
              <a:t>Матэ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20" tooltip="1902"/>
              </a:rPr>
              <a:t>1902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«Автопортрет» (</a:t>
            </a:r>
            <a:r>
              <a:rPr lang="ru-RU" sz="1500" dirty="0" smtClean="0">
                <a:hlinkClick r:id="rId21" tooltip="1904"/>
              </a:rPr>
              <a:t>1904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женщины в голубом» (</a:t>
            </a:r>
            <a:r>
              <a:rPr lang="ru-RU" sz="1500" dirty="0" smtClean="0">
                <a:hlinkClick r:id="rId22" tooltip="1906"/>
              </a:rPr>
              <a:t>1906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писательницы А.В.Шварц» (</a:t>
            </a:r>
            <a:r>
              <a:rPr lang="ru-RU" sz="1500" dirty="0" smtClean="0">
                <a:hlinkClick r:id="rId22" tooltip="1906"/>
              </a:rPr>
              <a:t>1906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«Ярмарка» (</a:t>
            </a:r>
            <a:r>
              <a:rPr lang="ru-RU" sz="1500" dirty="0" smtClean="0">
                <a:hlinkClick r:id="rId22" tooltip="1906"/>
              </a:rPr>
              <a:t>1906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«Земская школа в Московской Руси» (</a:t>
            </a:r>
            <a:r>
              <a:rPr lang="ru-RU" sz="1500" dirty="0" smtClean="0">
                <a:hlinkClick r:id="rId23" tooltip="1907"/>
              </a:rPr>
              <a:t>1907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Ирины </a:t>
            </a:r>
            <a:r>
              <a:rPr lang="ru-RU" sz="1500" dirty="0" err="1" smtClean="0"/>
              <a:t>Кустодиевой</a:t>
            </a:r>
            <a:r>
              <a:rPr lang="ru-RU" sz="1500" dirty="0" smtClean="0"/>
              <a:t> с собакой </a:t>
            </a:r>
            <a:r>
              <a:rPr lang="ru-RU" sz="1500" dirty="0" err="1" smtClean="0"/>
              <a:t>Шумкой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23" tooltip="1907"/>
              </a:rPr>
              <a:t>1907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«Монахиня» (</a:t>
            </a:r>
            <a:r>
              <a:rPr lang="ru-RU" sz="1500" dirty="0" smtClean="0">
                <a:hlinkClick r:id="rId24" tooltip="1908"/>
              </a:rPr>
              <a:t>1908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</a:t>
            </a:r>
            <a:r>
              <a:rPr lang="ru-RU" sz="1500" dirty="0" err="1" smtClean="0"/>
              <a:t>Н.И.Зеленской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3" tooltip="1912"/>
              </a:rPr>
              <a:t>1912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«Морозный день» (</a:t>
            </a:r>
            <a:r>
              <a:rPr lang="ru-RU" sz="1500" dirty="0" smtClean="0">
                <a:hlinkClick r:id="rId25" tooltip="1913"/>
              </a:rPr>
              <a:t>1913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Н.К. фон Мекка» (</a:t>
            </a:r>
            <a:r>
              <a:rPr lang="ru-RU" sz="1500" dirty="0" smtClean="0">
                <a:hlinkClick r:id="rId25" tooltip="1913"/>
              </a:rPr>
              <a:t>1913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«Портрет </a:t>
            </a:r>
            <a:r>
              <a:rPr lang="ru-RU" sz="1500" dirty="0" smtClean="0">
                <a:hlinkClick r:id="rId26" tooltip="Рерих, Николай Константинович"/>
              </a:rPr>
              <a:t>Николая Константиновича Рериха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25" tooltip="1913"/>
              </a:rPr>
              <a:t>1913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«Жатва» (</a:t>
            </a:r>
            <a:r>
              <a:rPr lang="ru-RU" sz="1500" dirty="0" smtClean="0">
                <a:hlinkClick r:id="rId27" tooltip="1914"/>
              </a:rPr>
              <a:t>1914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«Иллюстрация к повести </a:t>
            </a:r>
            <a:r>
              <a:rPr lang="ru-RU" sz="1500" dirty="0" smtClean="0">
                <a:hlinkClick r:id="rId28" tooltip="Лесков, Николай Семёнович"/>
              </a:rPr>
              <a:t>Н.С.Лескова</a:t>
            </a:r>
            <a:r>
              <a:rPr lang="ru-RU" sz="1500" dirty="0" smtClean="0"/>
              <a:t> «</a:t>
            </a:r>
            <a:r>
              <a:rPr lang="ru-RU" sz="1500" dirty="0" smtClean="0">
                <a:hlinkClick r:id="rId29" tooltip="Леди Макбет Мценского уезда (повесть)"/>
              </a:rPr>
              <a:t>Леди Макбет </a:t>
            </a:r>
            <a:r>
              <a:rPr lang="ru-RU" sz="1500" dirty="0" err="1" smtClean="0">
                <a:hlinkClick r:id="rId29" tooltip="Леди Макбет Мценского уезда (повесть)"/>
              </a:rPr>
              <a:t>Мценского</a:t>
            </a:r>
            <a:r>
              <a:rPr lang="ru-RU" sz="1500" dirty="0" smtClean="0">
                <a:hlinkClick r:id="rId29" tooltip="Леди Макбет Мценского уезда (повесть)"/>
              </a:rPr>
              <a:t> уезда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30" tooltip="1923"/>
              </a:rPr>
              <a:t>1923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«Деревенский праздник. Фрагмент» (</a:t>
            </a:r>
            <a:r>
              <a:rPr lang="ru-RU" sz="1500" dirty="0" smtClean="0">
                <a:hlinkClick r:id="rId31" tooltip="1910"/>
              </a:rPr>
              <a:t>1910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«У иконы Спаса» (</a:t>
            </a:r>
            <a:r>
              <a:rPr lang="ru-RU" sz="1500" dirty="0" smtClean="0">
                <a:hlinkClick r:id="rId31" tooltip="1910"/>
              </a:rPr>
              <a:t>1910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«Площадь на выезде из города. Эскиз декораций к спектаклю </a:t>
            </a:r>
            <a:r>
              <a:rPr lang="ru-RU" sz="1500" dirty="0" smtClean="0">
                <a:hlinkClick r:id="rId12" tooltip="Островский, Александр Николаевич"/>
              </a:rPr>
              <a:t>А.Н.Островского</a:t>
            </a:r>
            <a:r>
              <a:rPr lang="ru-RU" sz="1500" dirty="0" smtClean="0"/>
              <a:t> «Горячее сердце»» (</a:t>
            </a:r>
            <a:r>
              <a:rPr lang="ru-RU" sz="1500" dirty="0" smtClean="0">
                <a:hlinkClick r:id="rId13" tooltip="1911"/>
              </a:rPr>
              <a:t>1911</a:t>
            </a:r>
            <a:r>
              <a:rPr lang="ru-RU" sz="1500" dirty="0" smtClean="0"/>
              <a:t>) </a:t>
            </a:r>
          </a:p>
          <a:p>
            <a:pPr lvl="0"/>
            <a:r>
              <a:rPr lang="ru-RU" sz="1500" dirty="0" smtClean="0"/>
              <a:t>«Красная башня </a:t>
            </a:r>
            <a:r>
              <a:rPr lang="ru-RU" sz="1500" dirty="0" smtClean="0">
                <a:hlinkClick r:id="rId14" tooltip="Троице-Сергиева лавра"/>
              </a:rPr>
              <a:t>Троице-Сергиевой лавры</a:t>
            </a:r>
            <a:r>
              <a:rPr lang="ru-RU" sz="1500" dirty="0" smtClean="0"/>
              <a:t>» (</a:t>
            </a:r>
            <a:r>
              <a:rPr lang="ru-RU" sz="1500" dirty="0" smtClean="0">
                <a:hlinkClick r:id="rId3" tooltip="1912"/>
              </a:rPr>
              <a:t>1912</a:t>
            </a:r>
            <a:r>
              <a:rPr lang="ru-RU" sz="1500" dirty="0" smtClean="0"/>
              <a:t>) 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9006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633</Words>
  <Application>Microsoft Office PowerPoint</Application>
  <PresentationFormat>Экран (4:3)</PresentationFormat>
  <Paragraphs>108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Тема Office</vt:lpstr>
      <vt:lpstr>1_Тема Office</vt:lpstr>
      <vt:lpstr>                                               Автор:Безменова Т.А.- директор МБУК « Питерская МЦБ» Питерка, Саратовская обл.                         Кустодиев                 Борис  Михайлович      </vt:lpstr>
      <vt:lpstr>Презентация PowerPoint</vt:lpstr>
      <vt:lpstr> «О Кустодиев, Кустодиев,  его имя страшно  успокоительно  действует  на  душу...»   Суриков    </vt:lpstr>
      <vt:lpstr>Презентация PowerPoint</vt:lpstr>
      <vt:lpstr>Портрет  девочки   (1897)</vt:lpstr>
      <vt:lpstr>Портрет жены художника (1903)</vt:lpstr>
      <vt:lpstr>       Масленица  (1903 год)</vt:lpstr>
      <vt:lpstr>Ярмарка  (1908)</vt:lpstr>
      <vt:lpstr>                                                                                  Гуляние  (1909)</vt:lpstr>
      <vt:lpstr>                                                                           Портрет  дочери                                                                       (1910)</vt:lpstr>
      <vt:lpstr>Натюрморт  с  фазанами  (1914)</vt:lpstr>
      <vt:lpstr>                                                                                                   Красавица                                                                                                     (1915)</vt:lpstr>
      <vt:lpstr>                  </vt:lpstr>
      <vt:lpstr>Прогулка  верхом  (1915)</vt:lpstr>
      <vt:lpstr>                                                                         Зима  (1916)</vt:lpstr>
      <vt:lpstr>Морозный  день  (1916)</vt:lpstr>
      <vt:lpstr> Трактирщик  (1916)</vt:lpstr>
      <vt:lpstr>                                                   Московский  трактир   (1917)</vt:lpstr>
      <vt:lpstr>Сенокос  (1917)</vt:lpstr>
      <vt:lpstr>Купец  (1918)</vt:lpstr>
      <vt:lpstr>                                                 Купчиха  за  чаем   (1918)                        </vt:lpstr>
      <vt:lpstr>Купчиха          с  зеркалом  (1918)</vt:lpstr>
      <vt:lpstr>Гроза  (1919)</vt:lpstr>
      <vt:lpstr>Портрет  Шаляпина  (1920) </vt:lpstr>
      <vt:lpstr>                                                                            Выходной                                                                              (1920)</vt:lpstr>
      <vt:lpstr>Голубой  домик  (1920)</vt:lpstr>
      <vt:lpstr>Купец  (1920)</vt:lpstr>
      <vt:lpstr>Извозчик   за  чаем    (1920)</vt:lpstr>
      <vt:lpstr>Большевик  (1920)</vt:lpstr>
      <vt:lpstr>После  грозы  (1921)</vt:lpstr>
      <vt:lpstr>  Купание     (1921)</vt:lpstr>
      <vt:lpstr>    Купчиха  и  домовой  (1922)                  </vt:lpstr>
      <vt:lpstr>                                                          Портрет  Максимилиана  Волошина                                                                                           (1924)</vt:lpstr>
      <vt:lpstr>                                                Осень                                                                                (1926)</vt:lpstr>
      <vt:lpstr>          Русская  Венера  (1926) </vt:lpstr>
      <vt:lpstr>Презентация PowerPoint</vt:lpstr>
      <vt:lpstr>Самая  дорогая   картина   Кустодиева  Б.М.</vt:lpstr>
      <vt:lpstr>Не знаю, удалось ли мне сделать и  выразить в моих вещах то, что я хотел - любовь к жизни, радость и  бодрость, любовь к своему русскому. Это было всегда единственным "сюжетом" моих картин.                                       Кустодиев  Б.М.  </vt:lpstr>
      <vt:lpstr>Могила  Кустодиева Тихвинское  кладбище  Александро-Невской  лавры (Санкт-Петербург)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яяя</dc:creator>
  <cp:lastModifiedBy>Admin</cp:lastModifiedBy>
  <cp:revision>10</cp:revision>
  <dcterms:created xsi:type="dcterms:W3CDTF">2013-03-15T13:53:00Z</dcterms:created>
  <dcterms:modified xsi:type="dcterms:W3CDTF">2017-03-25T17:16:39Z</dcterms:modified>
</cp:coreProperties>
</file>