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8" r:id="rId4"/>
    <p:sldId id="262" r:id="rId5"/>
    <p:sldId id="261" r:id="rId6"/>
    <p:sldId id="263" r:id="rId7"/>
    <p:sldId id="265" r:id="rId8"/>
    <p:sldId id="26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493965050263811E-2"/>
          <c:y val="4.0960716115029161E-2"/>
          <c:w val="0.90638402810823104"/>
          <c:h val="0.660197995993115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Лист1!$A$2:$A$7</c:f>
              <c:strCache>
                <c:ptCount val="6"/>
                <c:pt idx="0">
                  <c:v>2011-2012 уч.год</c:v>
                </c:pt>
                <c:pt idx="1">
                  <c:v>2012-2013уч.год</c:v>
                </c:pt>
                <c:pt idx="2">
                  <c:v>2013-2014уч.год</c:v>
                </c:pt>
                <c:pt idx="3">
                  <c:v>2014-2015уч.год</c:v>
                </c:pt>
                <c:pt idx="4">
                  <c:v>2015-2016 уч.год</c:v>
                </c:pt>
                <c:pt idx="5">
                  <c:v>2016-2017 уч.год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389</c:v>
                </c:pt>
                <c:pt idx="1">
                  <c:v>395</c:v>
                </c:pt>
                <c:pt idx="2">
                  <c:v>399</c:v>
                </c:pt>
                <c:pt idx="3">
                  <c:v>419</c:v>
                </c:pt>
                <c:pt idx="4">
                  <c:v>476</c:v>
                </c:pt>
                <c:pt idx="5">
                  <c:v>580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3092224"/>
        <c:axId val="63093760"/>
        <c:axId val="0"/>
      </c:bar3DChart>
      <c:catAx>
        <c:axId val="63092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3093760"/>
        <c:crosses val="autoZero"/>
        <c:auto val="1"/>
        <c:lblAlgn val="ctr"/>
        <c:lblOffset val="100"/>
        <c:noMultiLvlLbl val="0"/>
      </c:catAx>
      <c:valAx>
        <c:axId val="63093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309222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Доля участников  муниципального тура олимпиады </a:t>
            </a:r>
          </a:p>
        </c:rich>
      </c:tx>
      <c:layout>
        <c:manualLayout>
          <c:xMode val="edge"/>
          <c:yMode val="edge"/>
          <c:x val="0.12619010692972096"/>
          <c:y val="3.3344433036133943E-2"/>
        </c:manualLayout>
      </c:layout>
      <c:overlay val="0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  <c:spPr>
        <a:noFill/>
        <a:ln w="25401">
          <a:noFill/>
        </a:ln>
      </c:spPr>
    </c:sideWall>
    <c:backWall>
      <c:thickness val="0"/>
      <c:spPr>
        <a:noFill/>
        <a:ln w="25401">
          <a:noFill/>
        </a:ln>
      </c:spPr>
    </c:backWall>
    <c:plotArea>
      <c:layout>
        <c:manualLayout>
          <c:layoutTarget val="inner"/>
          <c:xMode val="edge"/>
          <c:yMode val="edge"/>
          <c:x val="8.1876553530326274E-2"/>
          <c:y val="0.24144661582168525"/>
          <c:w val="0.90220426531497588"/>
          <c:h val="0.5172192405971985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участников  муниципального тура олимпиады за 4 последних года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Лист1!$A$2:$A$7</c:f>
              <c:strCache>
                <c:ptCount val="6"/>
                <c:pt idx="0">
                  <c:v>2011-2012уч.год</c:v>
                </c:pt>
                <c:pt idx="1">
                  <c:v>2012-2013 уч.год</c:v>
                </c:pt>
                <c:pt idx="2">
                  <c:v>2013-2014 уч.год</c:v>
                </c:pt>
                <c:pt idx="3">
                  <c:v>2014-2015уч.год</c:v>
                </c:pt>
                <c:pt idx="4">
                  <c:v>2015-2016уч.год</c:v>
                </c:pt>
                <c:pt idx="5">
                  <c:v>2016-2017 уч.год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79</c:v>
                </c:pt>
                <c:pt idx="1">
                  <c:v>89</c:v>
                </c:pt>
                <c:pt idx="2">
                  <c:v>99</c:v>
                </c:pt>
                <c:pt idx="3">
                  <c:v>102</c:v>
                </c:pt>
                <c:pt idx="4">
                  <c:v>108</c:v>
                </c:pt>
                <c:pt idx="5">
                  <c:v>108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5977728"/>
        <c:axId val="85983616"/>
        <c:axId val="0"/>
      </c:bar3DChart>
      <c:catAx>
        <c:axId val="85977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5983616"/>
        <c:crosses val="autoZero"/>
        <c:auto val="1"/>
        <c:lblAlgn val="ctr"/>
        <c:lblOffset val="100"/>
        <c:noMultiLvlLbl val="0"/>
      </c:catAx>
      <c:valAx>
        <c:axId val="85983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59777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призеров, победителей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2013-2014 уч.год</c:v>
                </c:pt>
                <c:pt idx="1">
                  <c:v>2014-2015 уч.год</c:v>
                </c:pt>
                <c:pt idx="2">
                  <c:v>2015-2016 уч.год</c:v>
                </c:pt>
                <c:pt idx="3">
                  <c:v>2015-2016 уч.год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8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293504"/>
        <c:axId val="22295296"/>
        <c:axId val="0"/>
      </c:bar3DChart>
      <c:catAx>
        <c:axId val="22293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295296"/>
        <c:crosses val="autoZero"/>
        <c:auto val="1"/>
        <c:lblAlgn val="ctr"/>
        <c:lblOffset val="100"/>
        <c:noMultiLvlLbl val="0"/>
      </c:catAx>
      <c:valAx>
        <c:axId val="222952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2935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2011-2012 уч.год</c:v>
                </c:pt>
                <c:pt idx="1">
                  <c:v>2012-2013уч.год</c:v>
                </c:pt>
                <c:pt idx="2">
                  <c:v>2013-2014уч.год</c:v>
                </c:pt>
                <c:pt idx="3">
                  <c:v>2014-2015 уч.год</c:v>
                </c:pt>
                <c:pt idx="4">
                  <c:v>2015-2016уч.год</c:v>
                </c:pt>
                <c:pt idx="5">
                  <c:v>2015-2016 уч.год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157184"/>
        <c:axId val="22158720"/>
        <c:axId val="0"/>
      </c:bar3DChart>
      <c:catAx>
        <c:axId val="22157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158720"/>
        <c:crosses val="autoZero"/>
        <c:auto val="1"/>
        <c:lblAlgn val="ctr"/>
        <c:lblOffset val="100"/>
        <c:noMultiLvlLbl val="0"/>
      </c:catAx>
      <c:valAx>
        <c:axId val="22158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157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Призеры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2011-2012 уч.год</c:v>
                </c:pt>
                <c:pt idx="1">
                  <c:v>2012-2013уч.год</c:v>
                </c:pt>
                <c:pt idx="2">
                  <c:v>2013-2014уч.год</c:v>
                </c:pt>
                <c:pt idx="3">
                  <c:v>2014-2015 уч.год</c:v>
                </c:pt>
                <c:pt idx="4">
                  <c:v>2015-2016уч.год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201472"/>
        <c:axId val="22203008"/>
        <c:axId val="0"/>
      </c:bar3DChart>
      <c:catAx>
        <c:axId val="22201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203008"/>
        <c:crosses val="autoZero"/>
        <c:auto val="1"/>
        <c:lblAlgn val="ctr"/>
        <c:lblOffset val="100"/>
        <c:noMultiLvlLbl val="0"/>
      </c:catAx>
      <c:valAx>
        <c:axId val="22203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2014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2011-2012уч.год</c:v>
                </c:pt>
                <c:pt idx="1">
                  <c:v>2012-2013уч.год</c:v>
                </c:pt>
                <c:pt idx="2">
                  <c:v>2013-2014уч.год</c:v>
                </c:pt>
                <c:pt idx="3">
                  <c:v>2014-2015уч.год</c:v>
                </c:pt>
                <c:pt idx="4">
                  <c:v>2015-2016уч.год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773120"/>
        <c:axId val="22910080"/>
        <c:axId val="0"/>
      </c:bar3DChart>
      <c:catAx>
        <c:axId val="22773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910080"/>
        <c:crosses val="autoZero"/>
        <c:auto val="1"/>
        <c:lblAlgn val="ctr"/>
        <c:lblOffset val="100"/>
        <c:noMultiLvlLbl val="0"/>
      </c:catAx>
      <c:valAx>
        <c:axId val="22910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773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DDF93-90CA-414E-B942-F3245D78E9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319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7793037" cy="69440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Школьный тур олимпиады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участники:</a:t>
            </a:r>
          </a:p>
        </p:txBody>
      </p:sp>
      <p:graphicFrame>
        <p:nvGraphicFramePr>
          <p:cNvPr id="2" name="Диаграмма 5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484284089"/>
              </p:ext>
            </p:extLst>
          </p:nvPr>
        </p:nvGraphicFramePr>
        <p:xfrm>
          <a:off x="107505" y="1124744"/>
          <a:ext cx="879678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464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0310387"/>
              </p:ext>
            </p:extLst>
          </p:nvPr>
        </p:nvGraphicFramePr>
        <p:xfrm>
          <a:off x="251520" y="116632"/>
          <a:ext cx="8775577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45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Доля победителей и призеров муниципального этапа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08687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4737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Региональный этап олимпиады</a:t>
            </a: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85726"/>
              </p:ext>
            </p:extLst>
          </p:nvPr>
        </p:nvGraphicFramePr>
        <p:xfrm>
          <a:off x="1071563" y="1412875"/>
          <a:ext cx="7772400" cy="4719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986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Региональный этап олимпиады 2016-2017 уч. год – 2 предмета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63" y="2017713"/>
            <a:ext cx="7772400" cy="4114800"/>
          </a:xfrm>
        </p:spPr>
        <p:txBody>
          <a:bodyPr>
            <a:normAutofit/>
          </a:bodyPr>
          <a:lstStyle/>
          <a:p>
            <a:pPr marL="742950" indent="-742950">
              <a:buFont typeface="Wingdings" pitchFamily="2" charset="2"/>
              <a:buAutoNum type="arabicPeriod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Экономика</a:t>
            </a:r>
          </a:p>
          <a:p>
            <a:pPr marL="742950" indent="-742950">
              <a:buFont typeface="Wingdings" pitchFamily="2" charset="2"/>
              <a:buAutoNum type="arabicPeriod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Искусство (МХК)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86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Заключительный этап всероссийской олимпиады школьников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27899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7835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07288" cy="122413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Доля призеров и победителей 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алой областной олимпиады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школьников 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(4-8 классы)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5671341"/>
              </p:ext>
            </p:extLst>
          </p:nvPr>
        </p:nvGraphicFramePr>
        <p:xfrm>
          <a:off x="395536" y="2132856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65909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93610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Участие в конкурсах и заочных олимпиадах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7556291"/>
              </p:ext>
            </p:extLst>
          </p:nvPr>
        </p:nvGraphicFramePr>
        <p:xfrm>
          <a:off x="107504" y="1194449"/>
          <a:ext cx="8928992" cy="5411222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352718"/>
                <a:gridCol w="3288137"/>
                <a:gridCol w="3288137"/>
              </a:tblGrid>
              <a:tr h="1805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2013-2014 уч. год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037" marR="4703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2014-2015 уч. год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037" marR="4703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2015-2016 уч. год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037" marR="47037" marT="0" marB="0"/>
                </a:tc>
              </a:tr>
              <a:tr h="522834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Муниципальный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уровень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</a:rPr>
                        <a:t>1 </a:t>
                      </a:r>
                      <a:r>
                        <a:rPr lang="ru-RU" sz="1200" b="0" dirty="0">
                          <a:effectLst/>
                        </a:rPr>
                        <a:t>место- 9 дипломов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 место – 3 диплома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 место – 6 дипломов</a:t>
                      </a:r>
                    </a:p>
                    <a:p>
                      <a:pPr marL="342900" indent="-34290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Региональный уровень: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effectLst/>
                        </a:rPr>
                        <a:t>1 место – 1 диплом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effectLst/>
                        </a:rPr>
                        <a:t>2 место – 3 диплом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Всероссийский уровень: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effectLst/>
                        </a:rPr>
                        <a:t>1 место - 15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effectLst/>
                        </a:rPr>
                        <a:t>2 место – 25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effectLst/>
                        </a:rPr>
                        <a:t>3 место – 30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Международный уровень: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effectLst/>
                        </a:rPr>
                        <a:t>1 место – 1 диплом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effectLst/>
                        </a:rPr>
                        <a:t>2 место – 1 диплом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effectLst/>
                        </a:rPr>
                        <a:t>3 место – 1 диплом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effectLst/>
                        </a:rPr>
                        <a:t> 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037" marR="47037" marT="0" marB="0"/>
                </a:tc>
                <a:tc>
                  <a:txBody>
                    <a:bodyPr/>
                    <a:lstStyle/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Муниципальный уровень: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- 19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2место – 10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3 место – 8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Региональный уровень: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– 1 диплом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2 место – 3 диплома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Всероссийский уровень: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- 39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2 место – 30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3 место – 23 диплома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Международный уровень: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– 1 диплом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2 место – 2 диплома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037" marR="47037" marT="0" marB="0"/>
                </a:tc>
                <a:tc>
                  <a:txBody>
                    <a:bodyPr/>
                    <a:lstStyle/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Муниципальный уровень: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- 13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2место – 34  диплома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3 место – 13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Региональный уровень: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- 1 диплом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2место – 8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smtClean="0">
                          <a:solidFill>
                            <a:srgbClr val="002060"/>
                          </a:solidFill>
                          <a:effectLst/>
                        </a:rPr>
                        <a:t>Всероссийский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уровень: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- 49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2место – 23 диплома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3 место – 20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Международный уровень: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- 58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2место – 28 дипломов</a:t>
                      </a:r>
                    </a:p>
                    <a:p>
                      <a:pPr marL="34290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3 место – 42 </a:t>
                      </a:r>
                      <a:r>
                        <a:rPr lang="ru-RU" sz="1200" dirty="0" smtClean="0">
                          <a:effectLst/>
                        </a:rPr>
                        <a:t>диплома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037" marR="4703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3855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257</Words>
  <Application>Microsoft Office PowerPoint</Application>
  <PresentationFormat>Экран (4:3)</PresentationFormat>
  <Paragraphs>61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Школьный тур олимпиады участники:</vt:lpstr>
      <vt:lpstr>Презентация PowerPoint</vt:lpstr>
      <vt:lpstr>Доля победителей и призеров муниципального этапа</vt:lpstr>
      <vt:lpstr>Региональный этап олимпиады</vt:lpstr>
      <vt:lpstr>Региональный этап олимпиады 2016-2017 уч. год – 2 предмета</vt:lpstr>
      <vt:lpstr>Заключительный этап всероссийской олимпиады школьников</vt:lpstr>
      <vt:lpstr>Доля призеров и победителей Малой областной олимпиады школьников  (4-8 классы) </vt:lpstr>
      <vt:lpstr>Участие в конкурсах и заочных олимпиадах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</cp:revision>
  <dcterms:created xsi:type="dcterms:W3CDTF">2016-04-09T04:23:56Z</dcterms:created>
  <dcterms:modified xsi:type="dcterms:W3CDTF">2017-02-27T07:24:17Z</dcterms:modified>
</cp:coreProperties>
</file>