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90" r:id="rId2"/>
    <p:sldId id="291" r:id="rId3"/>
    <p:sldId id="292" r:id="rId4"/>
    <p:sldId id="293" r:id="rId5"/>
    <p:sldId id="267" r:id="rId6"/>
    <p:sldId id="259" r:id="rId7"/>
    <p:sldId id="261" r:id="rId8"/>
    <p:sldId id="294" r:id="rId9"/>
    <p:sldId id="260" r:id="rId10"/>
    <p:sldId id="262" r:id="rId11"/>
    <p:sldId id="264" r:id="rId12"/>
    <p:sldId id="263" r:id="rId13"/>
    <p:sldId id="265" r:id="rId14"/>
    <p:sldId id="266" r:id="rId15"/>
    <p:sldId id="299" r:id="rId16"/>
    <p:sldId id="268" r:id="rId17"/>
    <p:sldId id="269" r:id="rId18"/>
    <p:sldId id="274" r:id="rId19"/>
    <p:sldId id="272" r:id="rId20"/>
    <p:sldId id="271" r:id="rId21"/>
    <p:sldId id="289" r:id="rId22"/>
    <p:sldId id="273" r:id="rId23"/>
    <p:sldId id="270" r:id="rId24"/>
    <p:sldId id="275" r:id="rId25"/>
    <p:sldId id="283" r:id="rId26"/>
    <p:sldId id="280" r:id="rId27"/>
    <p:sldId id="281" r:id="rId28"/>
    <p:sldId id="282" r:id="rId29"/>
    <p:sldId id="284" r:id="rId30"/>
    <p:sldId id="285" r:id="rId31"/>
    <p:sldId id="286" r:id="rId32"/>
    <p:sldId id="287" r:id="rId33"/>
    <p:sldId id="288" r:id="rId34"/>
    <p:sldId id="300" r:id="rId35"/>
    <p:sldId id="297" r:id="rId36"/>
    <p:sldId id="30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66" d="100"/>
          <a:sy n="66" d="100"/>
        </p:scale>
        <p:origin x="-8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B6612-ECED-45BF-BD10-4884A8773796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871EB-98DE-4F9A-B242-E31E1040EF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118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Эффект </a:t>
            </a:r>
            <a:r>
              <a:rPr lang="ru-RU" dirty="0" err="1" smtClean="0"/>
              <a:t>мейснера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871EB-98DE-4F9A-B242-E31E1040EFE0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8083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871EB-98DE-4F9A-B242-E31E1040EFE0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3918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00-6B45-49F1-A6F9-9DDB78527BA2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73D1-42F1-4703-815B-4BDA37DC74D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00-6B45-49F1-A6F9-9DDB78527BA2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73D1-42F1-4703-815B-4BDA37DC74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00-6B45-49F1-A6F9-9DDB78527BA2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7A073D1-42F1-4703-815B-4BDA37DC74D2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00-6B45-49F1-A6F9-9DDB78527BA2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73D1-42F1-4703-815B-4BDA37DC74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00-6B45-49F1-A6F9-9DDB78527BA2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73D1-42F1-4703-815B-4BDA37DC74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00-6B45-49F1-A6F9-9DDB78527BA2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73D1-42F1-4703-815B-4BDA37DC74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00-6B45-49F1-A6F9-9DDB78527BA2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73D1-42F1-4703-815B-4BDA37DC74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00-6B45-49F1-A6F9-9DDB78527BA2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73D1-42F1-4703-815B-4BDA37DC74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00-6B45-49F1-A6F9-9DDB78527BA2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73D1-42F1-4703-815B-4BDA37DC74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00-6B45-49F1-A6F9-9DDB78527BA2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73D1-42F1-4703-815B-4BDA37DC74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65300-6B45-49F1-A6F9-9DDB78527BA2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73D1-42F1-4703-815B-4BDA37DC74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0319A-BA96-44B5-AE92-DE638B9D21E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962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3665300-6B45-49F1-A6F9-9DDB78527BA2}" type="datetimeFigureOut">
              <a:rPr lang="ru-RU" smtClean="0"/>
              <a:t>26.11.2016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7A073D1-42F1-4703-815B-4BDA37DC74D2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5005"/>
            <a:ext cx="9180512" cy="674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23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496" y="-27384"/>
            <a:ext cx="9144000" cy="6846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518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89" y="5752"/>
            <a:ext cx="9144000" cy="685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586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78" y="1072"/>
            <a:ext cx="9177875" cy="6856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101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Picture 4" descr="8365-1920x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491" cy="68462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3" y="1340768"/>
            <a:ext cx="87849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начале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сотворил Бог небо и землю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 Земля же была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без видна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пуста, и тьма над бездною,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Дух Божий носился над водою.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 И сказал Бог: да будет свет. И стал свет.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4 И увидел Бог свет, что он хорош,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отделил Бог свет от тьмы.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5 И назвал Бог свет днем, а тьму ночью.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был вечер, и было утро: день один.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98068" y="351413"/>
            <a:ext cx="1259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День 1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3716" y="5313982"/>
            <a:ext cx="20727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Сотворение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еба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земли, воды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Света,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тьмы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25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  <p:bldP spid="4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4" descr="8365-1920x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71600" y="1412776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6 И сказал Бог: да будет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твердь посреди воды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и да отделяет она воду от воды.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7 И создал Бог твердь, и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отделил воду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которая под твердью, от воды, которая над твердью. И стало так.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8 И назвал Бог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твердь небом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И был вечер, и было утро: день второй.</a:t>
            </a:r>
            <a:endParaRPr lang="ru-RU" sz="2000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79812" y="404664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День 2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1341" y="5602014"/>
            <a:ext cx="42208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Сотворение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Тверди из воды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она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делит твердь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неба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93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0" grpId="0"/>
      <p:bldP spid="5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95536" y="3478356"/>
            <a:ext cx="4032448" cy="304698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glow rad="1524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Иов.26:6-8</a:t>
            </a:r>
            <a:endParaRPr lang="ru-RU" sz="2400" b="1" dirty="0">
              <a:solidFill>
                <a:schemeClr val="tx1"/>
              </a:solidFill>
              <a:effectLst>
                <a:glow rad="152400">
                  <a:srgbClr val="00206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glow rad="1524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2400" b="1" dirty="0">
                <a:solidFill>
                  <a:schemeClr val="tx1"/>
                </a:solidFill>
                <a:effectLst>
                  <a:glow rad="1524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Он распростер север над пустотою, </a:t>
            </a:r>
            <a:endParaRPr lang="ru-RU" sz="2400" b="1" dirty="0" smtClean="0">
              <a:solidFill>
                <a:schemeClr val="tx1"/>
              </a:solidFill>
              <a:effectLst>
                <a:glow rad="152400">
                  <a:srgbClr val="00206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glow rad="1524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повесил </a:t>
            </a:r>
            <a:r>
              <a:rPr lang="ru-RU" sz="2400" b="1" dirty="0">
                <a:solidFill>
                  <a:schemeClr val="tx1"/>
                </a:solidFill>
                <a:effectLst>
                  <a:glow rad="1524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землю ни на чем.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glow rad="1524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8 Он заключает воды в облаках Своих, </a:t>
            </a:r>
            <a:endParaRPr lang="ru-RU" sz="2400" b="1" dirty="0" smtClean="0">
              <a:solidFill>
                <a:schemeClr val="tx1"/>
              </a:solidFill>
              <a:effectLst>
                <a:glow rad="152400">
                  <a:srgbClr val="00206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glow rad="1524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chemeClr val="tx1"/>
                </a:solidFill>
                <a:effectLst>
                  <a:glow rad="1524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облако не расседается под ними.</a:t>
            </a:r>
          </a:p>
        </p:txBody>
      </p:sp>
      <p:sp>
        <p:nvSpPr>
          <p:cNvPr id="6" name="Минус 5"/>
          <p:cNvSpPr/>
          <p:nvPr/>
        </p:nvSpPr>
        <p:spPr>
          <a:xfrm>
            <a:off x="-108520" y="4946249"/>
            <a:ext cx="4968552" cy="55601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15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ашОлики\Desktop\Атмосферные слои\цукено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811"/>
            <a:ext cx="9144001" cy="68921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84" y="1786193"/>
            <a:ext cx="4089484" cy="4811159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4283968" y="692696"/>
            <a:ext cx="1008112" cy="32316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64089" y="591966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glow rad="165100">
                    <a:srgbClr val="002060"/>
                  </a:glow>
                  <a:outerShdw blurRad="50800" dist="50800" dir="5400000" sx="13000" sy="13000" algn="ctr" rotWithShape="0">
                    <a:srgbClr val="002060"/>
                  </a:outerShdw>
                  <a:reflection endPos="0" dir="5400000" sy="-100000" algn="bl" rotWithShape="0"/>
                </a:effectLst>
                <a:latin typeface="Arial Black" panose="020B0A04020102020204" pitchFamily="34" charset="0"/>
              </a:rPr>
              <a:t>Тропосфера</a:t>
            </a:r>
            <a:endParaRPr lang="ru-RU" sz="2400" dirty="0">
              <a:effectLst>
                <a:glow rad="165100">
                  <a:srgbClr val="002060"/>
                </a:glow>
                <a:outerShdw blurRad="50800" dist="50800" dir="5400000" sx="13000" sy="13000" algn="ctr" rotWithShape="0">
                  <a:srgbClr val="002060"/>
                </a:outerShdw>
                <a:reflection endPos="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87869" y="5055567"/>
            <a:ext cx="2572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glow rad="165100">
                    <a:srgbClr val="002060"/>
                  </a:glow>
                  <a:outerShdw blurRad="50800" dist="50800" dir="5400000" sx="13000" sy="13000" algn="ctr" rotWithShape="0">
                    <a:srgbClr val="002060"/>
                  </a:outerShdw>
                  <a:reflection endPos="0" dir="5400000" sy="-100000" algn="bl" rotWithShape="0"/>
                </a:effectLst>
                <a:latin typeface="Arial Black" panose="020B0A04020102020204" pitchFamily="34" charset="0"/>
              </a:rPr>
              <a:t>Стратосфера</a:t>
            </a:r>
            <a:endParaRPr lang="ru-RU" sz="2400" dirty="0">
              <a:effectLst>
                <a:glow rad="165100">
                  <a:srgbClr val="002060"/>
                </a:glow>
                <a:outerShdw blurRad="50800" dist="50800" dir="5400000" sx="13000" sy="13000" algn="ctr" rotWithShape="0">
                  <a:srgbClr val="002060"/>
                </a:outerShdw>
                <a:reflection endPos="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12160" y="3789040"/>
            <a:ext cx="2304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glow rad="165100">
                    <a:srgbClr val="002060"/>
                  </a:glow>
                  <a:outerShdw blurRad="50800" dist="50800" dir="5400000" sx="13000" sy="13000" algn="ctr" rotWithShape="0">
                    <a:srgbClr val="002060"/>
                  </a:outerShdw>
                  <a:reflection endPos="0" dir="5400000" sy="-100000" algn="bl" rotWithShape="0"/>
                </a:effectLst>
                <a:latin typeface="Arial Black" panose="020B0A04020102020204" pitchFamily="34" charset="0"/>
              </a:rPr>
              <a:t>Мезосфера</a:t>
            </a:r>
            <a:endParaRPr lang="ru-RU" sz="2400" dirty="0">
              <a:effectLst>
                <a:glow rad="165100">
                  <a:srgbClr val="002060"/>
                </a:glow>
                <a:outerShdw blurRad="50800" dist="50800" dir="5400000" sx="13000" sy="13000" algn="ctr" rotWithShape="0">
                  <a:srgbClr val="002060"/>
                </a:outerShdw>
                <a:reflection endPos="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87869" y="2636912"/>
            <a:ext cx="2860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glow rad="165100">
                    <a:srgbClr val="002060"/>
                  </a:glow>
                  <a:outerShdw blurRad="50800" dist="50800" dir="5400000" sx="13000" sy="13000" algn="ctr" rotWithShape="0">
                    <a:srgbClr val="002060"/>
                  </a:outerShdw>
                  <a:reflection endPos="0" dir="5400000" sy="-100000" algn="bl" rotWithShape="0"/>
                </a:effectLst>
                <a:latin typeface="Arial Black" panose="020B0A04020102020204" pitchFamily="34" charset="0"/>
              </a:rPr>
              <a:t>Термосфера</a:t>
            </a:r>
            <a:endParaRPr lang="ru-RU" sz="2400" dirty="0">
              <a:effectLst>
                <a:glow rad="165100">
                  <a:srgbClr val="002060"/>
                </a:glow>
                <a:outerShdw blurRad="50800" dist="50800" dir="5400000" sx="13000" sy="13000" algn="ctr" rotWithShape="0">
                  <a:srgbClr val="002060"/>
                </a:outerShdw>
                <a:reflection endPos="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20072" y="1671191"/>
            <a:ext cx="2852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glow rad="165100">
                    <a:srgbClr val="002060"/>
                  </a:glow>
                  <a:outerShdw blurRad="50800" dist="50800" dir="5400000" sx="13000" sy="13000" algn="ctr" rotWithShape="0">
                    <a:srgbClr val="002060"/>
                  </a:outerShdw>
                  <a:reflection endPos="0" dir="5400000" sy="-100000" algn="bl" rotWithShape="0"/>
                </a:effectLst>
                <a:latin typeface="Arial Black" panose="020B0A04020102020204" pitchFamily="34" charset="0"/>
              </a:rPr>
              <a:t>Экзосфера</a:t>
            </a:r>
            <a:endParaRPr lang="ru-RU" sz="2400" dirty="0">
              <a:effectLst>
                <a:glow rad="165100">
                  <a:srgbClr val="002060"/>
                </a:glow>
                <a:outerShdw blurRad="50800" dist="50800" dir="5400000" sx="13000" sy="13000" algn="ctr" rotWithShape="0">
                  <a:srgbClr val="002060"/>
                </a:outerShdw>
                <a:reflection endPos="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0361" y="548680"/>
            <a:ext cx="38584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Последний атмосферный слой, </a:t>
            </a:r>
          </a:p>
          <a:p>
            <a:pPr algn="ctr"/>
            <a:r>
              <a:rPr lang="ru-RU" sz="2000" b="1" dirty="0"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сейчас отсутствует</a:t>
            </a:r>
          </a:p>
          <a:p>
            <a:endParaRPr lang="ru-RU" sz="2000" dirty="0">
              <a:effectLst>
                <a:glow rad="165100">
                  <a:srgbClr val="002060"/>
                </a:glo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36016" y="620688"/>
            <a:ext cx="321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glow rad="165100">
                    <a:srgbClr val="002060"/>
                  </a:glow>
                  <a:outerShdw blurRad="50800" dist="50800" dir="5400000" sx="13000" sy="13000" algn="ctr" rotWithShape="0">
                    <a:srgbClr val="002060"/>
                  </a:outerShdw>
                  <a:reflection endPos="0" dir="5400000" sy="-100000" algn="bl" rotWithShape="0"/>
                </a:effectLst>
                <a:latin typeface="Arial Black" panose="020B0A04020102020204" pitchFamily="34" charset="0"/>
              </a:rPr>
              <a:t>Магнитосфера, ?</a:t>
            </a:r>
            <a:endParaRPr lang="ru-RU" sz="2400" dirty="0">
              <a:effectLst>
                <a:glow rad="165100">
                  <a:srgbClr val="002060"/>
                </a:glow>
                <a:outerShdw blurRad="50800" dist="50800" dir="5400000" sx="13000" sy="13000" algn="ctr" rotWithShape="0">
                  <a:srgbClr val="002060"/>
                </a:outerShdw>
                <a:reflection endPos="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72200" y="3255367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glow rad="165100">
                    <a:srgbClr val="002060"/>
                  </a:glow>
                  <a:outerShdw blurRad="50800" dist="50800" dir="5400000" sx="13000" sy="13000" algn="ctr" rotWithShape="0">
                    <a:srgbClr val="002060"/>
                  </a:outerShdw>
                  <a:reflection endPos="0" dir="5400000" sy="-100000" algn="bl" rotWithShape="0"/>
                </a:effectLst>
                <a:latin typeface="Arial Black" panose="020B0A04020102020204" pitchFamily="34" charset="0"/>
              </a:rPr>
              <a:t>- 150 км</a:t>
            </a:r>
            <a:endParaRPr lang="ru-RU" dirty="0">
              <a:effectLst>
                <a:glow rad="165100">
                  <a:srgbClr val="002060"/>
                </a:glow>
                <a:outerShdw blurRad="50800" dist="50800" dir="5400000" sx="13000" sy="13000" algn="ctr" rotWithShape="0">
                  <a:srgbClr val="002060"/>
                </a:outerShdw>
                <a:reflection endPos="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96336" y="170080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glow rad="165100">
                    <a:srgbClr val="002060"/>
                  </a:glow>
                  <a:outerShdw blurRad="50800" dist="50800" dir="5400000" sx="13000" sy="13000" algn="ctr" rotWithShape="0">
                    <a:srgbClr val="002060"/>
                  </a:outerShdw>
                  <a:reflection endPos="0" dir="5400000" sy="-100000" algn="bl" rotWithShape="0"/>
                </a:effectLst>
                <a:latin typeface="Arial Black" panose="020B0A04020102020204" pitchFamily="34" charset="0"/>
              </a:rPr>
              <a:t>- 1800 км</a:t>
            </a:r>
            <a:endParaRPr lang="ru-RU" dirty="0">
              <a:effectLst>
                <a:glow rad="165100">
                  <a:srgbClr val="002060"/>
                </a:glow>
                <a:outerShdw blurRad="50800" dist="50800" dir="5400000" sx="13000" sy="13000" algn="ctr" rotWithShape="0">
                  <a:srgbClr val="002060"/>
                </a:outerShdw>
                <a:reflection endPos="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44208" y="43651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glow rad="165100">
                    <a:srgbClr val="002060"/>
                  </a:glow>
                  <a:outerShdw blurRad="50800" dist="50800" dir="5400000" sx="13000" sy="13000" algn="ctr" rotWithShape="0">
                    <a:srgbClr val="002060"/>
                  </a:outerShdw>
                  <a:reflection endPos="0" dir="5400000" sy="-100000" algn="bl" rotWithShape="0"/>
                </a:effectLst>
                <a:latin typeface="Arial Black" panose="020B0A04020102020204" pitchFamily="34" charset="0"/>
              </a:rPr>
              <a:t>- 50 км</a:t>
            </a:r>
            <a:endParaRPr lang="ru-RU" dirty="0">
              <a:effectLst>
                <a:glow rad="165100">
                  <a:srgbClr val="002060"/>
                </a:glow>
                <a:outerShdw blurRad="50800" dist="50800" dir="5400000" sx="13000" sy="13000" algn="ctr" rotWithShape="0">
                  <a:srgbClr val="002060"/>
                </a:outerShdw>
                <a:reflection endPos="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68344" y="601199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glow rad="165100">
                    <a:srgbClr val="002060"/>
                  </a:glow>
                  <a:outerShdw blurRad="50800" dist="50800" dir="5400000" sx="13000" sy="13000" algn="ctr" rotWithShape="0">
                    <a:srgbClr val="002060"/>
                  </a:outerShdw>
                  <a:reflection endPos="0" dir="5400000" sy="-100000" algn="bl" rotWithShape="0"/>
                </a:effectLst>
                <a:latin typeface="Arial Black" panose="020B0A04020102020204" pitchFamily="34" charset="0"/>
              </a:rPr>
              <a:t>- 6-20 км</a:t>
            </a:r>
            <a:endParaRPr lang="ru-RU" dirty="0">
              <a:effectLst>
                <a:glow rad="165100">
                  <a:srgbClr val="002060"/>
                </a:glow>
                <a:outerShdw blurRad="50800" dist="50800" dir="5400000" sx="13000" sy="13000" algn="ctr" rotWithShape="0">
                  <a:srgbClr val="002060"/>
                </a:outerShdw>
                <a:reflection endPos="0" dir="5400000" sy="-100000" algn="bl" rotWithShape="0"/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20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13" grpId="0"/>
      <p:bldP spid="14" grpId="0"/>
      <p:bldP spid="15" grpId="0"/>
      <p:bldP spid="16" grpId="0"/>
      <p:bldP spid="12" grpId="0"/>
      <p:bldP spid="18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1" y="116632"/>
            <a:ext cx="9037065" cy="6624736"/>
          </a:xfrm>
        </p:spPr>
      </p:pic>
      <p:sp>
        <p:nvSpPr>
          <p:cNvPr id="8" name="TextBox 7"/>
          <p:cNvSpPr txBox="1"/>
          <p:nvPr/>
        </p:nvSpPr>
        <p:spPr>
          <a:xfrm>
            <a:off x="6732240" y="332656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День 3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21" y="1340768"/>
            <a:ext cx="5040560" cy="18651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 И сказал Бог: да соберется вода, которая под небом, в одно место, и да явится суша. И стало так.</a:t>
            </a:r>
          </a:p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И назвал Бог сушу землею, а собрание вод назвал морями. И увидел Бог, что [это] хорошо. </a:t>
            </a:r>
          </a:p>
        </p:txBody>
      </p:sp>
    </p:spTree>
    <p:extLst>
      <p:ext uri="{BB962C8B-B14F-4D97-AF65-F5344CB8AC3E}">
        <p14:creationId xmlns:p14="http://schemas.microsoft.com/office/powerpoint/2010/main" val="296798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45177"/>
            <a:ext cx="8856983" cy="6596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95536" y="332656"/>
            <a:ext cx="8352928" cy="21605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</a:rPr>
              <a:t>11 И сказал Бог: да произрастит земля зелень, траву, сеющую семя дерево плодовитое, приносящее по роду своему плод, в котором семя его на земле. И стало так.</a:t>
            </a:r>
          </a:p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</a:rPr>
              <a:t>12 И произвела земля зелень, траву, сеющую семя по роду ее, и дерево, приносящее плод, в котором семя его по роду его. И увидел Бог, что [это] хорошо.</a:t>
            </a:r>
          </a:p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</a:rPr>
              <a:t>13 И был вечер, и было утро: день третий.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3808" y="4365104"/>
            <a:ext cx="378462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Сотворение: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Появление суши и морей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Произрастание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зелени,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Травы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Плодовитые деревья сеющие семя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Каждая по роду своему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67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endParaRPr lang="ru-RU" sz="2800" dirty="0" smtClean="0"/>
          </a:p>
        </p:txBody>
      </p:sp>
      <p:sp>
        <p:nvSpPr>
          <p:cNvPr id="21507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580063" y="1600200"/>
            <a:ext cx="3106737" cy="4525963"/>
          </a:xfrm>
        </p:spPr>
        <p:txBody>
          <a:bodyPr/>
          <a:lstStyle/>
          <a:p>
            <a:pPr eaLnBrk="1" hangingPunct="1"/>
            <a:endParaRPr lang="ru-RU" sz="2800" dirty="0" smtClean="0"/>
          </a:p>
        </p:txBody>
      </p:sp>
      <p:pic>
        <p:nvPicPr>
          <p:cNvPr id="21508" name="Picture 7" descr="схема нашей Галактики и положение Солнечной системы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9180512" cy="6864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7380312" y="298685"/>
            <a:ext cx="1568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День 4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937594"/>
            <a:ext cx="37444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14 И сказал Бог: 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 будут светила на тверди небесной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для отделения дня от ночи, и для знамений, и времен, и дней, и годов;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15 и да будут они светильниками на тверди небесной, чтобы светить на землю. И стало так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31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7" descr="фото Солн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6512" y="-27384"/>
            <a:ext cx="6846061" cy="6912768"/>
          </a:xfrm>
          <a:prstGeom prst="rect">
            <a:avLst/>
          </a:prstGeom>
          <a:noFill/>
        </p:spPr>
      </p:pic>
      <p:sp>
        <p:nvSpPr>
          <p:cNvPr id="9" name="Объект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0988" y="-27384"/>
            <a:ext cx="5197278" cy="6912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179512" y="4802376"/>
            <a:ext cx="878497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cap="none" spc="0" dirty="0">
                <a:ln w="50800"/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16 И </a:t>
            </a:r>
            <a:r>
              <a:rPr lang="ru-RU" sz="2000" b="1" cap="none" spc="0" dirty="0">
                <a:ln w="50800"/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создал Бог два светила великие</a:t>
            </a:r>
            <a:r>
              <a:rPr lang="ru-RU" sz="2000" b="1" cap="none" spc="0" dirty="0">
                <a:ln w="50800"/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: светило большее, для управления днем, и светило меньшее, для управления ночью, и звезды;</a:t>
            </a:r>
          </a:p>
          <a:p>
            <a:pPr algn="ctr"/>
            <a:r>
              <a:rPr lang="ru-RU" sz="2000" b="1" cap="none" spc="0" dirty="0">
                <a:ln w="50800"/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17 и поставил их Бог на тверди небесной, чтобы светить на землю,</a:t>
            </a:r>
          </a:p>
          <a:p>
            <a:pPr algn="ctr"/>
            <a:r>
              <a:rPr lang="ru-RU" sz="2000" b="1" cap="none" spc="0" dirty="0">
                <a:ln w="50800"/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18 и управлять днем и ночью, и отделять свет от тьмы. И увидел Бог, что [это] хорошо.</a:t>
            </a:r>
          </a:p>
          <a:p>
            <a:pPr algn="ctr"/>
            <a:r>
              <a:rPr lang="ru-RU" sz="2000" b="1" cap="none" spc="0" dirty="0">
                <a:ln w="50800"/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19 И был вечер, и было утро: день четвертый</a:t>
            </a:r>
            <a:r>
              <a:rPr lang="ru-RU" sz="2000" b="1" cap="none" spc="0" dirty="0" smtClean="0">
                <a:ln w="50800"/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cap="none" spc="0" dirty="0">
              <a:ln w="50800"/>
              <a:solidFill>
                <a:srgbClr val="002060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343" y="-27384"/>
            <a:ext cx="24537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Сотворение: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Звезд-светила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 небе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великих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светила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68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2442"/>
            <a:ext cx="9144001" cy="6805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Объект 16"/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" y="3933056"/>
            <a:ext cx="4548870" cy="2886125"/>
          </a:xfrm>
        </p:spPr>
      </p:pic>
      <p:pic>
        <p:nvPicPr>
          <p:cNvPr id="16" name="Объект 15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00" y="3933056"/>
            <a:ext cx="4618405" cy="2880320"/>
          </a:xfrm>
        </p:spPr>
      </p:pic>
      <p:sp>
        <p:nvSpPr>
          <p:cNvPr id="20" name="Прямоугольник 19"/>
          <p:cNvSpPr/>
          <p:nvPr/>
        </p:nvSpPr>
        <p:spPr>
          <a:xfrm>
            <a:off x="6938735" y="332656"/>
            <a:ext cx="1415964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День 5</a:t>
            </a:r>
            <a:endParaRPr lang="ru-RU" sz="32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594535"/>
            <a:ext cx="8712968" cy="255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cap="none" spc="0" dirty="0">
                <a:ln w="50800"/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20 И сказал Бог: да </a:t>
            </a:r>
            <a:r>
              <a:rPr lang="ru-RU" sz="2000" b="1" cap="none" spc="0" dirty="0">
                <a:ln w="50800"/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произведет вода </a:t>
            </a:r>
            <a:r>
              <a:rPr lang="ru-RU" sz="2000" b="1" cap="none" spc="0" dirty="0">
                <a:ln w="50800"/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пресмыкающихся, душу живую; и птицы да полетят над землею, по тверди небесной.</a:t>
            </a:r>
          </a:p>
          <a:p>
            <a:pPr algn="ctr"/>
            <a:r>
              <a:rPr lang="ru-RU" sz="2000" b="1" cap="none" spc="0" dirty="0">
                <a:ln w="50800"/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21 И сотворил Бог рыб больших и всякую душу животных пресмыкающихся, которых </a:t>
            </a:r>
            <a:r>
              <a:rPr lang="ru-RU" sz="2000" b="1" cap="none" spc="0" dirty="0">
                <a:ln w="50800"/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произвела вода</a:t>
            </a:r>
            <a:r>
              <a:rPr lang="ru-RU" sz="2000" b="1" cap="none" spc="0" dirty="0">
                <a:ln w="50800"/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, по роду их, и всякую птицу пернатую по роду ее. И увидел Бог, что [это] хорошо.</a:t>
            </a:r>
          </a:p>
          <a:p>
            <a:pPr algn="ctr"/>
            <a:r>
              <a:rPr lang="ru-RU" sz="2000" b="1" cap="none" spc="0" dirty="0">
                <a:ln w="50800"/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22 И благословил их Бог, говоря: плодитесь и размножайтесь, и наполняйте воды в морях, и птицы да размножаются на земле.</a:t>
            </a:r>
          </a:p>
          <a:p>
            <a:pPr algn="ctr"/>
            <a:r>
              <a:rPr lang="ru-RU" sz="2000" b="1" cap="none" spc="0" dirty="0">
                <a:ln w="50800"/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23 И был вечер, и было утро: день пятый.</a:t>
            </a:r>
            <a:endParaRPr lang="ru-RU" sz="2000" b="1" cap="none" spc="0" dirty="0">
              <a:ln w="50800"/>
              <a:solidFill>
                <a:srgbClr val="00206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5120024"/>
            <a:ext cx="7056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Сотворение: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 воды-пресмыкающиеся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птицы, рыбы, животных,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каждая по роду,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Благословение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размножение </a:t>
            </a:r>
          </a:p>
        </p:txBody>
      </p:sp>
    </p:spTree>
    <p:extLst>
      <p:ext uri="{BB962C8B-B14F-4D97-AF65-F5344CB8AC3E}">
        <p14:creationId xmlns:p14="http://schemas.microsoft.com/office/powerpoint/2010/main" val="402147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build="allAtOnce" animBg="1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690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729" y="4249736"/>
            <a:ext cx="4041775" cy="2563640"/>
          </a:xfrm>
        </p:spPr>
      </p:pic>
      <p:sp>
        <p:nvSpPr>
          <p:cNvPr id="13" name="Прямоугольник 12"/>
          <p:cNvSpPr/>
          <p:nvPr/>
        </p:nvSpPr>
        <p:spPr>
          <a:xfrm>
            <a:off x="6660232" y="188640"/>
            <a:ext cx="1721818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50800"/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День 6</a:t>
            </a:r>
            <a:endParaRPr lang="ru-RU" sz="4000" b="1" cap="none" spc="0" dirty="0">
              <a:ln w="50800"/>
              <a:solidFill>
                <a:schemeClr val="bg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965041"/>
            <a:ext cx="3816424" cy="563231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24 И сказал Бог: да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произведет земля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душу живую по роду ее, скотов, и гадов, и зверей земных по роду их. И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стало так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 И создал Бог зверей земных по роду их, и скот по роду его, и всех гадов земных по роду их. И увидел Бог, что [это] хорошо.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 И сказал Бог: сотворим человека по образу Нашему по подобию Нашему, и да владычествуют они над рыбами морскими, и над птицами небесными, и над скотом, и над всею землею, и над всеми гадами, пресмыкающимися по земле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151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7973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259632" y="3735030"/>
            <a:ext cx="6772303" cy="286232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Сотворение: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Земля-скотов, гадов, зверей род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Человек владычество над животными и землею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Человек-это мужчина и женщина Благословение, размножение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Еда для человека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-всякая трава сеющая семя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-дерево с плодом древесным сеющим семя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Еда для животных и птиц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-зелень травную</a:t>
            </a:r>
          </a:p>
        </p:txBody>
      </p:sp>
    </p:spTree>
    <p:extLst>
      <p:ext uri="{BB962C8B-B14F-4D97-AF65-F5344CB8AC3E}">
        <p14:creationId xmlns:p14="http://schemas.microsoft.com/office/powerpoint/2010/main" val="67933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108504" cy="6813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61256" y="3088699"/>
            <a:ext cx="4986808" cy="35086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 И сотворил Бог человека по образу Своему, по образу Божию сотворил его; мужчину и женщину сотворил их.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28 И благословил их Бог, и сказал им Бог: плодитесь и размножайтесь, и наполняйте землю, и обладайте ею, и владычествуйте над рыбами морскими и над птицами небесными, и над всяким животным, пресмыкающимся по земле.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увидел Бог все, что Он создал, и вот, хорошо весьма. И был вечер, и было утро: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День шестой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08104" y="5157192"/>
            <a:ext cx="3538726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Сотворение: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-человека мужчину и женщину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-благословил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-на размножение и владычество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36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7548523" y="188640"/>
            <a:ext cx="1415965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День 7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617" y="2852936"/>
            <a:ext cx="8628863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Бытие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Так совершены небо и земля и все воинство их.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И совершил Бог к седьмому дню дела Свои, которые Он делал, и почил в день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седьмой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 всех дел Своих, которые делал.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И благословил Бог седьмой день, и освятил его, ибо в оный почил от всех дел Своих, которые Бог творил и созидал.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Вот происхождение неба и земли, при сотворении их, в то время, когда Господь Бог создал землю и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небо,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616" y="5589240"/>
            <a:ext cx="862886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2:2-3.- 7 день благословил, освятил.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(1:22, 28 Факт исключительность этого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дня (Освятил-Букв. "выделил",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т.е. отделил от предшествующих дней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90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uiExpand="1" build="allAtOnce" animBg="1"/>
      <p:bldP spid="5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-1786"/>
            <a:ext cx="9141768" cy="6813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923928" y="188640"/>
            <a:ext cx="5040560" cy="175432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 чем будем говорить:</a:t>
            </a:r>
          </a:p>
          <a:p>
            <a:pPr algn="just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-О Воинстве</a:t>
            </a:r>
          </a:p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-Когда было создание Ангелов?</a:t>
            </a:r>
          </a:p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-Идолопоклонство тогда и сегодня</a:t>
            </a:r>
          </a:p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-Противоречия 1-2 глав.</a:t>
            </a:r>
          </a:p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-Подведем итоги</a:t>
            </a:r>
          </a:p>
        </p:txBody>
      </p:sp>
    </p:spTree>
    <p:extLst>
      <p:ext uri="{BB962C8B-B14F-4D97-AF65-F5344CB8AC3E}">
        <p14:creationId xmlns:p14="http://schemas.microsoft.com/office/powerpoint/2010/main" val="53903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Fantasy_Space_00050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43" y="7701"/>
            <a:ext cx="9170243" cy="68776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7904" y="332656"/>
            <a:ext cx="5328592" cy="61863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Иов.38:4-16: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-Бог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полагал основания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земли.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5 -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положил меру ей,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-протягивал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ней вервь?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Он утвердил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основания ее,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положил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краеугольный камень ее,</a:t>
            </a:r>
          </a:p>
          <a:p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-при 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общем ликовании утренних звезд, когда все сыны Божии восклицали от радости?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8-Он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затворил море воротами, когда оно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-исторглось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вышло как бы из чрева,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9-облака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сделал одеждою его и мглу пеленами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-его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утвердил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ему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Свое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определение,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-и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поставил запоры и ворота,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-и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сказал: доселе дойдешь и не перейдешь, и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-здесь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предел надменным волнам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его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12-Дает приказания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утру и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указывает заре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место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-ее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13,15-14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чтобы [земля] изменилась, как глина под печатью, и стала, как разноцветная одежда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16-Нисходит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 глубину моря и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входит в 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-исследование бездны.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148" y="332656"/>
            <a:ext cx="342581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Бытие 2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Так совершены небо и земля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все воинство их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24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845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635896" y="116632"/>
            <a:ext cx="5400600" cy="6509474"/>
          </a:xfrm>
          <a:prstGeom prst="rect">
            <a:avLst/>
          </a:prstGeom>
          <a:noFill/>
          <a:ln w="6350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Воинство </a:t>
            </a:r>
          </a:p>
          <a:p>
            <a:pPr algn="ctr"/>
            <a:r>
              <a:rPr lang="ru-RU" sz="2000" b="1" dirty="0" smtClean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Неем.9:6</a:t>
            </a:r>
            <a:r>
              <a:rPr lang="ru-RU" sz="2000" b="1" dirty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1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6 Ты, Господи, един, Ты создал небо, небеса небес и все воинство их, землю и все, что на ней, моря и все, что в них, и Ты живишь все сие, и небесные воинства Тебе поклоняются</a:t>
            </a:r>
            <a:r>
              <a:rPr lang="ru-RU" sz="2100" b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Ис.40:25,26:</a:t>
            </a:r>
          </a:p>
          <a:p>
            <a:r>
              <a:rPr lang="ru-RU" sz="21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25 Кому же вы уподобите Меня и с кем сравните? говорит </a:t>
            </a:r>
            <a:r>
              <a:rPr lang="ru-RU" sz="2100" b="1" dirty="0" err="1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Святый</a:t>
            </a:r>
            <a:r>
              <a:rPr lang="ru-RU" sz="21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1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26 Поднимите глаза ваши на высоту [небес] и посмотрите, кто сотворил их? Кто выводит воинство их счетом? Он всех их называет по имени: по множеству могущества и великой силе у Него ничто не выбывает</a:t>
            </a:r>
            <a:r>
              <a:rPr lang="ru-RU" sz="2100" b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Лук.2:13:</a:t>
            </a:r>
          </a:p>
          <a:p>
            <a:r>
              <a:rPr lang="ru-RU" sz="21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13 И внезапно явилось с Ангелом многочисленное воинство небесное, славящее Бога и взывающее: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188640"/>
            <a:ext cx="2664296" cy="1477328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Образ Армии-строгая иерархия и порядок,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Такому строгому порядку подчинено все творение.</a:t>
            </a:r>
            <a:endParaRPr lang="ru-RU" b="1" dirty="0">
              <a:solidFill>
                <a:schemeClr val="tx1"/>
              </a:solidFill>
              <a:effectLst>
                <a:glow rad="165100">
                  <a:srgbClr val="002060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8032" y="2165369"/>
            <a:ext cx="320384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Евреям 1:7</a:t>
            </a:r>
          </a:p>
          <a:p>
            <a:pPr algn="ctr"/>
            <a:r>
              <a:rPr lang="ru-RU" sz="2000" b="1" dirty="0" smtClean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>
                  <a:glow rad="165100">
                    <a:srgbClr val="002060"/>
                  </a:glo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 Ангелах сказано: Ты творишь Ангелами Своими духов и служителями Своими пламенеющий огонь.</a:t>
            </a:r>
          </a:p>
          <a:p>
            <a:pPr algn="ctr"/>
            <a:endParaRPr lang="en-US" b="1" dirty="0">
              <a:effectLst>
                <a:glow rad="165100">
                  <a:srgbClr val="002060"/>
                </a:glow>
              </a:effectLst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  <a:r>
              <a:rPr lang="ru-RU" b="1" i="1" dirty="0" smtClean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i="1" dirty="0">
                <a:effectLst>
                  <a:glow rad="165100">
                    <a:srgbClr val="002060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1.Уроганный ветер и огонь работают на Христа</a:t>
            </a:r>
            <a:endParaRPr lang="ru-RU" dirty="0">
              <a:effectLst>
                <a:glow rad="165100">
                  <a:srgbClr val="002060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>
                <a:effectLst>
                  <a:glow rad="165100">
                    <a:srgbClr val="002060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2.Ангелы принимают облик стихий ветра и огня</a:t>
            </a:r>
            <a:endParaRPr lang="ru-RU" dirty="0">
              <a:effectLst>
                <a:glow rad="165100">
                  <a:srgbClr val="002060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>
                <a:effectLst>
                  <a:glow rad="165100">
                    <a:srgbClr val="002060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3.Христос управляет или производит стихии ветра и огня, с помощью Ангелов</a:t>
            </a:r>
            <a:r>
              <a:rPr lang="ru-RU" i="1" dirty="0" smtClean="0">
                <a:effectLst>
                  <a:glow rad="165100">
                    <a:srgbClr val="002060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effectLst>
                <a:glow rad="165100">
                  <a:srgbClr val="002060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Минус 7"/>
          <p:cNvSpPr/>
          <p:nvPr/>
        </p:nvSpPr>
        <p:spPr>
          <a:xfrm>
            <a:off x="4860032" y="1412776"/>
            <a:ext cx="2952328" cy="55601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9" name="Минус 8"/>
          <p:cNvSpPr/>
          <p:nvPr/>
        </p:nvSpPr>
        <p:spPr>
          <a:xfrm>
            <a:off x="5508104" y="2060848"/>
            <a:ext cx="3384376" cy="55601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0" name="Минус 9"/>
          <p:cNvSpPr/>
          <p:nvPr/>
        </p:nvSpPr>
        <p:spPr>
          <a:xfrm>
            <a:off x="5076056" y="4247377"/>
            <a:ext cx="1656184" cy="45719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Минус 10"/>
          <p:cNvSpPr/>
          <p:nvPr/>
        </p:nvSpPr>
        <p:spPr>
          <a:xfrm>
            <a:off x="5148064" y="6165304"/>
            <a:ext cx="3384376" cy="55601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05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ашОлики\Desktop\Атмосферные слои\Voinstvo-nebesno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58" y="0"/>
            <a:ext cx="9162458" cy="6882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4624"/>
            <a:ext cx="8640960" cy="46166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Когда были созданы ангелы</a:t>
            </a:r>
            <a:r>
              <a:rPr lang="ru-RU" sz="2400" b="1" dirty="0" smtClean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solidFill>
                <a:srgbClr val="FFC000"/>
              </a:solidFill>
              <a:effectLst>
                <a:glow rad="165100">
                  <a:srgbClr val="002060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646812"/>
            <a:ext cx="8784976" cy="5878532"/>
          </a:xfrm>
          <a:prstGeom prst="rect">
            <a:avLst/>
          </a:prstGeom>
          <a:noFill/>
          <a:ln w="3175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ибо в шесть дней создал Господь небо и землю, море и все, что в них, </a:t>
            </a:r>
            <a:endParaRPr lang="ru-RU" sz="2000" b="1" dirty="0" smtClean="0">
              <a:solidFill>
                <a:schemeClr val="tx1"/>
              </a:solidFill>
              <a:effectLst>
                <a:glow rad="165100">
                  <a:srgbClr val="00206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0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в день седьмой почил; посему благословил Господь день субботний и освятил его.</a:t>
            </a:r>
          </a:p>
          <a:p>
            <a:pPr algn="ctr"/>
            <a:r>
              <a:rPr lang="ru-RU" sz="2000" b="1" dirty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(Исх.20:11</a:t>
            </a:r>
            <a:r>
              <a:rPr lang="ru-RU" sz="2000" b="1" dirty="0" smtClean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b="1" dirty="0" smtClean="0">
              <a:solidFill>
                <a:srgbClr val="FFC000"/>
              </a:solidFill>
              <a:effectLst>
                <a:glow rad="165100">
                  <a:srgbClr val="00206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700" b="1" i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Написано</a:t>
            </a:r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, что Бог создал все за </a:t>
            </a:r>
            <a:r>
              <a:rPr lang="ru-RU" sz="1700" b="1" i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шесть дней</a:t>
            </a:r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, небо и землю и все, что в них.  </a:t>
            </a:r>
            <a:r>
              <a:rPr lang="ru-RU" sz="1700" b="1" i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Бог </a:t>
            </a:r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должен был </a:t>
            </a:r>
            <a:r>
              <a:rPr lang="ru-RU" sz="1700" b="1" i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создать ангелов </a:t>
            </a:r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в эти шесть дней, хотя в Библии и не говорится </a:t>
            </a:r>
            <a:r>
              <a:rPr lang="ru-RU" sz="1700" b="1" i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когда именно</a:t>
            </a:r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endParaRPr lang="ru-RU" sz="1700" b="1" i="1" dirty="0" smtClean="0">
              <a:solidFill>
                <a:schemeClr val="tx1"/>
              </a:solidFill>
              <a:effectLst>
                <a:glow rad="165100">
                  <a:srgbClr val="00206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effectLst>
                <a:glow rad="165100">
                  <a:srgbClr val="00206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 где был ты, когда Я полагал основания земли? Скажи, если знаешь.</a:t>
            </a:r>
          </a:p>
          <a:p>
            <a:pPr algn="ctr"/>
            <a:r>
              <a:rPr lang="ru-RU" sz="2000" b="1" dirty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 Кто положил меру ей, если знаешь? или кто протягивал по ней вервь?</a:t>
            </a:r>
          </a:p>
          <a:p>
            <a:pPr algn="ctr"/>
            <a:r>
              <a:rPr lang="ru-RU" sz="2000" b="1" dirty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 На чем утверждены основания ее, или кто положил краеугольный камень ее,</a:t>
            </a:r>
          </a:p>
          <a:p>
            <a:pPr algn="ctr"/>
            <a:r>
              <a:rPr lang="ru-RU" sz="2000" b="1" dirty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 при общем ликовании утренних звезд, когда все сыны Божии восклицали от радости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2000" b="1" dirty="0">
              <a:solidFill>
                <a:schemeClr val="tx1"/>
              </a:solidFill>
              <a:effectLst>
                <a:glow rad="165100">
                  <a:srgbClr val="00206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(Иов.38:4-7</a:t>
            </a:r>
            <a:r>
              <a:rPr lang="ru-RU" sz="2000" b="1" dirty="0" smtClean="0">
                <a:solidFill>
                  <a:srgbClr val="FFC000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b="1" dirty="0" smtClean="0">
              <a:solidFill>
                <a:srgbClr val="FFC000"/>
              </a:solidFill>
              <a:effectLst>
                <a:glow rad="165100">
                  <a:srgbClr val="00206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700" b="1" i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поминается</a:t>
            </a:r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, что </a:t>
            </a:r>
            <a:r>
              <a:rPr lang="ru-RU" sz="1700" b="1" i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ангелы торжествовали</a:t>
            </a:r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, когда Бог полагал основания Земли, </a:t>
            </a:r>
            <a:r>
              <a:rPr lang="ru-RU" sz="1700" b="1" i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поэтому они должны </a:t>
            </a:r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были быть созданными в начале недели.  </a:t>
            </a:r>
            <a:r>
              <a:rPr lang="ru-RU" sz="1700" b="1" i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этом месте может говорится о ангелах, наблюдающих </a:t>
            </a:r>
            <a:r>
              <a:rPr lang="ru-RU" sz="1700" b="1" i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за первоначальным </a:t>
            </a:r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творением, или же о ангелах, наблюдающих </a:t>
            </a:r>
            <a:r>
              <a:rPr lang="ru-RU" sz="1700" b="1" i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за установлением </a:t>
            </a:r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нового континентального уровня земли </a:t>
            </a:r>
            <a:r>
              <a:rPr lang="ru-RU" sz="1700" b="1" i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после потопа</a:t>
            </a:r>
            <a:r>
              <a:rPr lang="ru-RU" sz="1700" b="1" i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5" name="Минус 4"/>
          <p:cNvSpPr/>
          <p:nvPr/>
        </p:nvSpPr>
        <p:spPr>
          <a:xfrm>
            <a:off x="2915816" y="4463401"/>
            <a:ext cx="6156176" cy="45719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27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ашОлики\Desktop\Атмосферные слои\stars-1149815_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8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260648"/>
            <a:ext cx="8640960" cy="1323439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Втор.4:19</a:t>
            </a:r>
            <a:endParaRPr lang="ru-RU" sz="2000" b="1" dirty="0">
              <a:solidFill>
                <a:schemeClr val="tx1"/>
              </a:solidFill>
              <a:effectLst>
                <a:glow rad="165100">
                  <a:srgbClr val="002060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абы </a:t>
            </a:r>
            <a:r>
              <a:rPr lang="ru-RU" sz="2000" b="1" dirty="0">
                <a:solidFill>
                  <a:schemeClr val="tx1"/>
                </a:solidFill>
                <a:effectLst>
                  <a:glow rad="1651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ты, взглянув на небо и увидев солнце, луну и звезды [и] все воинство небесное, не прельстился и не поклонился им и не служил им, так как Господь, Бог твой, уделил их всем народам под всем небом.</a:t>
            </a:r>
          </a:p>
        </p:txBody>
      </p:sp>
      <p:sp>
        <p:nvSpPr>
          <p:cNvPr id="5" name="Минус 4"/>
          <p:cNvSpPr/>
          <p:nvPr/>
        </p:nvSpPr>
        <p:spPr>
          <a:xfrm>
            <a:off x="1547664" y="1196752"/>
            <a:ext cx="8280920" cy="45719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14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2" y="1052736"/>
            <a:ext cx="3896624" cy="561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260648"/>
            <a:ext cx="79928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Если бы Библию написали</a:t>
            </a:r>
          </a:p>
          <a:p>
            <a:pPr algn="ctr"/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древние люди (как утверждают некоторые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насмешники)</a:t>
            </a:r>
            <a:endParaRPr lang="ru-RU" sz="2300" dirty="0"/>
          </a:p>
        </p:txBody>
      </p:sp>
      <p:sp>
        <p:nvSpPr>
          <p:cNvPr id="4" name="TextBox 3"/>
          <p:cNvSpPr txBox="1"/>
          <p:nvPr/>
        </p:nvSpPr>
        <p:spPr>
          <a:xfrm>
            <a:off x="3829239" y="2533835"/>
            <a:ext cx="519214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Они никогда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бы не смогли написать о том, что свет был создан до солнца!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Многие древние культуры поклонялись солнцу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луне, звездам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как источнику жизни.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Но Бог есть свет. Бог создал свет до солнца для того, чтобы мы поняли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что Он, а не солнце, является источником жизни.</a:t>
            </a:r>
          </a:p>
        </p:txBody>
      </p:sp>
    </p:spTree>
    <p:extLst>
      <p:ext uri="{BB962C8B-B14F-4D97-AF65-F5344CB8AC3E}">
        <p14:creationId xmlns:p14="http://schemas.microsoft.com/office/powerpoint/2010/main" val="317933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27384"/>
            <a:ext cx="8229600" cy="1143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Образцы языческого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покланения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Луне и звездам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1"/>
            <a:ext cx="4410490" cy="5040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004048" y="1628800"/>
            <a:ext cx="37242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Древний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Вавилон.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Луна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 крест - звезда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9819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-8435"/>
            <a:ext cx="4176464" cy="682181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4499992" y="260648"/>
            <a:ext cx="4392488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Древний Шумер.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Бог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Солнца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Шамаш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Луна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Венера,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лучевая звезда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39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116632"/>
            <a:ext cx="8910991" cy="4752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51520" y="5373216"/>
            <a:ext cx="864096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Италия.72 г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онета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относимая ко времени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Адриана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2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1529"/>
            <a:ext cx="8856983" cy="5867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43507" y="6096189"/>
            <a:ext cx="878497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Италия, 1190 г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Двери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аббатства Св. Климента в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Кизаурии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62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5831634" cy="6624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084169" y="251937"/>
            <a:ext cx="2880320" cy="187743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Древний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кельтский крест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Круг символизирует как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солнце или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вечность. 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05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5027586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292080" y="263550"/>
            <a:ext cx="3618158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Стамбул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ерхушка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мавзолея (тюрбе) Махмуда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81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116632"/>
            <a:ext cx="5135367" cy="65527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796137" y="173831"/>
            <a:ext cx="288032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Современное замаскированное язычество.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9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07504" y="116632"/>
            <a:ext cx="8928992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Противоречия в Библии???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глава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Бытие 1:11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деревья созданы в третий день 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человека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1352962"/>
            <a:ext cx="8928991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Глава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Бытие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2:8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деревья созданы в шестой день 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человека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5" y="2740273"/>
            <a:ext cx="8928992" cy="40010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Бытие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2:7-25 описаны только те события, которые произошли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день шестой в Эдемском саду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Бытие 2:8 создание деревьев относится только к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Эдемскому саду (остальной мир уже наполнен деревьями,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созданными в день третий). 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этого второго сотворения деревьев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могла быть направлена на то, чтобы Адам лично убедился в том, что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Бог обладает силой создания, а не просто приписывает Себе создание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уже существующего мира. 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Заметьте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что второе сотворение деревьев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произошло еще в дне шестом и это были деревья,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приятные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вид и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хорошие для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пищи.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86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 animBg="1"/>
      <p:bldP spid="4" grpId="0" build="allAtOnce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79512" y="188640"/>
            <a:ext cx="8784976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5 День.</a:t>
            </a:r>
          </a:p>
          <a:p>
            <a:pPr algn="ctr"/>
            <a:r>
              <a:rPr lang="ru-RU" sz="20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Бытие </a:t>
            </a:r>
            <a:r>
              <a:rPr lang="ru-RU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1:20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птицы созданы из 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воды </a:t>
            </a:r>
            <a:r>
              <a:rPr lang="ru-RU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 пятый день</a:t>
            </a:r>
            <a:r>
              <a:rPr lang="ru-RU" sz="20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196752"/>
            <a:ext cx="8784975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6 День</a:t>
            </a:r>
          </a:p>
          <a:p>
            <a:pPr algn="ctr"/>
            <a:r>
              <a:rPr lang="ru-RU" sz="20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Бытие </a:t>
            </a:r>
            <a:r>
              <a:rPr lang="ru-RU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2:19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птицы созданы из 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земли </a:t>
            </a:r>
            <a:r>
              <a:rPr lang="ru-RU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(после человека) в день </a:t>
            </a:r>
            <a:r>
              <a:rPr lang="ru-RU" sz="20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шестой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5120024"/>
            <a:ext cx="8784975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pPr algn="ctr"/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Птицы</a:t>
            </a:r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которые были созданы из земли в шестой день, 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были </a:t>
            </a:r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созданы 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Едеме</a:t>
            </a:r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целью было показать Кто является 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Творцом, дать им название </a:t>
            </a:r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 определения 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помощницы </a:t>
            </a:r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Весь </a:t>
            </a:r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остальной мир уже наполнен</a:t>
            </a:r>
          </a:p>
          <a:p>
            <a:pPr algn="ctr"/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птицами с пятого дня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88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  <p:bldP spid="6" grpId="0" build="allAtOnce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1" y="0"/>
            <a:ext cx="914698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79512" y="153100"/>
            <a:ext cx="8784976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Животные до человека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Бытие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1:24, 25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животные созданы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шестой день 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человека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126485"/>
            <a:ext cx="8784976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Животные п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осле человека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Бытие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2:19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животные созданы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шестой день 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после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человека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3879046"/>
            <a:ext cx="8856984" cy="286232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Бытие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2:19 описаны только те животные, которые были созданы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Эдемском саду после человека. Создание второй группы животных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происходило для того, чтобы Адам смог дать им имена (Бытие 2:19) и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выбрать себе жену (Бытие 2:20). Но после того, как Адам не нашел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себе помощника (Бог знал, что так и произойдет), Бог создал Еву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(Бытие 2:21-22).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Между этими двумя главами нет никаких противоречий. В главе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второй всего-навсего более подробно описаны те события, которые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произошли в Эдемском саду в день шестой. </a:t>
            </a:r>
          </a:p>
        </p:txBody>
      </p:sp>
    </p:spTree>
    <p:extLst>
      <p:ext uri="{BB962C8B-B14F-4D97-AF65-F5344CB8AC3E}">
        <p14:creationId xmlns:p14="http://schemas.microsoft.com/office/powerpoint/2010/main" val="230422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 build="allAtOnce" animBg="1"/>
      <p:bldP spid="5" grpId="0" build="allAtOnce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16632"/>
            <a:ext cx="3868928" cy="52591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496" y="44624"/>
            <a:ext cx="5040451" cy="67403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Бытие 2 События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I.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 Сотворение человека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8.Насаждене рая в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Едеме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востоке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-человек помещен в Едем.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9.Произращеня из земли всякого дерева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-приятное на вид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-хорошее для пищи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-2 дерева « Жизни и познания»</a:t>
            </a:r>
          </a:p>
          <a:p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II.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15.Поселение человека в саду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Едемском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-для возделывания и хранения</a:t>
            </a:r>
          </a:p>
          <a:p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III.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16-17.Заповедь не есть от дерева «Познания»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-смерть (умирая будешь умирать)</a:t>
            </a:r>
          </a:p>
          <a:p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IV.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18.Не хорошо. Замысел Бога создать помощника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19.Образование Богом из земли: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-всех полевых животных,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-всех птиц небесных, привел их к человеку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20.Человек дает имена – помощника не нашлось.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21-22.Создание из ребра Адама - жены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23.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Иш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Иша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единство, То что нужно.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-брак создан до грехопадения,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-это мужчина и женщина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24.Отавит – прилепится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25.Наги не стыдились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5589240"/>
            <a:ext cx="3868928" cy="11695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7.Человек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8,15.Едем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16-17.Взаимоотношения Бога и человека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18-20.Человек-животные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21-25.Человек-человек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88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5" y="0"/>
            <a:ext cx="475252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63688" y="404664"/>
            <a:ext cx="5544616" cy="62324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Общий вывод:</a:t>
            </a:r>
          </a:p>
          <a:p>
            <a:pPr algn="ctr"/>
            <a:r>
              <a:rPr lang="ru-RU" sz="2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Бытие 1-2:1-7.</a:t>
            </a:r>
          </a:p>
          <a:p>
            <a:pPr algn="ctr"/>
            <a:r>
              <a:rPr lang="ru-RU" sz="2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Бог 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Творец созидание из хаоса порядок,</a:t>
            </a:r>
          </a:p>
          <a:p>
            <a:pPr algn="ctr"/>
            <a:r>
              <a:rPr lang="ru-RU" sz="2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Бытие </a:t>
            </a:r>
            <a:r>
              <a:rPr lang="ru-RU" sz="2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2:8.</a:t>
            </a:r>
          </a:p>
          <a:p>
            <a:pPr algn="ctr"/>
            <a:r>
              <a:rPr lang="ru-RU" sz="2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Жилье</a:t>
            </a:r>
            <a:endParaRPr lang="ru-RU" sz="21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Бытие  2:</a:t>
            </a:r>
            <a:r>
              <a:rPr lang="ru-RU" sz="2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9-10.</a:t>
            </a:r>
          </a:p>
          <a:p>
            <a:pPr algn="ctr"/>
            <a:r>
              <a:rPr lang="ru-RU" sz="2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Пища 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питье</a:t>
            </a:r>
          </a:p>
          <a:p>
            <a:pPr algn="ctr"/>
            <a:r>
              <a:rPr lang="ru-RU" sz="2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Бытие  2:</a:t>
            </a:r>
            <a:r>
              <a:rPr lang="ru-RU" sz="2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11-12.</a:t>
            </a:r>
          </a:p>
          <a:p>
            <a:pPr algn="ctr"/>
            <a:r>
              <a:rPr lang="ru-RU" sz="2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Золото 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драгоценные камни</a:t>
            </a:r>
          </a:p>
          <a:p>
            <a:pPr algn="ctr"/>
            <a:r>
              <a:rPr lang="ru-RU" sz="2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Бытие  2:</a:t>
            </a:r>
            <a:r>
              <a:rPr lang="ru-RU" sz="2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15.</a:t>
            </a:r>
          </a:p>
          <a:p>
            <a:pPr algn="ctr"/>
            <a:r>
              <a:rPr lang="ru-RU" sz="2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Дает 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работу </a:t>
            </a:r>
          </a:p>
          <a:p>
            <a:pPr algn="ctr"/>
            <a:r>
              <a:rPr lang="ru-RU" sz="2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Бытие  2:</a:t>
            </a:r>
            <a:r>
              <a:rPr lang="ru-RU" sz="2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16-17.</a:t>
            </a:r>
          </a:p>
          <a:p>
            <a:pPr algn="ctr"/>
            <a:r>
              <a:rPr lang="ru-RU" sz="2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Дает 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закон по которому жить</a:t>
            </a:r>
          </a:p>
          <a:p>
            <a:pPr algn="ctr"/>
            <a:r>
              <a:rPr lang="ru-RU" sz="2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Бытие  2:</a:t>
            </a:r>
            <a:r>
              <a:rPr lang="ru-RU" sz="2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sz="2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.-21-25</a:t>
            </a:r>
            <a:r>
              <a:rPr lang="ru-RU" sz="2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Заботится 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будущем человека , давая помощницу.</a:t>
            </a:r>
          </a:p>
          <a:p>
            <a:pPr algn="ctr"/>
            <a:r>
              <a:rPr lang="ru-RU" sz="2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Бытие  2:</a:t>
            </a:r>
            <a:r>
              <a:rPr lang="ru-RU" sz="2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19-20.</a:t>
            </a:r>
          </a:p>
          <a:p>
            <a:pPr algn="ctr"/>
            <a:r>
              <a:rPr lang="ru-RU" sz="2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Делает 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человека соучастником Своей </a:t>
            </a:r>
            <a:r>
              <a:rPr lang="ru-RU" sz="2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  <a:endParaRPr lang="ru-RU" sz="21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" y="0"/>
            <a:ext cx="912256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646823" y="5315143"/>
            <a:ext cx="6264696" cy="1354217"/>
          </a:xfrm>
          <a:prstGeom prst="rect">
            <a:avLst/>
          </a:prstGeom>
        </p:spPr>
        <p:style>
          <a:lnRef idx="0">
            <a:schemeClr val="accent2"/>
          </a:lnRef>
          <a:fillRef idx="1002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Приглашаем на группу общение с Библией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городе Домодедово Московской области.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Антон.8926-215-74-88,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Павел.8929-549-84-89,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Виктор.8965-154-46-99.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65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1694</TotalTime>
  <Words>2341</Words>
  <Application>Microsoft Office PowerPoint</Application>
  <PresentationFormat>Экран (4:3)</PresentationFormat>
  <Paragraphs>278</Paragraphs>
  <Slides>36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Образцы языческого покланения Луне и звездам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</dc:creator>
  <cp:lastModifiedBy>ПашОлики</cp:lastModifiedBy>
  <cp:revision>163</cp:revision>
  <dcterms:created xsi:type="dcterms:W3CDTF">2014-03-10T14:47:32Z</dcterms:created>
  <dcterms:modified xsi:type="dcterms:W3CDTF">2016-11-26T21:24:16Z</dcterms:modified>
</cp:coreProperties>
</file>