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1" r:id="rId3"/>
    <p:sldId id="295" r:id="rId4"/>
    <p:sldId id="257" r:id="rId5"/>
    <p:sldId id="263" r:id="rId6"/>
    <p:sldId id="273" r:id="rId7"/>
    <p:sldId id="275" r:id="rId8"/>
    <p:sldId id="279" r:id="rId9"/>
    <p:sldId id="276" r:id="rId10"/>
    <p:sldId id="277" r:id="rId11"/>
    <p:sldId id="280" r:id="rId12"/>
    <p:sldId id="281" r:id="rId13"/>
    <p:sldId id="284" r:id="rId14"/>
    <p:sldId id="286" r:id="rId15"/>
    <p:sldId id="288" r:id="rId16"/>
    <p:sldId id="283" r:id="rId17"/>
    <p:sldId id="289" r:id="rId18"/>
    <p:sldId id="290" r:id="rId19"/>
    <p:sldId id="292" r:id="rId20"/>
    <p:sldId id="274" r:id="rId21"/>
    <p:sldId id="293" r:id="rId2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920437"/>
    <a:srgbClr val="BA04B1"/>
    <a:srgbClr val="FF3300"/>
    <a:srgbClr val="120B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780" autoAdjust="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Нет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Любите ли вы читать?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Да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Любите ли вы читать?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841728"/>
        <c:axId val="36528128"/>
      </c:barChart>
      <c:catAx>
        <c:axId val="36841728"/>
        <c:scaling>
          <c:orientation val="minMax"/>
        </c:scaling>
        <c:delete val="0"/>
        <c:axPos val="b"/>
        <c:majorTickMark val="out"/>
        <c:minorTickMark val="none"/>
        <c:tickLblPos val="nextTo"/>
        <c:crossAx val="36528128"/>
        <c:crosses val="autoZero"/>
        <c:auto val="1"/>
        <c:lblAlgn val="ctr"/>
        <c:lblOffset val="100"/>
        <c:noMultiLvlLbl val="0"/>
      </c:catAx>
      <c:valAx>
        <c:axId val="36528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8417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Сказки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Какой жанр предпочитаете читать?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Рассказы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Какой жанр предпочитаете читать?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Энциклоп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Какой жанр предпочитаете читать?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Стихи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Какой жанр предпочитаете читать?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558720"/>
        <c:axId val="36560256"/>
      </c:barChart>
      <c:catAx>
        <c:axId val="36558720"/>
        <c:scaling>
          <c:orientation val="minMax"/>
        </c:scaling>
        <c:delete val="0"/>
        <c:axPos val="b"/>
        <c:majorTickMark val="out"/>
        <c:minorTickMark val="none"/>
        <c:tickLblPos val="nextTo"/>
        <c:crossAx val="36560256"/>
        <c:crosses val="autoZero"/>
        <c:auto val="1"/>
        <c:lblAlgn val="ctr"/>
        <c:lblOffset val="100"/>
        <c:noMultiLvlLbl val="0"/>
      </c:catAx>
      <c:valAx>
        <c:axId val="365602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5587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3888838024732022"/>
          <c:y val="0.18272541870626946"/>
          <c:w val="0.46111161975267939"/>
          <c:h val="0.3952345982637984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Играть на компьютере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Что вы выберете в свободное время?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Читать книгу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Что вы выберете в свободное время?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991744"/>
        <c:axId val="36993280"/>
      </c:barChart>
      <c:catAx>
        <c:axId val="36991744"/>
        <c:scaling>
          <c:orientation val="minMax"/>
        </c:scaling>
        <c:delete val="0"/>
        <c:axPos val="b"/>
        <c:majorTickMark val="out"/>
        <c:minorTickMark val="none"/>
        <c:tickLblPos val="nextTo"/>
        <c:crossAx val="36993280"/>
        <c:crosses val="autoZero"/>
        <c:auto val="1"/>
        <c:lblAlgn val="ctr"/>
        <c:lblOffset val="100"/>
        <c:noMultiLvlLbl val="0"/>
      </c:catAx>
      <c:valAx>
        <c:axId val="36993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9917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003380390997731"/>
          <c:y val="0.38852514711301372"/>
          <c:w val="0.24756318212507597"/>
          <c:h val="0.3406665995764234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Любите ли вы читать?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Любите ли вы читать?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782272"/>
        <c:axId val="39783808"/>
      </c:barChart>
      <c:catAx>
        <c:axId val="39782272"/>
        <c:scaling>
          <c:orientation val="minMax"/>
        </c:scaling>
        <c:delete val="0"/>
        <c:axPos val="b"/>
        <c:majorTickMark val="out"/>
        <c:minorTickMark val="none"/>
        <c:tickLblPos val="nextTo"/>
        <c:crossAx val="39783808"/>
        <c:crosses val="autoZero"/>
        <c:auto val="1"/>
        <c:lblAlgn val="ctr"/>
        <c:lblOffset val="100"/>
        <c:noMultiLvlLbl val="0"/>
      </c:catAx>
      <c:valAx>
        <c:axId val="397838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97822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играть на компьютере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Что вы выберете в свободное время?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читать книгу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Что вы выберете в свободное время?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841792"/>
        <c:axId val="39843328"/>
      </c:barChart>
      <c:catAx>
        <c:axId val="39841792"/>
        <c:scaling>
          <c:orientation val="minMax"/>
        </c:scaling>
        <c:delete val="0"/>
        <c:axPos val="b"/>
        <c:majorTickMark val="out"/>
        <c:minorTickMark val="none"/>
        <c:tickLblPos val="nextTo"/>
        <c:crossAx val="39843328"/>
        <c:crosses val="autoZero"/>
        <c:auto val="1"/>
        <c:lblAlgn val="ctr"/>
        <c:lblOffset val="100"/>
        <c:noMultiLvlLbl val="0"/>
      </c:catAx>
      <c:valAx>
        <c:axId val="39843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98417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003380390997753"/>
          <c:y val="0.38852514711301384"/>
          <c:w val="0.24756318212507608"/>
          <c:h val="0.2998260445837365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A492-0EBF-489F-AF93-F5850B467E2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8214B30-C0CB-4826-AC6D-5B6ECCE243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A492-0EBF-489F-AF93-F5850B467E2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8214B30-C0CB-4826-AC6D-5B6ECCE243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A492-0EBF-489F-AF93-F5850B467E2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14B30-C0CB-4826-AC6D-5B6ECCE243F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A492-0EBF-489F-AF93-F5850B467E2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14B30-C0CB-4826-AC6D-5B6ECCE243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A492-0EBF-489F-AF93-F5850B467E2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8214B30-C0CB-4826-AC6D-5B6ECCE243F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A492-0EBF-489F-AF93-F5850B467E2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14B30-C0CB-4826-AC6D-5B6ECCE243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A492-0EBF-489F-AF93-F5850B467E2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14B30-C0CB-4826-AC6D-5B6ECCE243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A492-0EBF-489F-AF93-F5850B467E2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14B30-C0CB-4826-AC6D-5B6ECCE243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A492-0EBF-489F-AF93-F5850B467E2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14B30-C0CB-4826-AC6D-5B6ECCE243F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A492-0EBF-489F-AF93-F5850B467E2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14B30-C0CB-4826-AC6D-5B6ECCE243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A492-0EBF-489F-AF93-F5850B467E2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14B30-C0CB-4826-AC6D-5B6ECCE243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A54A492-0EBF-489F-AF93-F5850B467E2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8214B30-C0CB-4826-AC6D-5B6ECCE243F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214422"/>
            <a:ext cx="7753376" cy="17145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rgbClr val="6600CC"/>
                </a:solidFill>
              </a:rPr>
              <a:t>Исследовательская работа по литературному чтению </a:t>
            </a:r>
            <a:br>
              <a:rPr lang="ru-RU" sz="3600" dirty="0" smtClean="0">
                <a:solidFill>
                  <a:srgbClr val="6600CC"/>
                </a:solidFill>
              </a:rPr>
            </a:br>
            <a:r>
              <a:rPr lang="ru-RU" sz="3600" dirty="0" smtClean="0">
                <a:solidFill>
                  <a:srgbClr val="FF3300"/>
                </a:solidFill>
              </a:rPr>
              <a:t>«Чтение – вот лучшее умение»</a:t>
            </a:r>
            <a:endParaRPr lang="ru-RU" sz="3600" dirty="0">
              <a:solidFill>
                <a:srgbClr val="FF33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8992" y="4143380"/>
            <a:ext cx="5357850" cy="1928826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solidFill>
                  <a:srgbClr val="6600CC"/>
                </a:solidFill>
              </a:rPr>
              <a:t>Выполнила ученица </a:t>
            </a:r>
            <a:r>
              <a:rPr lang="ru-RU" dirty="0">
                <a:solidFill>
                  <a:srgbClr val="6600CC"/>
                </a:solidFill>
              </a:rPr>
              <a:t>3</a:t>
            </a:r>
            <a:r>
              <a:rPr lang="ru-RU" dirty="0" smtClean="0">
                <a:solidFill>
                  <a:srgbClr val="6600CC"/>
                </a:solidFill>
              </a:rPr>
              <a:t> «б» </a:t>
            </a:r>
            <a:r>
              <a:rPr lang="ru-RU" dirty="0" smtClean="0">
                <a:solidFill>
                  <a:srgbClr val="6600CC"/>
                </a:solidFill>
              </a:rPr>
              <a:t>класса: </a:t>
            </a:r>
          </a:p>
          <a:p>
            <a:pPr algn="r"/>
            <a:r>
              <a:rPr lang="ru-RU" dirty="0" smtClean="0">
                <a:solidFill>
                  <a:srgbClr val="6600CC"/>
                </a:solidFill>
              </a:rPr>
              <a:t>Хертек </a:t>
            </a:r>
            <a:r>
              <a:rPr lang="ru-RU" dirty="0" err="1" smtClean="0">
                <a:solidFill>
                  <a:srgbClr val="6600CC"/>
                </a:solidFill>
              </a:rPr>
              <a:t>Амилия</a:t>
            </a:r>
            <a:r>
              <a:rPr lang="ru-RU" dirty="0" smtClean="0">
                <a:solidFill>
                  <a:srgbClr val="6600CC"/>
                </a:solidFill>
              </a:rPr>
              <a:t> </a:t>
            </a:r>
            <a:endParaRPr lang="ru-RU" dirty="0" smtClean="0">
              <a:solidFill>
                <a:srgbClr val="6600CC"/>
              </a:solidFill>
            </a:endParaRPr>
          </a:p>
          <a:p>
            <a:pPr algn="r"/>
            <a:r>
              <a:rPr lang="ru-RU" dirty="0" smtClean="0">
                <a:solidFill>
                  <a:srgbClr val="6600CC"/>
                </a:solidFill>
              </a:rPr>
              <a:t>Руководитель: Хертек </a:t>
            </a:r>
            <a:r>
              <a:rPr lang="ru-RU" dirty="0" err="1" smtClean="0">
                <a:solidFill>
                  <a:srgbClr val="6600CC"/>
                </a:solidFill>
              </a:rPr>
              <a:t>Аита</a:t>
            </a:r>
            <a:r>
              <a:rPr lang="ru-RU" dirty="0" smtClean="0">
                <a:solidFill>
                  <a:srgbClr val="6600CC"/>
                </a:solidFill>
              </a:rPr>
              <a:t> </a:t>
            </a:r>
            <a:r>
              <a:rPr lang="ru-RU" dirty="0" err="1" smtClean="0">
                <a:solidFill>
                  <a:srgbClr val="6600CC"/>
                </a:solidFill>
              </a:rPr>
              <a:t>Олчат-ооловна</a:t>
            </a:r>
            <a:endParaRPr lang="ru-RU" dirty="0">
              <a:solidFill>
                <a:srgbClr val="6600CC"/>
              </a:solidFill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85800" y="357166"/>
            <a:ext cx="7753376" cy="928694"/>
          </a:xfrm>
          <a:prstGeom prst="rect">
            <a:avLst/>
          </a:prstGeom>
        </p:spPr>
        <p:txBody>
          <a:bodyPr vert="horz" lIns="0" rIns="18288">
            <a:normAutofit fontScale="77500" lnSpcReduction="20000"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Муниципальное бюджетное</a:t>
            </a:r>
            <a:r>
              <a:rPr kumimoji="0" lang="ru-RU" sz="26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общеобразовательное учреждение </a:t>
            </a:r>
            <a:r>
              <a:rPr kumimoji="0" lang="ru-RU" sz="2600" b="0" i="0" u="none" strike="noStrike" kern="1200" cap="none" spc="0" normalizeH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Тээлинская</a:t>
            </a:r>
            <a:r>
              <a:rPr kumimoji="0" lang="ru-RU" sz="26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средняя общеобразовательная школа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sz="26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им. В.Б. </a:t>
            </a:r>
            <a:r>
              <a:rPr kumimoji="0" lang="ru-RU" sz="2600" b="0" i="0" u="none" strike="noStrike" kern="1200" cap="none" spc="0" normalizeH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Кара-Сала</a:t>
            </a:r>
            <a:r>
              <a:rPr kumimoji="0" lang="ru-RU" sz="26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 descr="F:\DCIM\103_FUJI\DSCF39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214686"/>
            <a:ext cx="4000528" cy="2932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571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85794"/>
            <a:ext cx="8686800" cy="5294331"/>
          </a:xfrm>
          <a:ln>
            <a:solidFill>
              <a:schemeClr val="bg2">
                <a:lumMod val="25000"/>
              </a:schemeClr>
            </a:solidFill>
          </a:ln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C00000"/>
                </a:solidFill>
              </a:rPr>
              <a:t>Тема: </a:t>
            </a:r>
            <a:r>
              <a:rPr lang="ru-RU" dirty="0" smtClean="0">
                <a:solidFill>
                  <a:srgbClr val="6600CC"/>
                </a:solidFill>
              </a:rPr>
              <a:t>Чтение- вот лучшее умение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C00000"/>
                </a:solidFill>
              </a:rPr>
              <a:t>Проблема: </a:t>
            </a:r>
            <a:r>
              <a:rPr lang="ru-RU" dirty="0" smtClean="0">
                <a:solidFill>
                  <a:srgbClr val="6600CC"/>
                </a:solidFill>
              </a:rPr>
              <a:t>повышение интереса к чтению учащихся младших классов.</a:t>
            </a:r>
          </a:p>
          <a:p>
            <a:pPr>
              <a:buNone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C00000"/>
                </a:solidFill>
              </a:rPr>
              <a:t>Актуальность : </a:t>
            </a:r>
            <a:r>
              <a:rPr lang="ru-RU" dirty="0" smtClean="0">
                <a:solidFill>
                  <a:srgbClr val="6600CC"/>
                </a:solidFill>
              </a:rPr>
              <a:t>чем более развиты телевидение и интернет, тем меньше школьники читают, а корнем хорошего учения является – чтение. Поэтому проблема привлечения к чтению детей очень актуальна.</a:t>
            </a:r>
            <a:endParaRPr lang="ru-RU" dirty="0">
              <a:solidFill>
                <a:srgbClr val="66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486570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4400" dirty="0" smtClean="0">
                <a:solidFill>
                  <a:srgbClr val="C00000"/>
                </a:solidFill>
              </a:rPr>
              <a:t>Гипотеза: </a:t>
            </a:r>
            <a:r>
              <a:rPr lang="ru-RU" sz="4400" dirty="0" smtClean="0">
                <a:solidFill>
                  <a:srgbClr val="6600CC"/>
                </a:solidFill>
              </a:rPr>
              <a:t>если дети не любят читать, то их можно  заинтересовать с помощью различных видов внеклассных занятий по чтению. </a:t>
            </a:r>
            <a:endParaRPr lang="ru-RU" sz="4400" dirty="0">
              <a:solidFill>
                <a:srgbClr val="66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58204" cy="142876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428604"/>
            <a:ext cx="8043890" cy="6429396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ru-RU" sz="4400" b="1" dirty="0" smtClean="0">
                <a:solidFill>
                  <a:srgbClr val="BA04B1"/>
                </a:solidFill>
              </a:rPr>
              <a:t>Це</a:t>
            </a:r>
            <a:r>
              <a:rPr lang="ru-RU" sz="5100" b="1" dirty="0" smtClean="0">
                <a:solidFill>
                  <a:srgbClr val="BA04B1"/>
                </a:solidFill>
              </a:rPr>
              <a:t>ль работы:</a:t>
            </a:r>
          </a:p>
          <a:p>
            <a:endParaRPr lang="ru-RU" sz="4000" dirty="0" smtClean="0"/>
          </a:p>
          <a:p>
            <a:pPr>
              <a:buFont typeface="Wingdings" pitchFamily="2" charset="2"/>
              <a:buChar char="Ø"/>
            </a:pPr>
            <a:r>
              <a:rPr lang="ru-RU" sz="4000" dirty="0" smtClean="0">
                <a:solidFill>
                  <a:srgbClr val="6600CC"/>
                </a:solidFill>
              </a:rPr>
              <a:t>уточнить  читательский интерес детей 9-10 лет;</a:t>
            </a:r>
          </a:p>
          <a:p>
            <a:pPr>
              <a:buFont typeface="Wingdings" pitchFamily="2" charset="2"/>
              <a:buChar char="Ø"/>
            </a:pPr>
            <a:r>
              <a:rPr lang="ru-RU" sz="4000" dirty="0" smtClean="0">
                <a:solidFill>
                  <a:srgbClr val="6600CC"/>
                </a:solidFill>
              </a:rPr>
              <a:t> определить роль книги и чтения в жизни моих одноклассников;</a:t>
            </a:r>
          </a:p>
          <a:p>
            <a:pPr>
              <a:buFont typeface="Wingdings" pitchFamily="2" charset="2"/>
              <a:buChar char="Ø"/>
            </a:pPr>
            <a:r>
              <a:rPr lang="ru-RU" sz="4000" dirty="0" smtClean="0">
                <a:solidFill>
                  <a:srgbClr val="6600CC"/>
                </a:solidFill>
              </a:rPr>
              <a:t> привлечь внимание одноклассников к книгам и чтению.</a:t>
            </a:r>
          </a:p>
          <a:p>
            <a:pPr>
              <a:buFont typeface="Wingdings" pitchFamily="2" charset="2"/>
              <a:buChar char="v"/>
            </a:pPr>
            <a:r>
              <a:rPr lang="ru-RU" sz="5100" b="1" dirty="0" smtClean="0">
                <a:solidFill>
                  <a:srgbClr val="BA04B1"/>
                </a:solidFill>
              </a:rPr>
              <a:t>Задачи: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sz="4000" dirty="0" smtClean="0">
                <a:solidFill>
                  <a:srgbClr val="6600CC"/>
                </a:solidFill>
              </a:rPr>
              <a:t>найти в научно-популярной  литературе сведения об истории создания книги;</a:t>
            </a:r>
          </a:p>
          <a:p>
            <a:pPr>
              <a:buFont typeface="Wingdings" pitchFamily="2" charset="2"/>
              <a:buChar char="Ø"/>
            </a:pPr>
            <a:r>
              <a:rPr lang="ru-RU" sz="4000" dirty="0" smtClean="0">
                <a:solidFill>
                  <a:srgbClr val="6600CC"/>
                </a:solidFill>
              </a:rPr>
              <a:t> провести анкетирование среди одноклассников;</a:t>
            </a:r>
          </a:p>
          <a:p>
            <a:pPr>
              <a:buFont typeface="Wingdings" pitchFamily="2" charset="2"/>
              <a:buChar char="Ø"/>
            </a:pPr>
            <a:r>
              <a:rPr lang="ru-RU" sz="4000" dirty="0" smtClean="0">
                <a:solidFill>
                  <a:srgbClr val="6600CC"/>
                </a:solidFill>
              </a:rPr>
              <a:t>повысить интерес одноклассников к чтению;</a:t>
            </a:r>
          </a:p>
          <a:p>
            <a:pPr>
              <a:buFont typeface="Wingdings" pitchFamily="2" charset="2"/>
              <a:buChar char="Ø"/>
            </a:pPr>
            <a:r>
              <a:rPr lang="ru-RU" sz="4000" dirty="0" smtClean="0">
                <a:solidFill>
                  <a:srgbClr val="6600CC"/>
                </a:solidFill>
              </a:rPr>
              <a:t>сделать вывод о проделанной работе.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0817"/>
            <a:ext cx="8429684" cy="500857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6600CC"/>
                </a:solidFill>
              </a:rPr>
              <a:t>Думаю, что каждый ребёнок хочет хорошо учиться. А чтобы хорошо учиться, надо расширять свой кругозор, быть любознательным. А откуда дети могут получить новые знания? Конечно же из книги.</a:t>
            </a:r>
            <a:endParaRPr lang="ru-RU" dirty="0">
              <a:solidFill>
                <a:srgbClr val="6600CC"/>
              </a:solidFill>
            </a:endParaRPr>
          </a:p>
        </p:txBody>
      </p:sp>
      <p:pic>
        <p:nvPicPr>
          <p:cNvPr id="4" name="Picture 2" descr="C:\Users\User\Desktop\исследовательская работа\1330665632_18898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3857628"/>
            <a:ext cx="3429024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78581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920437"/>
                </a:solidFill>
              </a:rPr>
              <a:t>Из истории книги</a:t>
            </a:r>
            <a:endParaRPr lang="ru-RU" dirty="0">
              <a:solidFill>
                <a:srgbClr val="920437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321471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920437"/>
                </a:solidFill>
              </a:rPr>
              <a:t>Откуда книга к нам пришла? </a:t>
            </a:r>
          </a:p>
          <a:p>
            <a:pPr>
              <a:buNone/>
            </a:pPr>
            <a:r>
              <a:rPr lang="ru-RU" dirty="0" smtClean="0">
                <a:solidFill>
                  <a:srgbClr val="920437"/>
                </a:solidFill>
              </a:rPr>
              <a:t>		В древнейшие времена человечек сохранял и передавал опыт, информацию по памяти, а на дальние расстояния посылались «живые письма» – гонцы.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solidFill>
                  <a:srgbClr val="920437"/>
                </a:solidFill>
              </a:rPr>
              <a:t>Первые книги сделаны из папирусных листов, которые подклеивались один к другому.  Впервые тексты начали печатать  в Китае. Немецкий изобретатель </a:t>
            </a:r>
            <a:r>
              <a:rPr lang="ru-RU" dirty="0" err="1" smtClean="0">
                <a:solidFill>
                  <a:srgbClr val="920437"/>
                </a:solidFill>
              </a:rPr>
              <a:t>Гутенберг</a:t>
            </a:r>
            <a:r>
              <a:rPr lang="ru-RU" dirty="0" smtClean="0">
                <a:solidFill>
                  <a:srgbClr val="920437"/>
                </a:solidFill>
              </a:rPr>
              <a:t> впервые в Европе применил набор строк текста из отдельных букв и печатание при помощи </a:t>
            </a:r>
            <a:r>
              <a:rPr lang="ru-RU" dirty="0" err="1" smtClean="0">
                <a:solidFill>
                  <a:srgbClr val="920437"/>
                </a:solidFill>
              </a:rPr>
              <a:t>пресса.Первой</a:t>
            </a:r>
            <a:r>
              <a:rPr lang="ru-RU" dirty="0" smtClean="0">
                <a:solidFill>
                  <a:srgbClr val="920437"/>
                </a:solidFill>
              </a:rPr>
              <a:t> </a:t>
            </a:r>
            <a:r>
              <a:rPr lang="ru-RU" dirty="0" err="1" smtClean="0">
                <a:solidFill>
                  <a:srgbClr val="920437"/>
                </a:solidFill>
              </a:rPr>
              <a:t>книгой,отпечатанной</a:t>
            </a:r>
            <a:r>
              <a:rPr lang="ru-RU" dirty="0" smtClean="0">
                <a:solidFill>
                  <a:srgbClr val="920437"/>
                </a:solidFill>
              </a:rPr>
              <a:t> </a:t>
            </a:r>
            <a:r>
              <a:rPr lang="ru-RU" dirty="0" err="1" smtClean="0">
                <a:solidFill>
                  <a:srgbClr val="920437"/>
                </a:solidFill>
              </a:rPr>
              <a:t>Гутенбергом</a:t>
            </a:r>
            <a:r>
              <a:rPr lang="ru-RU" dirty="0" smtClean="0">
                <a:solidFill>
                  <a:srgbClr val="920437"/>
                </a:solidFill>
              </a:rPr>
              <a:t>, была библия.</a:t>
            </a:r>
          </a:p>
          <a:p>
            <a:endParaRPr lang="ru-RU" dirty="0"/>
          </a:p>
        </p:txBody>
      </p:sp>
      <p:pic>
        <p:nvPicPr>
          <p:cNvPr id="2050" name="Picture 2" descr="C:\Users\User\Desktop\исследовательская работа  книга\bo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857628"/>
            <a:ext cx="4595817" cy="2786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Анкетирование.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428736"/>
            <a:ext cx="8686800" cy="492922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7030A0"/>
                </a:solidFill>
              </a:rPr>
              <a:t>Считается, что дети сейчас не любят читать и в свободное время занимаются компьютерными играми, любимыми игрушками или смотрят телевизор. В начале нашей работы мы провели опрос по следующим вопросам: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0070C0"/>
                </a:solidFill>
              </a:rPr>
              <a:t>Любите ли вы читать?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 smtClean="0">
                <a:solidFill>
                  <a:srgbClr val="C00000"/>
                </a:solidFill>
              </a:rPr>
              <a:t>Какой жанр литературных произведений вы предпочитаете читать: сказки, рассказы, энциклопедии, стихи?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 smtClean="0">
                <a:solidFill>
                  <a:srgbClr val="120B73"/>
                </a:solidFill>
              </a:rPr>
              <a:t>Что вы выберете в свободное время: поиграть в компьютер или  почитать книгу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61434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Результаты начального этапа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2984"/>
            <a:ext cx="8686800" cy="5357850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7030A0"/>
                </a:solidFill>
              </a:rPr>
              <a:t>В результате опроса выяснилось, что: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На вопрос </a:t>
            </a:r>
            <a:r>
              <a:rPr lang="ru-RU" dirty="0" smtClean="0">
                <a:solidFill>
                  <a:srgbClr val="920437"/>
                </a:solidFill>
              </a:rPr>
              <a:t>:любите ли вы читать? </a:t>
            </a:r>
            <a:r>
              <a:rPr lang="ru-RU" dirty="0" smtClean="0">
                <a:solidFill>
                  <a:srgbClr val="7030A0"/>
                </a:solidFill>
              </a:rPr>
              <a:t>Ответили : из 24 учащихся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Да – 12, 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Нет -12.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7030A0"/>
                </a:solidFill>
              </a:rPr>
              <a:t>На вопрос: </a:t>
            </a:r>
            <a:r>
              <a:rPr lang="ru-RU" dirty="0" smtClean="0">
                <a:solidFill>
                  <a:srgbClr val="920437"/>
                </a:solidFill>
              </a:rPr>
              <a:t>что вы любите читать? </a:t>
            </a:r>
            <a:r>
              <a:rPr lang="ru-RU" dirty="0" smtClean="0">
                <a:solidFill>
                  <a:srgbClr val="7030A0"/>
                </a:solidFill>
              </a:rPr>
              <a:t>Ответили: из 24 учащихся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Сказки-17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smtClean="0">
                <a:solidFill>
                  <a:srgbClr val="BA04B1"/>
                </a:solidFill>
              </a:rPr>
              <a:t>Рассказы-3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Энциклопедии-3</a:t>
            </a:r>
          </a:p>
          <a:p>
            <a:pPr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Стихи-1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 Большинство учеников 4 «б» читают дополнительно книги развлекательного характера, в особенности сказки. Познавательные книги выбирают гораздо реже. </a:t>
            </a:r>
          </a:p>
          <a:p>
            <a:pPr>
              <a:buNone/>
            </a:pPr>
            <a:endParaRPr lang="ru-RU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7030A0"/>
                </a:solidFill>
              </a:rPr>
              <a:t>На вопрос что вы выберете : компьютер или книгу , из 24 учащихся 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Компьютер -12 , 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Книгу - 12 учащихся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Результаты начального этапа. анкетирование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500174"/>
          <a:ext cx="3786214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5072066" y="1643050"/>
          <a:ext cx="3714776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14480" y="1142985"/>
          <a:ext cx="6143668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28670"/>
            <a:ext cx="8482042" cy="515145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7030A0"/>
                </a:solidFill>
              </a:rPr>
              <a:t> Чтобы заинтересовать всех ребят в чтении мы, с учительницей, в классе начали  проводить различные литературные игры, викторины и конкурсы. Например: </a:t>
            </a:r>
            <a:r>
              <a:rPr lang="ru-RU" dirty="0" smtClean="0">
                <a:solidFill>
                  <a:srgbClr val="920437"/>
                </a:solidFill>
              </a:rPr>
              <a:t>Угадай сказку? Узнай героя произведения? Продолжи сюжет. Перескажи произведение от имени одного из героев</a:t>
            </a:r>
            <a:r>
              <a:rPr lang="ru-RU" dirty="0" smtClean="0">
                <a:solidFill>
                  <a:srgbClr val="7030A0"/>
                </a:solidFill>
              </a:rPr>
              <a:t> и другие.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7030A0"/>
                </a:solidFill>
              </a:rPr>
              <a:t>Также мы </a:t>
            </a:r>
            <a:r>
              <a:rPr lang="ru-RU" dirty="0" smtClean="0">
                <a:solidFill>
                  <a:srgbClr val="920437"/>
                </a:solidFill>
              </a:rPr>
              <a:t>представляли отрывки произведений по ролям, смотрели мультипликационные и художественные фильмы по прочитанным произведениям, рисовали </a:t>
            </a:r>
            <a:r>
              <a:rPr lang="ru-RU" dirty="0" smtClean="0">
                <a:solidFill>
                  <a:srgbClr val="7030A0"/>
                </a:solidFill>
              </a:rPr>
              <a:t>иллюстрации к полюбившимся книжкам.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57200"/>
            <a:ext cx="8634442" cy="1142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14356"/>
            <a:ext cx="2643206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Также мы всем классом решили,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обязательно 2 раза в неделю,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   посещать </a:t>
            </a:r>
            <a:r>
              <a:rPr lang="ru-RU" dirty="0" err="1" smtClean="0">
                <a:solidFill>
                  <a:srgbClr val="7030A0"/>
                </a:solidFill>
              </a:rPr>
              <a:t>кожуунную</a:t>
            </a:r>
            <a:r>
              <a:rPr lang="ru-RU" dirty="0" smtClean="0">
                <a:solidFill>
                  <a:srgbClr val="7030A0"/>
                </a:solidFill>
              </a:rPr>
              <a:t> библиотеку. 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7501" y="1500174"/>
            <a:ext cx="5900779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400052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214290"/>
            <a:ext cx="442915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786190"/>
            <a:ext cx="3690963" cy="276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786190"/>
            <a:ext cx="4143404" cy="2857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00042"/>
            <a:ext cx="8686800" cy="5580083"/>
          </a:xfrm>
        </p:spPr>
        <p:txBody>
          <a:bodyPr/>
          <a:lstStyle/>
          <a:p>
            <a:r>
              <a:rPr lang="ru-RU" dirty="0" smtClean="0">
                <a:solidFill>
                  <a:srgbClr val="920437"/>
                </a:solidFill>
              </a:rPr>
              <a:t>Наш библиотекарь помогал нам выбирать книги для чтения, а так же  рассказал нам о пользе чтения.</a:t>
            </a:r>
            <a:endParaRPr lang="ru-RU" dirty="0">
              <a:solidFill>
                <a:srgbClr val="920437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6942" y="2125258"/>
            <a:ext cx="5643601" cy="423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686800" cy="8382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Вот что мы узнали О пользе чтения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73235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920437"/>
                </a:solidFill>
              </a:rPr>
              <a:t>Чтение развивает логическое мышление;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920437"/>
                </a:solidFill>
              </a:rPr>
              <a:t>- Чтение развивает память и внимание;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920437"/>
                </a:solidFill>
              </a:rPr>
              <a:t> - Чтение хорошей книги помогает обрести спокойствие;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920437"/>
                </a:solidFill>
              </a:rPr>
              <a:t>- Чтение книг улучшает работу мозга.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920437"/>
                </a:solidFill>
              </a:rPr>
              <a:t>- Чтение учит нас общаться с людьми;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920437"/>
                </a:solidFill>
              </a:rPr>
              <a:t>- Чтение делает человека добрее, умнее и </a:t>
            </a:r>
            <a:r>
              <a:rPr lang="ru-RU" sz="2400" dirty="0" err="1" smtClean="0">
                <a:solidFill>
                  <a:srgbClr val="920437"/>
                </a:solidFill>
              </a:rPr>
              <a:t>воспитаннее</a:t>
            </a:r>
            <a:r>
              <a:rPr lang="ru-RU" sz="2400" dirty="0" smtClean="0">
                <a:solidFill>
                  <a:srgbClr val="920437"/>
                </a:solidFill>
              </a:rPr>
              <a:t>;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920437"/>
                </a:solidFill>
              </a:rPr>
              <a:t>Оказывается, чтение делает людей моложе. Давно доказано, что организм стареет быстрее, когда стареет  мозг, а чтение заставляет  мозг работать, в результате  старость отодвигается.</a:t>
            </a:r>
            <a:endParaRPr lang="ru-RU" sz="2400" dirty="0">
              <a:solidFill>
                <a:srgbClr val="92043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57200"/>
            <a:ext cx="8563004" cy="2571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04800" y="857232"/>
            <a:ext cx="8686800" cy="522289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920437"/>
                </a:solidFill>
              </a:rPr>
              <a:t>Также мы создали свою библиотеку в классе. Это очень удобно, так как мы можем  прочитать те книги, которые у нас нет , а у друзей есть.</a:t>
            </a:r>
          </a:p>
          <a:p>
            <a:endParaRPr lang="ru-RU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2643182"/>
            <a:ext cx="5357850" cy="401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85728"/>
            <a:ext cx="8420128" cy="3929091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920437"/>
                </a:solidFill>
              </a:rPr>
              <a:t>Каждый понедельник на уроке чтения мы делимся впечатлениями о прочитанном за прошедшую неделю. Эти книги, каждый выбирает сам, по своему желанию. Очень редко кто отказывается от такого выступления. Всем хочется порадовать друг друга интересным рассказом, да ещё и получить за это отличную отметку. Часто бывает, что кто-то из ребят, на следующую неделю выбирает книгу, о которой узнал на уроке. 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4125521"/>
            <a:ext cx="3643306" cy="2732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4125497"/>
            <a:ext cx="3643338" cy="2732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57166"/>
            <a:ext cx="8686800" cy="5722959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Все эти мероприятия расширяют наш читательский кругозор, и у ребят повышается интерес к чтению. Об этом говорят результаты  повторного опроса  учащихся по двум вопросам:.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1</a:t>
            </a:r>
            <a:r>
              <a:rPr lang="ru-RU" dirty="0" smtClean="0">
                <a:solidFill>
                  <a:srgbClr val="6600CC"/>
                </a:solidFill>
              </a:rPr>
              <a:t>) Любите ли вы читать?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2) </a:t>
            </a:r>
            <a:r>
              <a:rPr lang="ru-RU" dirty="0" smtClean="0">
                <a:solidFill>
                  <a:srgbClr val="FF0000"/>
                </a:solidFill>
              </a:rPr>
              <a:t>Что вы выберете в свободное время: компьютер или книгу?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Мы видим, что заинтересованных в чтении стало </a:t>
            </a:r>
            <a:r>
              <a:rPr lang="ru-RU" dirty="0" smtClean="0">
                <a:solidFill>
                  <a:srgbClr val="920437"/>
                </a:solidFill>
              </a:rPr>
              <a:t>больше на 5 </a:t>
            </a:r>
            <a:r>
              <a:rPr lang="ru-RU" dirty="0" smtClean="0"/>
              <a:t>человек, а книгу выберут на </a:t>
            </a:r>
            <a:r>
              <a:rPr lang="ru-RU" dirty="0" smtClean="0">
                <a:solidFill>
                  <a:srgbClr val="920437"/>
                </a:solidFill>
              </a:rPr>
              <a:t>4 человека больше </a:t>
            </a:r>
            <a:r>
              <a:rPr lang="ru-RU" dirty="0" smtClean="0"/>
              <a:t>чем в начальном опросе.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Результаты заключительного  этапа. анкетирование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500174"/>
          <a:ext cx="3786214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Содержимое 3"/>
          <p:cNvGraphicFramePr>
            <a:graphicFrameLocks/>
          </p:cNvGraphicFramePr>
          <p:nvPr/>
        </p:nvGraphicFramePr>
        <p:xfrm>
          <a:off x="4071934" y="1142985"/>
          <a:ext cx="4857784" cy="5072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Вывод: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686800" cy="5008579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7030A0"/>
                </a:solidFill>
              </a:rPr>
              <a:t>Значит, главный наш помощник в получении новых знаний – книги. Чтобы больше знать – надо больше читать!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7030A0"/>
                </a:solidFill>
              </a:rPr>
              <a:t>Если проводить разнообразные виды работ по привлечению младших школьников к чтению, то интерес к чтению повысится.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7030A0"/>
                </a:solidFill>
              </a:rPr>
              <a:t>Детям нравятся веселые рассказы, сказки без скучных учебных нравоучений; Важно, чтобы дети читали разные книги: сказки, рассказы о сверстниках, стихи о природе, интересные познавательные издания, журналы с ребусами и шарадами.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7030A0"/>
                </a:solidFill>
              </a:rPr>
              <a:t> Очень важно выбирать для чтения хорошие книги и в этом детям должны помогать взрослые.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Спасибо за внимание!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b="1" i="1" dirty="0" smtClean="0">
                <a:solidFill>
                  <a:srgbClr val="C00000"/>
                </a:solidFill>
              </a:rPr>
              <a:t>Читайте книги, будьте здоровы!</a:t>
            </a:r>
            <a:endParaRPr lang="ru-RU" sz="4400" b="1" i="1" dirty="0">
              <a:solidFill>
                <a:srgbClr val="C00000"/>
              </a:solidFill>
            </a:endParaRPr>
          </a:p>
        </p:txBody>
      </p:sp>
      <p:pic>
        <p:nvPicPr>
          <p:cNvPr id="7" name="Picture 2" descr="F:\DCIM\103_FUJI\DSCF39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2357430"/>
            <a:ext cx="5214974" cy="39112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404</TotalTime>
  <Words>844</Words>
  <Application>Microsoft Office PowerPoint</Application>
  <PresentationFormat>Экран (4:3)</PresentationFormat>
  <Paragraphs>80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Трек</vt:lpstr>
      <vt:lpstr>Исследовательская работа по литературному чтению  «Чтение – вот лучшее умение»</vt:lpstr>
      <vt:lpstr>Презентация PowerPoint</vt:lpstr>
      <vt:lpstr>Презентация PowerPoint</vt:lpstr>
      <vt:lpstr> </vt:lpstr>
      <vt:lpstr>Презентация PowerPoint</vt:lpstr>
      <vt:lpstr>Из истории книги</vt:lpstr>
      <vt:lpstr>Анкетирование.</vt:lpstr>
      <vt:lpstr>Результаты начального этапа </vt:lpstr>
      <vt:lpstr>Результаты начального этапа. анкетирование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Вот что мы узнали О пользе чтения</vt:lpstr>
      <vt:lpstr>Презентация PowerPoint</vt:lpstr>
      <vt:lpstr>Презентация PowerPoint</vt:lpstr>
      <vt:lpstr>Презентация PowerPoint</vt:lpstr>
      <vt:lpstr>Результаты заключительного  этапа. анкетирование</vt:lpstr>
      <vt:lpstr>Вывод: </vt:lpstr>
      <vt:lpstr>Спасибо за внимание!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Исследовательская работа по литературному чтению  «Чтение – вот лучшее умение»</dc:title>
  <dc:creator>User</dc:creator>
  <cp:lastModifiedBy>Админ</cp:lastModifiedBy>
  <cp:revision>52</cp:revision>
  <dcterms:created xsi:type="dcterms:W3CDTF">2013-03-21T14:38:02Z</dcterms:created>
  <dcterms:modified xsi:type="dcterms:W3CDTF">2017-02-14T14:03:02Z</dcterms:modified>
</cp:coreProperties>
</file>