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8" r:id="rId3"/>
    <p:sldId id="314" r:id="rId4"/>
    <p:sldId id="291" r:id="rId5"/>
    <p:sldId id="284" r:id="rId6"/>
    <p:sldId id="294" r:id="rId7"/>
    <p:sldId id="289" r:id="rId8"/>
    <p:sldId id="298" r:id="rId9"/>
    <p:sldId id="316" r:id="rId10"/>
    <p:sldId id="286" r:id="rId11"/>
    <p:sldId id="290" r:id="rId12"/>
    <p:sldId id="315" r:id="rId13"/>
    <p:sldId id="283" r:id="rId14"/>
    <p:sldId id="313" r:id="rId15"/>
    <p:sldId id="312" r:id="rId16"/>
    <p:sldId id="262" r:id="rId1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5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gif"/><Relationship Id="rId18" Type="http://schemas.openxmlformats.org/officeDocument/2006/relationships/hyperlink" Target="http://smiles.33b.ru/smile.67675.html" TargetMode="External"/><Relationship Id="rId3" Type="http://schemas.openxmlformats.org/officeDocument/2006/relationships/image" Target="../media/image13.jpeg"/><Relationship Id="rId21" Type="http://schemas.openxmlformats.org/officeDocument/2006/relationships/image" Target="../media/image29.gif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gi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6.gif"/><Relationship Id="rId20" Type="http://schemas.openxmlformats.org/officeDocument/2006/relationships/hyperlink" Target="http://smiles.33b.ru/smile.102749.html" TargetMode="External"/><Relationship Id="rId1" Type="http://schemas.openxmlformats.org/officeDocument/2006/relationships/audio" Target="../media/audio1.wav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gif"/><Relationship Id="rId10" Type="http://schemas.openxmlformats.org/officeDocument/2006/relationships/image" Target="../media/image20.jpeg"/><Relationship Id="rId19" Type="http://schemas.openxmlformats.org/officeDocument/2006/relationships/image" Target="../media/image28.gif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gif"/><Relationship Id="rId22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857232"/>
            <a:ext cx="7429520" cy="1857388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rgbClr val="C00000"/>
                </a:solidFill>
              </a:rPr>
              <a:t>Тема: Периметр.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3071810"/>
            <a:ext cx="4429156" cy="3303112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rgbClr val="0070C0"/>
                </a:solidFill>
              </a:rPr>
              <a:t>1 </a:t>
            </a:r>
            <a:r>
              <a:rPr lang="ru-RU" sz="4800" dirty="0" smtClean="0">
                <a:solidFill>
                  <a:srgbClr val="0070C0"/>
                </a:solidFill>
              </a:rPr>
              <a:t>класс</a:t>
            </a:r>
            <a:endParaRPr lang="ru-RU" sz="4800" dirty="0" smtClean="0">
              <a:solidFill>
                <a:srgbClr val="0070C0"/>
              </a:solidFill>
            </a:endParaRPr>
          </a:p>
          <a:p>
            <a:pPr algn="r"/>
            <a:endParaRPr lang="ru-RU" sz="2000" dirty="0" smtClean="0">
              <a:solidFill>
                <a:srgbClr val="0070C0"/>
              </a:solidFill>
            </a:endParaRPr>
          </a:p>
          <a:p>
            <a:pPr algn="r"/>
            <a:endParaRPr lang="ru-RU" sz="2000" smtClean="0">
              <a:solidFill>
                <a:srgbClr val="0070C0"/>
              </a:solidFill>
            </a:endParaRPr>
          </a:p>
          <a:p>
            <a:pPr algn="r"/>
            <a:endParaRPr lang="ru-RU" sz="2000" dirty="0" smtClean="0">
              <a:solidFill>
                <a:srgbClr val="0070C0"/>
              </a:solidFill>
            </a:endParaRPr>
          </a:p>
          <a:p>
            <a:pPr algn="r"/>
            <a:r>
              <a:rPr lang="ru-RU" sz="2000" dirty="0" smtClean="0">
                <a:solidFill>
                  <a:srgbClr val="0070C0"/>
                </a:solidFill>
              </a:rPr>
              <a:t>МКОУ </a:t>
            </a:r>
            <a:r>
              <a:rPr lang="ru-RU" sz="2000" dirty="0" err="1" smtClean="0">
                <a:solidFill>
                  <a:srgbClr val="0070C0"/>
                </a:solidFill>
              </a:rPr>
              <a:t>Уренокарлинская</a:t>
            </a:r>
            <a:r>
              <a:rPr lang="ru-RU" sz="2000" dirty="0" smtClean="0">
                <a:solidFill>
                  <a:srgbClr val="0070C0"/>
                </a:solidFill>
              </a:rPr>
              <a:t> СШ</a:t>
            </a:r>
          </a:p>
          <a:p>
            <a:pPr algn="r"/>
            <a:r>
              <a:rPr lang="ru-RU" sz="2000" dirty="0" smtClean="0">
                <a:solidFill>
                  <a:srgbClr val="0070C0"/>
                </a:solidFill>
              </a:rPr>
              <a:t>Учитель начальных классов </a:t>
            </a:r>
          </a:p>
          <a:p>
            <a:pPr algn="r"/>
            <a:r>
              <a:rPr lang="ru-RU" sz="2000" dirty="0" err="1" smtClean="0">
                <a:solidFill>
                  <a:srgbClr val="0070C0"/>
                </a:solidFill>
              </a:rPr>
              <a:t>Струева</a:t>
            </a:r>
            <a:r>
              <a:rPr lang="ru-RU" sz="2000" dirty="0" smtClean="0">
                <a:solidFill>
                  <a:srgbClr val="0070C0"/>
                </a:solidFill>
              </a:rPr>
              <a:t> Е.И.</a:t>
            </a:r>
          </a:p>
        </p:txBody>
      </p:sp>
      <p:pic>
        <p:nvPicPr>
          <p:cNvPr id="4" name="Picture 3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2857496"/>
            <a:ext cx="3231479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фигуры изображены на рисунке? Сколько их?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Изучаем геометрические фигу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8286808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Назовите цель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    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2357430"/>
            <a:ext cx="1571636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5643570" y="2285992"/>
            <a:ext cx="1714512" cy="16430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>
            <a:off x="3286116" y="4500570"/>
            <a:ext cx="2500330" cy="135732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://images.myshared.ru/218474/slide_5.jpg"/>
          <p:cNvPicPr>
            <a:picLocks noChangeAspect="1" noChangeArrowheads="1"/>
          </p:cNvPicPr>
          <p:nvPr/>
        </p:nvPicPr>
        <p:blipFill>
          <a:blip r:embed="rId2"/>
          <a:srcRect t="14286"/>
          <a:stretch>
            <a:fillRect/>
          </a:stretch>
        </p:blipFill>
        <p:spPr bwMode="auto">
          <a:xfrm>
            <a:off x="357158" y="0"/>
            <a:ext cx="8501122" cy="6357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Итак, что изображено на рисунке?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docs.google.com/viewer?url=http%3A%2F%2Fnsportal.ru%2Fsites%2Fdefault%2Ffiles%2F2012%2F11%2Fprezentaciya_k_uroku.ppt&amp;docid=5cc66fba4fd7a101e06e12d4ca00af89&amp;a=bi&amp;pagenumber=6&amp;w=5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215370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Freeform 5"/>
          <p:cNvSpPr>
            <a:spLocks/>
          </p:cNvSpPr>
          <p:nvPr/>
        </p:nvSpPr>
        <p:spPr bwMode="auto">
          <a:xfrm>
            <a:off x="873125" y="914400"/>
            <a:ext cx="1179513" cy="771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" y="26"/>
              </a:cxn>
              <a:cxn ang="0">
                <a:pos x="103" y="38"/>
              </a:cxn>
              <a:cxn ang="0">
                <a:pos x="141" y="77"/>
              </a:cxn>
              <a:cxn ang="0">
                <a:pos x="256" y="128"/>
              </a:cxn>
              <a:cxn ang="0">
                <a:pos x="333" y="192"/>
              </a:cxn>
              <a:cxn ang="0">
                <a:pos x="410" y="243"/>
              </a:cxn>
              <a:cxn ang="0">
                <a:pos x="512" y="269"/>
              </a:cxn>
              <a:cxn ang="0">
                <a:pos x="628" y="346"/>
              </a:cxn>
              <a:cxn ang="0">
                <a:pos x="704" y="461"/>
              </a:cxn>
              <a:cxn ang="0">
                <a:pos x="743" y="486"/>
              </a:cxn>
            </a:cxnLst>
            <a:rect l="0" t="0" r="r" b="b"/>
            <a:pathLst>
              <a:path w="743" h="486">
                <a:moveTo>
                  <a:pt x="0" y="0"/>
                </a:moveTo>
                <a:cubicBezTo>
                  <a:pt x="17" y="9"/>
                  <a:pt x="34" y="19"/>
                  <a:pt x="52" y="26"/>
                </a:cubicBezTo>
                <a:cubicBezTo>
                  <a:pt x="68" y="32"/>
                  <a:pt x="88" y="29"/>
                  <a:pt x="103" y="38"/>
                </a:cubicBezTo>
                <a:cubicBezTo>
                  <a:pt x="119" y="47"/>
                  <a:pt x="126" y="67"/>
                  <a:pt x="141" y="77"/>
                </a:cubicBezTo>
                <a:cubicBezTo>
                  <a:pt x="176" y="100"/>
                  <a:pt x="221" y="105"/>
                  <a:pt x="256" y="128"/>
                </a:cubicBezTo>
                <a:cubicBezTo>
                  <a:pt x="284" y="147"/>
                  <a:pt x="306" y="172"/>
                  <a:pt x="333" y="192"/>
                </a:cubicBezTo>
                <a:cubicBezTo>
                  <a:pt x="358" y="210"/>
                  <a:pt x="380" y="235"/>
                  <a:pt x="410" y="243"/>
                </a:cubicBezTo>
                <a:cubicBezTo>
                  <a:pt x="444" y="252"/>
                  <a:pt x="512" y="269"/>
                  <a:pt x="512" y="269"/>
                </a:cubicBezTo>
                <a:cubicBezTo>
                  <a:pt x="551" y="307"/>
                  <a:pt x="584" y="316"/>
                  <a:pt x="628" y="346"/>
                </a:cubicBezTo>
                <a:cubicBezTo>
                  <a:pt x="656" y="389"/>
                  <a:pt x="663" y="427"/>
                  <a:pt x="704" y="461"/>
                </a:cubicBezTo>
                <a:cubicBezTo>
                  <a:pt x="716" y="471"/>
                  <a:pt x="743" y="486"/>
                  <a:pt x="743" y="486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endParaRPr lang="ru-RU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 rot="-2044442">
            <a:off x="900113" y="3500438"/>
            <a:ext cx="2087562" cy="7143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 rot="2113015">
            <a:off x="2614613" y="3313113"/>
            <a:ext cx="1439862" cy="73025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 rot="-2044442">
            <a:off x="3646488" y="2938463"/>
            <a:ext cx="2808287" cy="7143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 rot="1711854">
            <a:off x="6011863" y="2636838"/>
            <a:ext cx="2087562" cy="7143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60" name="WordArt 12"/>
          <p:cNvSpPr>
            <a:spLocks noChangeArrowheads="1" noChangeShapeType="1" noTextEdit="1"/>
          </p:cNvSpPr>
          <p:nvPr/>
        </p:nvSpPr>
        <p:spPr bwMode="auto">
          <a:xfrm rot="-2093534">
            <a:off x="1035050" y="2984500"/>
            <a:ext cx="1258888" cy="398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3 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м</a:t>
            </a:r>
          </a:p>
        </p:txBody>
      </p:sp>
      <p:sp>
        <p:nvSpPr>
          <p:cNvPr id="53261" name="WordArt 13"/>
          <p:cNvSpPr>
            <a:spLocks noChangeArrowheads="1" noChangeShapeType="1" noTextEdit="1"/>
          </p:cNvSpPr>
          <p:nvPr/>
        </p:nvSpPr>
        <p:spPr bwMode="auto">
          <a:xfrm rot="2085142">
            <a:off x="2843213" y="2781300"/>
            <a:ext cx="1258887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 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м</a:t>
            </a:r>
          </a:p>
        </p:txBody>
      </p:sp>
      <p:sp>
        <p:nvSpPr>
          <p:cNvPr id="53262" name="WordArt 14"/>
          <p:cNvSpPr>
            <a:spLocks noChangeArrowheads="1" noChangeShapeType="1" noTextEdit="1"/>
          </p:cNvSpPr>
          <p:nvPr/>
        </p:nvSpPr>
        <p:spPr bwMode="auto">
          <a:xfrm rot="-2093534">
            <a:off x="4211638" y="2349500"/>
            <a:ext cx="1258887" cy="446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 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м</a:t>
            </a:r>
          </a:p>
        </p:txBody>
      </p:sp>
      <p:sp>
        <p:nvSpPr>
          <p:cNvPr id="53263" name="WordArt 15"/>
          <p:cNvSpPr>
            <a:spLocks noChangeArrowheads="1" noChangeShapeType="1" noTextEdit="1"/>
          </p:cNvSpPr>
          <p:nvPr/>
        </p:nvSpPr>
        <p:spPr bwMode="auto">
          <a:xfrm rot="1593127">
            <a:off x="6588125" y="2060575"/>
            <a:ext cx="1258888" cy="398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3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 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м</a:t>
            </a:r>
          </a:p>
        </p:txBody>
      </p:sp>
      <p:pic>
        <p:nvPicPr>
          <p:cNvPr id="13" name="Picture 14" descr="animated_cartoon_004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071942"/>
            <a:ext cx="2130053" cy="2546060"/>
          </a:xfrm>
          <a:prstGeom prst="rect">
            <a:avLst/>
          </a:prstGeom>
          <a:noFill/>
        </p:spPr>
      </p:pic>
      <p:pic>
        <p:nvPicPr>
          <p:cNvPr id="14" name="Рисунок 2" descr="Новый рисунок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143768" y="3214686"/>
            <a:ext cx="2000232" cy="165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c6aad6abc112037e33cf671aee1d382b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214282" y="142852"/>
            <a:ext cx="1424378" cy="1861222"/>
          </a:xfrm>
          <a:prstGeom prst="rect">
            <a:avLst/>
          </a:prstGeom>
          <a:noFill/>
          <a:ln/>
        </p:spPr>
      </p:pic>
      <p:sp>
        <p:nvSpPr>
          <p:cNvPr id="16" name="Rectangle 10"/>
          <p:cNvSpPr>
            <a:spLocks noChangeArrowheads="1"/>
          </p:cNvSpPr>
          <p:nvPr/>
        </p:nvSpPr>
        <p:spPr bwMode="auto">
          <a:xfrm rot="-2044442">
            <a:off x="3636561" y="2923675"/>
            <a:ext cx="2808287" cy="7143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116013" y="1052513"/>
            <a:ext cx="71437" cy="4392612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1187450" y="1052513"/>
            <a:ext cx="4392613" cy="73025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 rot="3354962">
            <a:off x="4356100" y="3141663"/>
            <a:ext cx="5113337" cy="71438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1187450" y="5373688"/>
            <a:ext cx="7129463" cy="73025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4283" name="Picture 1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750" y="404813"/>
            <a:ext cx="1295400" cy="1217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4" name="Picture 1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59338" y="260350"/>
            <a:ext cx="1512887" cy="1225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5" name="Picture 1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777163" y="4652963"/>
            <a:ext cx="1366837" cy="1441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6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724400"/>
            <a:ext cx="1250950" cy="1236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7" name="Picture 1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916238" y="2492375"/>
            <a:ext cx="1728787" cy="140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288" name="WordArt 16"/>
          <p:cNvSpPr>
            <a:spLocks noChangeArrowheads="1" noChangeShapeType="1" noTextEdit="1"/>
          </p:cNvSpPr>
          <p:nvPr/>
        </p:nvSpPr>
        <p:spPr bwMode="auto">
          <a:xfrm>
            <a:off x="0" y="2276475"/>
            <a:ext cx="104298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5 м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54289" name="WordArt 17"/>
          <p:cNvSpPr>
            <a:spLocks noChangeArrowheads="1" noChangeShapeType="1" noTextEdit="1"/>
          </p:cNvSpPr>
          <p:nvPr/>
        </p:nvSpPr>
        <p:spPr bwMode="auto">
          <a:xfrm>
            <a:off x="2916238" y="0"/>
            <a:ext cx="1042987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4 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м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54290" name="WordArt 18"/>
          <p:cNvSpPr>
            <a:spLocks noChangeArrowheads="1" noChangeShapeType="1" noTextEdit="1"/>
          </p:cNvSpPr>
          <p:nvPr/>
        </p:nvSpPr>
        <p:spPr bwMode="auto">
          <a:xfrm>
            <a:off x="7308850" y="2349500"/>
            <a:ext cx="104298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6 м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54291" name="WordArt 19"/>
          <p:cNvSpPr>
            <a:spLocks noChangeArrowheads="1" noChangeShapeType="1" noTextEdit="1"/>
          </p:cNvSpPr>
          <p:nvPr/>
        </p:nvSpPr>
        <p:spPr bwMode="auto">
          <a:xfrm>
            <a:off x="3132138" y="5705475"/>
            <a:ext cx="1042987" cy="2303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8 м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algn="ctr"/>
            <a:endParaRPr lang="ru-RU" sz="3600" kern="10" dirty="0">
              <a:ln w="9525"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7" name="Freeform 37"/>
          <p:cNvSpPr>
            <a:spLocks/>
          </p:cNvSpPr>
          <p:nvPr/>
        </p:nvSpPr>
        <p:spPr bwMode="auto">
          <a:xfrm>
            <a:off x="1241425" y="3522663"/>
            <a:ext cx="7115175" cy="2509837"/>
          </a:xfrm>
          <a:custGeom>
            <a:avLst/>
            <a:gdLst/>
            <a:ahLst/>
            <a:cxnLst>
              <a:cxn ang="0">
                <a:pos x="210" y="997"/>
              </a:cxn>
              <a:cxn ang="0">
                <a:pos x="322" y="845"/>
              </a:cxn>
              <a:cxn ang="0">
                <a:pos x="546" y="765"/>
              </a:cxn>
              <a:cxn ang="0">
                <a:pos x="778" y="629"/>
              </a:cxn>
              <a:cxn ang="0">
                <a:pos x="914" y="509"/>
              </a:cxn>
              <a:cxn ang="0">
                <a:pos x="1330" y="341"/>
              </a:cxn>
              <a:cxn ang="0">
                <a:pos x="1866" y="173"/>
              </a:cxn>
              <a:cxn ang="0">
                <a:pos x="1946" y="117"/>
              </a:cxn>
              <a:cxn ang="0">
                <a:pos x="2122" y="21"/>
              </a:cxn>
              <a:cxn ang="0">
                <a:pos x="2538" y="13"/>
              </a:cxn>
              <a:cxn ang="0">
                <a:pos x="2610" y="77"/>
              </a:cxn>
              <a:cxn ang="0">
                <a:pos x="3098" y="117"/>
              </a:cxn>
              <a:cxn ang="0">
                <a:pos x="3546" y="197"/>
              </a:cxn>
              <a:cxn ang="0">
                <a:pos x="3890" y="309"/>
              </a:cxn>
              <a:cxn ang="0">
                <a:pos x="3930" y="333"/>
              </a:cxn>
              <a:cxn ang="0">
                <a:pos x="4194" y="405"/>
              </a:cxn>
              <a:cxn ang="0">
                <a:pos x="4410" y="565"/>
              </a:cxn>
              <a:cxn ang="0">
                <a:pos x="4402" y="877"/>
              </a:cxn>
              <a:cxn ang="0">
                <a:pos x="4474" y="1133"/>
              </a:cxn>
              <a:cxn ang="0">
                <a:pos x="4418" y="1293"/>
              </a:cxn>
              <a:cxn ang="0">
                <a:pos x="3674" y="1381"/>
              </a:cxn>
              <a:cxn ang="0">
                <a:pos x="3370" y="1365"/>
              </a:cxn>
              <a:cxn ang="0">
                <a:pos x="3082" y="1293"/>
              </a:cxn>
              <a:cxn ang="0">
                <a:pos x="2890" y="1405"/>
              </a:cxn>
              <a:cxn ang="0">
                <a:pos x="2370" y="1373"/>
              </a:cxn>
              <a:cxn ang="0">
                <a:pos x="2018" y="1413"/>
              </a:cxn>
              <a:cxn ang="0">
                <a:pos x="1834" y="1293"/>
              </a:cxn>
              <a:cxn ang="0">
                <a:pos x="1682" y="1349"/>
              </a:cxn>
              <a:cxn ang="0">
                <a:pos x="1506" y="1413"/>
              </a:cxn>
              <a:cxn ang="0">
                <a:pos x="898" y="1581"/>
              </a:cxn>
              <a:cxn ang="0">
                <a:pos x="298" y="1389"/>
              </a:cxn>
              <a:cxn ang="0">
                <a:pos x="98" y="1269"/>
              </a:cxn>
              <a:cxn ang="0">
                <a:pos x="26" y="1181"/>
              </a:cxn>
              <a:cxn ang="0">
                <a:pos x="42" y="1117"/>
              </a:cxn>
              <a:cxn ang="0">
                <a:pos x="74" y="1085"/>
              </a:cxn>
            </a:cxnLst>
            <a:rect l="0" t="0" r="r" b="b"/>
            <a:pathLst>
              <a:path w="4482" h="1581">
                <a:moveTo>
                  <a:pt x="42" y="1077"/>
                </a:moveTo>
                <a:cubicBezTo>
                  <a:pt x="122" y="1104"/>
                  <a:pt x="152" y="1035"/>
                  <a:pt x="210" y="997"/>
                </a:cubicBezTo>
                <a:cubicBezTo>
                  <a:pt x="234" y="961"/>
                  <a:pt x="236" y="918"/>
                  <a:pt x="250" y="877"/>
                </a:cubicBezTo>
                <a:cubicBezTo>
                  <a:pt x="258" y="852"/>
                  <a:pt x="322" y="845"/>
                  <a:pt x="322" y="845"/>
                </a:cubicBezTo>
                <a:cubicBezTo>
                  <a:pt x="338" y="833"/>
                  <a:pt x="419" y="776"/>
                  <a:pt x="434" y="773"/>
                </a:cubicBezTo>
                <a:cubicBezTo>
                  <a:pt x="471" y="766"/>
                  <a:pt x="509" y="768"/>
                  <a:pt x="546" y="765"/>
                </a:cubicBezTo>
                <a:cubicBezTo>
                  <a:pt x="595" y="755"/>
                  <a:pt x="628" y="735"/>
                  <a:pt x="674" y="717"/>
                </a:cubicBezTo>
                <a:cubicBezTo>
                  <a:pt x="707" y="684"/>
                  <a:pt x="737" y="652"/>
                  <a:pt x="778" y="629"/>
                </a:cubicBezTo>
                <a:cubicBezTo>
                  <a:pt x="817" y="607"/>
                  <a:pt x="788" y="638"/>
                  <a:pt x="826" y="605"/>
                </a:cubicBezTo>
                <a:cubicBezTo>
                  <a:pt x="851" y="582"/>
                  <a:pt x="885" y="528"/>
                  <a:pt x="914" y="509"/>
                </a:cubicBezTo>
                <a:cubicBezTo>
                  <a:pt x="979" y="466"/>
                  <a:pt x="1068" y="486"/>
                  <a:pt x="1146" y="477"/>
                </a:cubicBezTo>
                <a:cubicBezTo>
                  <a:pt x="1195" y="379"/>
                  <a:pt x="1237" y="382"/>
                  <a:pt x="1330" y="341"/>
                </a:cubicBezTo>
                <a:cubicBezTo>
                  <a:pt x="1493" y="269"/>
                  <a:pt x="1548" y="288"/>
                  <a:pt x="1770" y="277"/>
                </a:cubicBezTo>
                <a:cubicBezTo>
                  <a:pt x="1790" y="217"/>
                  <a:pt x="1810" y="208"/>
                  <a:pt x="1866" y="173"/>
                </a:cubicBezTo>
                <a:cubicBezTo>
                  <a:pt x="1877" y="166"/>
                  <a:pt x="1887" y="157"/>
                  <a:pt x="1898" y="149"/>
                </a:cubicBezTo>
                <a:cubicBezTo>
                  <a:pt x="1914" y="138"/>
                  <a:pt x="1946" y="117"/>
                  <a:pt x="1946" y="117"/>
                </a:cubicBezTo>
                <a:cubicBezTo>
                  <a:pt x="1980" y="49"/>
                  <a:pt x="2020" y="54"/>
                  <a:pt x="2090" y="37"/>
                </a:cubicBezTo>
                <a:cubicBezTo>
                  <a:pt x="2102" y="34"/>
                  <a:pt x="2111" y="25"/>
                  <a:pt x="2122" y="21"/>
                </a:cubicBezTo>
                <a:cubicBezTo>
                  <a:pt x="2138" y="15"/>
                  <a:pt x="2170" y="5"/>
                  <a:pt x="2170" y="5"/>
                </a:cubicBezTo>
                <a:cubicBezTo>
                  <a:pt x="2293" y="8"/>
                  <a:pt x="2416" y="0"/>
                  <a:pt x="2538" y="13"/>
                </a:cubicBezTo>
                <a:cubicBezTo>
                  <a:pt x="2550" y="14"/>
                  <a:pt x="2546" y="36"/>
                  <a:pt x="2554" y="45"/>
                </a:cubicBezTo>
                <a:cubicBezTo>
                  <a:pt x="2573" y="68"/>
                  <a:pt x="2586" y="69"/>
                  <a:pt x="2610" y="77"/>
                </a:cubicBezTo>
                <a:cubicBezTo>
                  <a:pt x="2758" y="71"/>
                  <a:pt x="2888" y="81"/>
                  <a:pt x="3034" y="93"/>
                </a:cubicBezTo>
                <a:cubicBezTo>
                  <a:pt x="3155" y="123"/>
                  <a:pt x="2972" y="75"/>
                  <a:pt x="3098" y="117"/>
                </a:cubicBezTo>
                <a:cubicBezTo>
                  <a:pt x="3143" y="132"/>
                  <a:pt x="3272" y="132"/>
                  <a:pt x="3282" y="133"/>
                </a:cubicBezTo>
                <a:cubicBezTo>
                  <a:pt x="3374" y="144"/>
                  <a:pt x="3456" y="179"/>
                  <a:pt x="3546" y="197"/>
                </a:cubicBezTo>
                <a:cubicBezTo>
                  <a:pt x="3596" y="222"/>
                  <a:pt x="3651" y="242"/>
                  <a:pt x="3706" y="253"/>
                </a:cubicBezTo>
                <a:cubicBezTo>
                  <a:pt x="3766" y="313"/>
                  <a:pt x="3797" y="302"/>
                  <a:pt x="3890" y="309"/>
                </a:cubicBezTo>
                <a:cubicBezTo>
                  <a:pt x="3895" y="320"/>
                  <a:pt x="3896" y="335"/>
                  <a:pt x="3906" y="341"/>
                </a:cubicBezTo>
                <a:cubicBezTo>
                  <a:pt x="3913" y="345"/>
                  <a:pt x="3922" y="333"/>
                  <a:pt x="3930" y="333"/>
                </a:cubicBezTo>
                <a:cubicBezTo>
                  <a:pt x="3985" y="333"/>
                  <a:pt x="4044" y="349"/>
                  <a:pt x="4098" y="357"/>
                </a:cubicBezTo>
                <a:cubicBezTo>
                  <a:pt x="4130" y="376"/>
                  <a:pt x="4159" y="393"/>
                  <a:pt x="4194" y="405"/>
                </a:cubicBezTo>
                <a:cubicBezTo>
                  <a:pt x="4228" y="432"/>
                  <a:pt x="4266" y="449"/>
                  <a:pt x="4298" y="477"/>
                </a:cubicBezTo>
                <a:cubicBezTo>
                  <a:pt x="4335" y="509"/>
                  <a:pt x="4369" y="538"/>
                  <a:pt x="4410" y="565"/>
                </a:cubicBezTo>
                <a:cubicBezTo>
                  <a:pt x="4454" y="654"/>
                  <a:pt x="4435" y="602"/>
                  <a:pt x="4418" y="797"/>
                </a:cubicBezTo>
                <a:cubicBezTo>
                  <a:pt x="4416" y="824"/>
                  <a:pt x="4402" y="877"/>
                  <a:pt x="4402" y="877"/>
                </a:cubicBezTo>
                <a:cubicBezTo>
                  <a:pt x="4408" y="933"/>
                  <a:pt x="4408" y="993"/>
                  <a:pt x="4434" y="1045"/>
                </a:cubicBezTo>
                <a:cubicBezTo>
                  <a:pt x="4478" y="1132"/>
                  <a:pt x="4441" y="1035"/>
                  <a:pt x="4474" y="1133"/>
                </a:cubicBezTo>
                <a:cubicBezTo>
                  <a:pt x="4477" y="1141"/>
                  <a:pt x="4482" y="1157"/>
                  <a:pt x="4482" y="1157"/>
                </a:cubicBezTo>
                <a:cubicBezTo>
                  <a:pt x="4475" y="1221"/>
                  <a:pt x="4471" y="1258"/>
                  <a:pt x="4418" y="1293"/>
                </a:cubicBezTo>
                <a:cubicBezTo>
                  <a:pt x="4330" y="1425"/>
                  <a:pt x="4236" y="1369"/>
                  <a:pt x="4050" y="1373"/>
                </a:cubicBezTo>
                <a:cubicBezTo>
                  <a:pt x="3925" y="1376"/>
                  <a:pt x="3799" y="1378"/>
                  <a:pt x="3674" y="1381"/>
                </a:cubicBezTo>
                <a:cubicBezTo>
                  <a:pt x="3570" y="1391"/>
                  <a:pt x="3578" y="1395"/>
                  <a:pt x="3450" y="1381"/>
                </a:cubicBezTo>
                <a:cubicBezTo>
                  <a:pt x="3423" y="1378"/>
                  <a:pt x="3370" y="1365"/>
                  <a:pt x="3370" y="1365"/>
                </a:cubicBezTo>
                <a:cubicBezTo>
                  <a:pt x="3299" y="1330"/>
                  <a:pt x="3245" y="1304"/>
                  <a:pt x="3170" y="1285"/>
                </a:cubicBezTo>
                <a:cubicBezTo>
                  <a:pt x="3141" y="1288"/>
                  <a:pt x="3110" y="1285"/>
                  <a:pt x="3082" y="1293"/>
                </a:cubicBezTo>
                <a:cubicBezTo>
                  <a:pt x="3064" y="1298"/>
                  <a:pt x="3050" y="1315"/>
                  <a:pt x="3034" y="1325"/>
                </a:cubicBezTo>
                <a:cubicBezTo>
                  <a:pt x="2988" y="1354"/>
                  <a:pt x="2940" y="1385"/>
                  <a:pt x="2890" y="1405"/>
                </a:cubicBezTo>
                <a:cubicBezTo>
                  <a:pt x="2700" y="1393"/>
                  <a:pt x="2670" y="1430"/>
                  <a:pt x="2562" y="1349"/>
                </a:cubicBezTo>
                <a:cubicBezTo>
                  <a:pt x="2495" y="1356"/>
                  <a:pt x="2437" y="1367"/>
                  <a:pt x="2370" y="1373"/>
                </a:cubicBezTo>
                <a:cubicBezTo>
                  <a:pt x="2312" y="1385"/>
                  <a:pt x="2256" y="1399"/>
                  <a:pt x="2202" y="1421"/>
                </a:cubicBezTo>
                <a:cubicBezTo>
                  <a:pt x="2141" y="1418"/>
                  <a:pt x="2079" y="1420"/>
                  <a:pt x="2018" y="1413"/>
                </a:cubicBezTo>
                <a:cubicBezTo>
                  <a:pt x="1995" y="1410"/>
                  <a:pt x="1981" y="1386"/>
                  <a:pt x="1962" y="1373"/>
                </a:cubicBezTo>
                <a:cubicBezTo>
                  <a:pt x="1920" y="1345"/>
                  <a:pt x="1883" y="1309"/>
                  <a:pt x="1834" y="1293"/>
                </a:cubicBezTo>
                <a:cubicBezTo>
                  <a:pt x="1805" y="1296"/>
                  <a:pt x="1775" y="1295"/>
                  <a:pt x="1746" y="1301"/>
                </a:cubicBezTo>
                <a:cubicBezTo>
                  <a:pt x="1720" y="1307"/>
                  <a:pt x="1705" y="1335"/>
                  <a:pt x="1682" y="1349"/>
                </a:cubicBezTo>
                <a:cubicBezTo>
                  <a:pt x="1662" y="1362"/>
                  <a:pt x="1638" y="1369"/>
                  <a:pt x="1618" y="1381"/>
                </a:cubicBezTo>
                <a:cubicBezTo>
                  <a:pt x="1582" y="1436"/>
                  <a:pt x="1620" y="1391"/>
                  <a:pt x="1506" y="1413"/>
                </a:cubicBezTo>
                <a:cubicBezTo>
                  <a:pt x="1481" y="1418"/>
                  <a:pt x="1458" y="1430"/>
                  <a:pt x="1434" y="1437"/>
                </a:cubicBezTo>
                <a:cubicBezTo>
                  <a:pt x="1255" y="1490"/>
                  <a:pt x="1080" y="1541"/>
                  <a:pt x="898" y="1581"/>
                </a:cubicBezTo>
                <a:cubicBezTo>
                  <a:pt x="826" y="1577"/>
                  <a:pt x="452" y="1578"/>
                  <a:pt x="378" y="1541"/>
                </a:cubicBezTo>
                <a:cubicBezTo>
                  <a:pt x="343" y="1488"/>
                  <a:pt x="353" y="1425"/>
                  <a:pt x="298" y="1389"/>
                </a:cubicBezTo>
                <a:cubicBezTo>
                  <a:pt x="280" y="1334"/>
                  <a:pt x="198" y="1311"/>
                  <a:pt x="146" y="1301"/>
                </a:cubicBezTo>
                <a:cubicBezTo>
                  <a:pt x="130" y="1290"/>
                  <a:pt x="109" y="1285"/>
                  <a:pt x="98" y="1269"/>
                </a:cubicBezTo>
                <a:cubicBezTo>
                  <a:pt x="77" y="1237"/>
                  <a:pt x="90" y="1250"/>
                  <a:pt x="58" y="1229"/>
                </a:cubicBezTo>
                <a:cubicBezTo>
                  <a:pt x="47" y="1213"/>
                  <a:pt x="37" y="1197"/>
                  <a:pt x="26" y="1181"/>
                </a:cubicBezTo>
                <a:cubicBezTo>
                  <a:pt x="21" y="1173"/>
                  <a:pt x="10" y="1157"/>
                  <a:pt x="10" y="1157"/>
                </a:cubicBezTo>
                <a:cubicBezTo>
                  <a:pt x="30" y="1077"/>
                  <a:pt x="0" y="1159"/>
                  <a:pt x="42" y="1117"/>
                </a:cubicBezTo>
                <a:cubicBezTo>
                  <a:pt x="48" y="1111"/>
                  <a:pt x="44" y="1099"/>
                  <a:pt x="50" y="1093"/>
                </a:cubicBezTo>
                <a:cubicBezTo>
                  <a:pt x="56" y="1087"/>
                  <a:pt x="78" y="1093"/>
                  <a:pt x="74" y="1085"/>
                </a:cubicBezTo>
                <a:cubicBezTo>
                  <a:pt x="69" y="1075"/>
                  <a:pt x="53" y="1080"/>
                  <a:pt x="42" y="1077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0276" name="AutoShape 36" descr="Штриховой горизонтальный"/>
          <p:cNvSpPr>
            <a:spLocks noChangeArrowheads="1"/>
          </p:cNvSpPr>
          <p:nvPr/>
        </p:nvSpPr>
        <p:spPr bwMode="auto">
          <a:xfrm>
            <a:off x="2771775" y="3284538"/>
            <a:ext cx="4895850" cy="792162"/>
          </a:xfrm>
          <a:prstGeom prst="wedgeEllipseCallout">
            <a:avLst>
              <a:gd name="adj1" fmla="val -33722"/>
              <a:gd name="adj2" fmla="val 17537"/>
            </a:avLst>
          </a:prstGeom>
          <a:pattFill prst="dashHorz">
            <a:fgClr>
              <a:schemeClr val="accent2"/>
            </a:fgClr>
            <a:bgClr>
              <a:schemeClr val="accent1"/>
            </a:bgClr>
          </a:patt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pic>
        <p:nvPicPr>
          <p:cNvPr id="10243" name="Picture 3" descr="pelika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975225"/>
            <a:ext cx="316865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00220_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724400"/>
            <a:ext cx="433388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00220_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2420938"/>
            <a:ext cx="54133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00220_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>
            <a:off x="971550" y="188913"/>
            <a:ext cx="20161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00220_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88913"/>
            <a:ext cx="5762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9" descr="00220_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938" y="188913"/>
            <a:ext cx="19446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 descr="00220_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1863" y="188913"/>
            <a:ext cx="20161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2" descr="00220_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59788" y="188913"/>
            <a:ext cx="433387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13" descr="00220_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>
            <a:off x="8459788" y="2420938"/>
            <a:ext cx="5048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4" descr="00220_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8350" y="4652963"/>
            <a:ext cx="57626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16" descr="cat27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067175" y="1700213"/>
            <a:ext cx="15748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17" descr="XTREE31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300788" y="549275"/>
            <a:ext cx="2259012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8" name="Picture 18" descr="rabit"/>
          <p:cNvPicPr>
            <a:picLocks noChangeAspect="1" noChangeArrowheads="1"/>
          </p:cNvPicPr>
          <p:nvPr/>
        </p:nvPicPr>
        <p:blipFill>
          <a:blip r:embed="rId15">
            <a:lum bright="-12000"/>
          </a:blip>
          <a:srcRect/>
          <a:stretch>
            <a:fillRect/>
          </a:stretch>
        </p:blipFill>
        <p:spPr bwMode="auto">
          <a:xfrm>
            <a:off x="1042988" y="2852738"/>
            <a:ext cx="1728787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9" name="Picture 19" descr="119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2781300"/>
            <a:ext cx="1323975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0" name="Picture 20" descr="blume049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547813" y="4365625"/>
            <a:ext cx="122396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1" name="Picture 21" descr="blume049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284663" y="3141663"/>
            <a:ext cx="12969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2" name="Picture 22" descr="blume049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804025" y="422116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7" name="Picture 27" descr="0a4f488923716b024ee68941527cf924">
            <a:hlinkClick r:id="rId18"/>
          </p:cNvPr>
          <p:cNvPicPr>
            <a:picLocks noChangeAspect="1" noChangeArrowheads="1" noCrop="1"/>
          </p:cNvPicPr>
          <p:nvPr/>
        </p:nvPicPr>
        <p:blipFill>
          <a:blip r:embed="rId19">
            <a:lum bright="-6000"/>
          </a:blip>
          <a:srcRect/>
          <a:stretch>
            <a:fillRect/>
          </a:stretch>
        </p:blipFill>
        <p:spPr bwMode="auto">
          <a:xfrm>
            <a:off x="1403350" y="1700213"/>
            <a:ext cx="152241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3" name="Picture 33" descr="65faa995e8495198efec9f89623bb9a7">
            <a:hlinkClick r:id="rId20"/>
          </p:cNvPr>
          <p:cNvPicPr>
            <a:picLocks noChangeAspect="1" noChangeArrowheads="1" noCrop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771775" y="2565400"/>
            <a:ext cx="165576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4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каранд.wav"/>
          </p:nvPr>
        </p:nvPicPr>
        <p:blipFill>
          <a:blip r:embed="rId22"/>
          <a:srcRect/>
          <a:stretch>
            <a:fillRect/>
          </a:stretch>
        </p:blipFill>
        <p:spPr bwMode="auto">
          <a:xfrm>
            <a:off x="8027988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5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0"/>
                            </p:stCondLst>
                            <p:childTnLst>
                              <p:par>
                                <p:cTn id="90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89 -0.05046 L -0.22135 -0.05046 L -0.22135 -0.57014 L 0.18889 -0.57014 L 0.18889 -0.05046 Z " pathEditMode="relative" rAng="10800000" ptsTypes="FFFFF">
                                      <p:cBhvr>
                                        <p:cTn id="91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0" y="-2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000"/>
                            </p:stCondLst>
                            <p:childTnLst>
                              <p:par>
                                <p:cTn id="9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7000"/>
                            </p:stCondLst>
                            <p:childTnLst>
                              <p:par>
                                <p:cTn id="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5416 L -0.16875 0.22453 C -0.20469 0.26296 -0.25833 0.28495 -0.31389 0.28495 C -0.37778 0.28495 -0.42882 0.26296 -0.46476 0.22453 L -0.63542 0.05416 " pathEditMode="relative" rAng="0" ptsTypes="FffFF">
                                      <p:cBhvr>
                                        <p:cTn id="109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00" y="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9500"/>
                            </p:stCondLst>
                            <p:childTnLst>
                              <p:par>
                                <p:cTn id="1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5416 L -0.46458 0.225 C -0.42865 0.26342 -0.375 0.28518 -0.31927 0.28518 C -0.25538 0.28518 -0.20451 0.26342 -0.16858 0.225 L 0.00243 0.05416 " pathEditMode="relative" rAng="0" ptsTypes="FffFF">
                                      <p:cBhvr>
                                        <p:cTn id="112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00" y="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1500"/>
                            </p:stCondLst>
                            <p:childTnLst>
                              <p:par>
                                <p:cTn id="1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5416 L -0.16892 0.225 C -0.20451 0.26342 -0.25816 0.28518 -0.31406 0.28518 C -0.37778 0.28518 -0.42882 0.26342 -0.46458 0.225 L -0.63542 0.05416 " pathEditMode="relative" rAng="0" ptsTypes="FffFF">
                                      <p:cBhvr>
                                        <p:cTn id="115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00" y="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3500"/>
                            </p:stCondLst>
                            <p:childTnLst>
                              <p:par>
                                <p:cTn id="1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5416 L -0.46458 0.22476 C -0.42865 0.26342 -0.375 0.28518 -0.31927 0.28518 C -0.25538 0.28518 -0.20451 0.26342 -0.16858 0.22476 L 0.00243 0.05416 " pathEditMode="relative" rAng="0" ptsTypes="FffFF">
                                      <p:cBhvr>
                                        <p:cTn id="118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00" y="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6000"/>
                            </p:stCondLst>
                            <p:childTnLst>
                              <p:par>
                                <p:cTn id="1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1000"/>
                            </p:stCondLst>
                            <p:childTnLst>
                              <p:par>
                                <p:cTn id="1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3500"/>
                            </p:stCondLst>
                            <p:childTnLst>
                              <p:par>
                                <p:cTn id="147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5500"/>
                            </p:stCondLst>
                            <p:childTnLst>
                              <p:par>
                                <p:cTn id="151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7500"/>
                            </p:stCondLst>
                            <p:childTnLst>
                              <p:par>
                                <p:cTn id="1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800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8500"/>
                            </p:stCondLst>
                            <p:childTnLst>
                              <p:par>
                                <p:cTn id="1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90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1000"/>
                            </p:stCondLst>
                            <p:childTnLst>
                              <p:par>
                                <p:cTn id="1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3585 -0.00555 " pathEditMode="relative" rAng="0" ptsTypes="AA">
                                      <p:cBhvr>
                                        <p:cTn id="184" dur="5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6000"/>
                            </p:stCondLst>
                            <p:childTnLst>
                              <p:par>
                                <p:cTn id="186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74"/>
                </p:tgtEl>
              </p:cMediaNode>
            </p:audio>
          </p:childTnLst>
        </p:cTn>
      </p:par>
    </p:tnLst>
    <p:bldLst>
      <p:bldP spid="1027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928825"/>
          </a:xfrm>
        </p:spPr>
        <p:txBody>
          <a:bodyPr/>
          <a:lstStyle/>
          <a:p>
            <a:r>
              <a:rPr lang="ru-RU" dirty="0" smtClean="0"/>
              <a:t>Работа по учебнику с. 54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85992"/>
            <a:ext cx="6400800" cy="3352808"/>
          </a:xfrm>
        </p:spPr>
        <p:txBody>
          <a:bodyPr/>
          <a:lstStyle/>
          <a:p>
            <a:pPr algn="l"/>
            <a:r>
              <a:rPr lang="ru-RU" dirty="0" smtClean="0"/>
              <a:t>Решение № 2</a:t>
            </a:r>
          </a:p>
          <a:p>
            <a:pPr algn="l"/>
            <a:r>
              <a:rPr lang="ru-RU" dirty="0" smtClean="0"/>
              <a:t>Решение №3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Решение с.55 №5</a:t>
            </a:r>
            <a:endParaRPr lang="ru-RU" sz="6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А) Сторона квадрата равна 2 см.  Начертите в тетради квадрат. Чему равен его периметр?</a:t>
            </a:r>
          </a:p>
          <a:p>
            <a:pPr>
              <a:buNone/>
            </a:pPr>
            <a:r>
              <a:rPr lang="ru-RU" dirty="0" smtClean="0"/>
              <a:t>Б) Найдите периметр квадрата, если его сторона равна 3 см.</a:t>
            </a:r>
          </a:p>
          <a:p>
            <a:pPr>
              <a:buNone/>
            </a:pPr>
            <a:r>
              <a:rPr lang="ru-RU" dirty="0" smtClean="0"/>
              <a:t>В) Периметр квадрата 40 см. Чему равна его сторона?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ПРОВЕРИМ?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А) 2см+2см+2см+2см= 8 см</a:t>
            </a:r>
          </a:p>
          <a:p>
            <a:r>
              <a:rPr lang="ru-RU" dirty="0" smtClean="0"/>
              <a:t>Б) 3см+3см+3см+3см=12 см</a:t>
            </a:r>
          </a:p>
          <a:p>
            <a:r>
              <a:rPr lang="ru-RU" dirty="0" smtClean="0"/>
              <a:t>В) В квадрате 4 стороны, все стороны квадрата равны, значит число 40 нужно сложить из четырех одинаковых слагаемых:</a:t>
            </a:r>
          </a:p>
          <a:p>
            <a:pPr>
              <a:buNone/>
            </a:pPr>
            <a:r>
              <a:rPr lang="ru-RU" dirty="0" smtClean="0"/>
              <a:t>    40 см = 10 см+10см+10см+10 см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b="1" u="sng" dirty="0" smtClean="0"/>
              <a:t>Чтобы найти периметр фигуры, нужно все стороны измерить и сложить.</a:t>
            </a:r>
            <a:endParaRPr lang="ru-RU" sz="6000" b="1" u="sn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8813"/>
          </a:xfrm>
          <a:prstGeom prst="rect">
            <a:avLst/>
          </a:prstGeom>
          <a:noFill/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403350" y="5516563"/>
            <a:ext cx="3571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5400"/>
              <a:t>4+4+2+2 =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03800" y="5589588"/>
            <a:ext cx="3594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5400"/>
              <a:t>12(см)-Р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rot="-5400000">
            <a:off x="2053431" y="2923382"/>
            <a:ext cx="12144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3600">
                <a:solidFill>
                  <a:srgbClr val="FF0000"/>
                </a:solidFill>
              </a:rPr>
              <a:t>4см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708400" y="115888"/>
            <a:ext cx="1643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3600">
                <a:solidFill>
                  <a:srgbClr val="FF0000"/>
                </a:solidFill>
              </a:rPr>
              <a:t>2см</a:t>
            </a:r>
          </a:p>
        </p:txBody>
      </p:sp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836613"/>
            <a:ext cx="2519362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Работа в парах: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Сегодня нам из конструкторского бюро прислали три конверта. В них задания для трех групп. Прошу выйти командиров групп и получить задания. В каждом задании 4 этапа. Выполняем парами по партам, кто какой этап задания будет выполнять – решаете сами. В конце  командир защищает выполненную работу. (Раздаются карточки с заданиями измерить нарисованную геометрическую фигуру, надписать  длины сторон, найти периметр,  проверить правильность выполнения  и  защитить работу)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Я узнал…</a:t>
            </a:r>
          </a:p>
          <a:p>
            <a:pPr>
              <a:buFontTx/>
              <a:buChar char="-"/>
            </a:pPr>
            <a:r>
              <a:rPr lang="ru-RU" dirty="0" smtClean="0"/>
              <a:t>Я научился …</a:t>
            </a:r>
          </a:p>
          <a:p>
            <a:pPr>
              <a:buFontTx/>
              <a:buChar char="-"/>
            </a:pPr>
            <a:r>
              <a:rPr lang="ru-RU" dirty="0" smtClean="0"/>
              <a:t>Новые знания мне пригодятся…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docs.google.com/viewer?url=http%3A%2F%2Fnsportal.ru%2Fsites%2Fdefault%2Ffiles%2F2012%2F11%2Fprezentaciya_k_uroku.ppt&amp;docid=5cc66fba4fd7a101e06e12d4ca00af89&amp;a=bi&amp;pagenumber=11&amp;w=5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286808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267</Words>
  <Application>Microsoft Office PowerPoint</Application>
  <PresentationFormat>Экран (4:3)</PresentationFormat>
  <Paragraphs>44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Тема: Периметр.</vt:lpstr>
      <vt:lpstr>Какие фигуры изображены на рисунке? Сколько их?</vt:lpstr>
      <vt:lpstr>Назовите цель урока:</vt:lpstr>
      <vt:lpstr>Презентация PowerPoint</vt:lpstr>
      <vt:lpstr>Итак, что изображено на рисунке?</vt:lpstr>
      <vt:lpstr>Презентация PowerPoint</vt:lpstr>
      <vt:lpstr>Презентация PowerPoint</vt:lpstr>
      <vt:lpstr>Презентация PowerPoint</vt:lpstr>
      <vt:lpstr>Работа по учебнику с. 54</vt:lpstr>
      <vt:lpstr>Решение с.55 №5</vt:lpstr>
      <vt:lpstr>ПРОВЕРИМ?</vt:lpstr>
      <vt:lpstr>Правило:</vt:lpstr>
      <vt:lpstr>Презентация PowerPoint</vt:lpstr>
      <vt:lpstr>Работа в парах:</vt:lpstr>
      <vt:lpstr>Рефлексия: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каких фигур сделаны башенки?</dc:title>
  <cp:lastModifiedBy>Olga Volkova</cp:lastModifiedBy>
  <cp:revision>31</cp:revision>
  <dcterms:modified xsi:type="dcterms:W3CDTF">2017-02-28T02:54:54Z</dcterms:modified>
</cp:coreProperties>
</file>