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1" r:id="rId12"/>
    <p:sldId id="270" r:id="rId13"/>
    <p:sldId id="272" r:id="rId14"/>
    <p:sldId id="277" r:id="rId15"/>
    <p:sldId id="273" r:id="rId16"/>
    <p:sldId id="278" r:id="rId17"/>
    <p:sldId id="274" r:id="rId18"/>
    <p:sldId id="267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развития пространственного мышления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9992135583557546"/>
                  <c:y val="3.6368495654869881E-2"/>
                </c:manualLayout>
              </c:layout>
              <c:tx>
                <c:rich>
                  <a:bodyPr/>
                  <a:lstStyle/>
                  <a:p>
                    <a:r>
                      <a:rPr lang="ru-RU" sz="1800" dirty="0"/>
                      <a:t>Низкий уровень
47%</a:t>
                    </a:r>
                  </a:p>
                </c:rich>
              </c:tx>
              <c:showCatName val="1"/>
              <c:showPercent val="1"/>
            </c:dLbl>
            <c:dLbl>
              <c:idx val="1"/>
              <c:layout>
                <c:manualLayout>
                  <c:x val="0.18804608700742464"/>
                  <c:y val="-0.17853269294379071"/>
                </c:manualLayout>
              </c:layout>
              <c:spPr>
                <a:noFill/>
                <a:ln w="25152">
                  <a:noFill/>
                </a:ln>
              </c:spPr>
              <c:txPr>
                <a:bodyPr/>
                <a:lstStyle/>
                <a:p>
                  <a:pPr>
                    <a:defRPr sz="1800"/>
                  </a:pPr>
                  <a:endParaRPr lang="ru-RU"/>
                </a:p>
              </c:txPr>
              <c:showCatName val="1"/>
              <c:showPercent val="1"/>
            </c:dLbl>
            <c:dLbl>
              <c:idx val="2"/>
              <c:layout>
                <c:manualLayout>
                  <c:x val="9.0561682221583228E-2"/>
                  <c:y val="1.9752948166397589E-2"/>
                </c:manualLayout>
              </c:layout>
              <c:spPr>
                <a:noFill/>
                <a:ln w="25152">
                  <a:noFill/>
                </a:ln>
              </c:spPr>
              <c:txPr>
                <a:bodyPr/>
                <a:lstStyle/>
                <a:p>
                  <a:pPr>
                    <a:defRPr sz="1800"/>
                  </a:pPr>
                  <a:endParaRPr lang="ru-RU"/>
                </a:p>
              </c:txPr>
              <c:showCatName val="1"/>
              <c:showPercent val="1"/>
            </c:dLbl>
            <c:spPr>
              <a:noFill/>
              <a:ln w="25152">
                <a:noFill/>
              </a:ln>
            </c:spPr>
            <c:showCatName val="1"/>
            <c:showPercent val="1"/>
          </c:dLbls>
          <c:cat>
            <c:strRef>
              <c:f>Лист1!$A$2:$A$4</c:f>
              <c:strCache>
                <c:ptCount val="3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</c:v>
                </c:pt>
              </c:strCache>
            </c:strRef>
          </c:cat>
          <c:val>
            <c:numRef>
              <c:f>Лист1!$B$2:$B$4</c:f>
              <c:numCache>
                <c:formatCode>0.00</c:formatCode>
                <c:ptCount val="3"/>
                <c:pt idx="0">
                  <c:v>7</c:v>
                </c:pt>
                <c:pt idx="1">
                  <c:v>6</c:v>
                </c:pt>
                <c:pt idx="2">
                  <c:v>2</c:v>
                </c:pt>
              </c:numCache>
            </c:numRef>
          </c:val>
        </c:ser>
        <c:dLbls>
          <c:showCatName val="1"/>
          <c:showPercent val="1"/>
        </c:dLbls>
      </c:pie3DChart>
      <c:spPr>
        <a:noFill/>
        <a:ln w="25152">
          <a:noFill/>
        </a:ln>
      </c:spPr>
    </c:plotArea>
    <c:plotVisOnly val="1"/>
    <c:dispBlanksAs val="zero"/>
  </c:chart>
  <c:externalData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BCCE-D0FA-40FA-98F0-C70D52D622C6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8519A-B29A-4EF2-8BBA-E12306C01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BCCE-D0FA-40FA-98F0-C70D52D622C6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8519A-B29A-4EF2-8BBA-E12306C01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BCCE-D0FA-40FA-98F0-C70D52D622C6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8519A-B29A-4EF2-8BBA-E12306C01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BCCE-D0FA-40FA-98F0-C70D52D622C6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8519A-B29A-4EF2-8BBA-E12306C01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BCCE-D0FA-40FA-98F0-C70D52D622C6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8519A-B29A-4EF2-8BBA-E12306C01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BCCE-D0FA-40FA-98F0-C70D52D622C6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8519A-B29A-4EF2-8BBA-E12306C01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BCCE-D0FA-40FA-98F0-C70D52D622C6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8519A-B29A-4EF2-8BBA-E12306C01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BCCE-D0FA-40FA-98F0-C70D52D622C6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8519A-B29A-4EF2-8BBA-E12306C01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BCCE-D0FA-40FA-98F0-C70D52D622C6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0D8519A-B29A-4EF2-8BBA-E12306C01E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BCCE-D0FA-40FA-98F0-C70D52D622C6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8519A-B29A-4EF2-8BBA-E12306C01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BCCE-D0FA-40FA-98F0-C70D52D622C6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8519A-B29A-4EF2-8BBA-E12306C01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65BBCCE-D0FA-40FA-98F0-C70D52D622C6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0D8519A-B29A-4EF2-8BBA-E12306C01EA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928694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Тема опыта:</a:t>
            </a:r>
            <a:endParaRPr lang="ru-RU" sz="4800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57158" y="2285992"/>
            <a:ext cx="8572560" cy="328614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3600" b="1" dirty="0" smtClean="0"/>
              <a:t>Развитие пространственного мышления учащихся на уроках и внеурочных занятиях по информатике через использование элементов технологии 3</a:t>
            </a:r>
            <a:r>
              <a:rPr lang="en-US" sz="3600" b="1" dirty="0" smtClean="0"/>
              <a:t>D</a:t>
            </a:r>
            <a:r>
              <a:rPr lang="ru-RU" sz="3600" b="1" dirty="0" smtClean="0"/>
              <a:t>-моделирования</a:t>
            </a:r>
            <a:endParaRPr lang="ru-RU" sz="36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Условия возникновения, становления опыта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2800" dirty="0" smtClean="0"/>
              <a:t>Использование технологии  3</a:t>
            </a:r>
            <a:r>
              <a:rPr lang="en-US" sz="2800" dirty="0" smtClean="0"/>
              <a:t>D </a:t>
            </a:r>
            <a:r>
              <a:rPr lang="ru-RU" sz="2800" dirty="0" smtClean="0"/>
              <a:t>- моделирования в образовательном процессе значительно повысило интерес обучающихся к изучению предмета, но потребовало нового, более высокого, уровня развития пространственного мышления.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Уровень развития пространственного мышления учащихся</a:t>
            </a:r>
            <a:br>
              <a:rPr lang="ru-RU" sz="2400" dirty="0" smtClean="0"/>
            </a:br>
            <a:r>
              <a:rPr lang="ru-RU" sz="2400" dirty="0" smtClean="0"/>
              <a:t>(По методике И.С. </a:t>
            </a:r>
            <a:r>
              <a:rPr lang="ru-RU" sz="2400" dirty="0" err="1" smtClean="0"/>
              <a:t>Якиманской</a:t>
            </a:r>
            <a:r>
              <a:rPr lang="ru-RU" sz="2400" dirty="0" smtClean="0"/>
              <a:t>, И.Я. </a:t>
            </a:r>
            <a:r>
              <a:rPr lang="ru-RU" sz="2400" dirty="0" err="1" smtClean="0"/>
              <a:t>Каплунович</a:t>
            </a:r>
            <a:r>
              <a:rPr lang="ru-RU" sz="2400" dirty="0" smtClean="0"/>
              <a:t>, </a:t>
            </a:r>
            <a:br>
              <a:rPr lang="ru-RU" sz="2400" dirty="0" smtClean="0"/>
            </a:br>
            <a:r>
              <a:rPr lang="ru-RU" sz="2400" dirty="0" smtClean="0"/>
              <a:t>А.Э. Симановского, А.И. Савенкова)</a:t>
            </a:r>
            <a:endParaRPr lang="ru-RU" sz="2400" dirty="0"/>
          </a:p>
        </p:txBody>
      </p:sp>
      <p:graphicFrame>
        <p:nvGraphicFramePr>
          <p:cNvPr id="4" name="Объект 1"/>
          <p:cNvGraphicFramePr>
            <a:graphicFrameLocks noGrp="1"/>
          </p:cNvGraphicFramePr>
          <p:nvPr>
            <p:ph idx="1"/>
          </p:nvPr>
        </p:nvGraphicFramePr>
        <p:xfrm>
          <a:off x="571472" y="1928802"/>
          <a:ext cx="7858180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14282" y="5214950"/>
            <a:ext cx="87868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813"/>
            <a:r>
              <a:rPr lang="ru-RU" alt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свидетельствовало о необходимости работы по повышению уровня развития пространственного мышления через использование элементов </a:t>
            </a:r>
          </a:p>
          <a:p>
            <a:pPr algn="ctr" defTabSz="912813"/>
            <a:r>
              <a:rPr lang="en-US" alt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3D</a:t>
            </a:r>
            <a:r>
              <a:rPr lang="ru-RU" alt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-моделирования.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Актуальность опыта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alt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/>
              <a:t>Область применения трехмерной графики необычайно широка: от рекламы и киноиндустрии, дизайна и производства компьютерных игр, до изучения таких дисциплин как: «Математика», «Информатика» и т.д., где присутствует немаловажный фактор как пространственное мышление.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Таким образом, в преподавании информатики в общеобразовательной школе  существует   </a:t>
            </a:r>
            <a:r>
              <a:rPr lang="ru-RU" b="1" dirty="0" smtClean="0"/>
              <a:t>противоречие</a:t>
            </a:r>
            <a:r>
              <a:rPr lang="ru-RU" dirty="0" smtClean="0"/>
              <a:t> между пониманием необходимости  развития пространственного мышления обучающихся  и отсутствием системы применения элементов технологии 3</a:t>
            </a:r>
            <a:r>
              <a:rPr lang="en-US" dirty="0" smtClean="0"/>
              <a:t>D</a:t>
            </a:r>
            <a:r>
              <a:rPr lang="ru-RU" dirty="0" smtClean="0"/>
              <a:t> – моделирования при организации обучения информатике для повышения уровня пространственного мышления учеников, желающих продолжить обучение по техническим специальностям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Ведущая педагогическая идея опыта 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95864"/>
          </a:xfrm>
        </p:spPr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Педагогическая </a:t>
            </a:r>
            <a:r>
              <a:rPr lang="ru-RU" dirty="0" smtClean="0"/>
              <a:t>идея опыта заключается в определении путей использования элементов  3</a:t>
            </a:r>
            <a:r>
              <a:rPr lang="en-US" dirty="0" smtClean="0"/>
              <a:t>D</a:t>
            </a:r>
            <a:r>
              <a:rPr lang="ru-RU" dirty="0" smtClean="0"/>
              <a:t> – моделирования  на уроках информатики и при организации внеурочной деятельности для  повышения уровня развития пространственного мышления учащихся</a:t>
            </a:r>
            <a:r>
              <a:rPr lang="ru-RU" dirty="0" smtClean="0"/>
              <a:t>.</a:t>
            </a: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 defTabSz="912813">
              <a:buNone/>
            </a:pP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над опытом охватывает период </a:t>
            </a:r>
          </a:p>
          <a:p>
            <a:pPr algn="ctr" defTabSz="912813">
              <a:buNone/>
            </a:pP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мая 2012 года по май 2016 года.</a:t>
            </a:r>
            <a:endParaRPr lang="ru-RU" dirty="0" smtClean="0"/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Диапазон опыта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357430"/>
            <a:ext cx="8229600" cy="3038476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Диапазон опыта представлен системой уроков и внеурочных занятий для организации обучения информатики  с применением элементов технологии 3</a:t>
            </a:r>
            <a:r>
              <a:rPr lang="en-US" dirty="0" smtClean="0"/>
              <a:t>D</a:t>
            </a:r>
            <a:r>
              <a:rPr lang="ru-RU" dirty="0" smtClean="0"/>
              <a:t> - моделирования для повышения уровня пространственного мышления.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Новизна опыта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071834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Новизна опыта заключается в создании системы уроков с использованием элементов технологии 3</a:t>
            </a:r>
            <a:r>
              <a:rPr lang="en-US" dirty="0" smtClean="0"/>
              <a:t>D</a:t>
            </a:r>
            <a:r>
              <a:rPr lang="ru-RU" dirty="0" smtClean="0"/>
              <a:t> - моделирования при организации обучения информатике на уроках и внеурочных занятий для повышения  пространственного мышления школьников и применении их на практике. 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000792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b="1" dirty="0" smtClean="0"/>
              <a:t>Цель</a:t>
            </a:r>
            <a:r>
              <a:rPr lang="en-US" b="1" dirty="0" smtClean="0"/>
              <a:t> </a:t>
            </a:r>
            <a:r>
              <a:rPr lang="ru-RU" b="1" dirty="0" smtClean="0"/>
              <a:t>опыта:</a:t>
            </a:r>
            <a:r>
              <a:rPr lang="ru-RU" dirty="0" smtClean="0"/>
              <a:t> использование элементов технологии 3</a:t>
            </a:r>
            <a:r>
              <a:rPr lang="en-US" dirty="0" smtClean="0"/>
              <a:t>D</a:t>
            </a:r>
            <a:r>
              <a:rPr lang="ru-RU" dirty="0" smtClean="0"/>
              <a:t> - моделирования на уроках и при организации внеурочных занятий по информатике  в общеобразовательной школе  для повышения уровня развития пространственного мышления обучающихся.</a:t>
            </a:r>
          </a:p>
          <a:p>
            <a:pPr algn="just">
              <a:buNone/>
            </a:pPr>
            <a:r>
              <a:rPr lang="ru-RU" b="1" dirty="0" smtClean="0"/>
              <a:t>Задачи:</a:t>
            </a:r>
            <a:endParaRPr lang="ru-RU" dirty="0" smtClean="0"/>
          </a:p>
          <a:p>
            <a:pPr lvl="0" algn="just"/>
            <a:r>
              <a:rPr lang="ru-RU" dirty="0" smtClean="0"/>
              <a:t>обучение базовым понятиям и формирование практических навыков в области 3D - моделирования и печати;</a:t>
            </a:r>
            <a:endParaRPr lang="ru-RU" b="1" dirty="0" smtClean="0"/>
          </a:p>
          <a:p>
            <a:pPr lvl="0" algn="just"/>
            <a:r>
              <a:rPr lang="ru-RU" dirty="0" smtClean="0"/>
              <a:t>повышение мотивации к изучению 3D - моделирования;</a:t>
            </a:r>
            <a:endParaRPr lang="ru-RU" b="1" dirty="0" smtClean="0"/>
          </a:p>
          <a:p>
            <a:pPr lvl="0" algn="just"/>
            <a:r>
              <a:rPr lang="ru-RU" dirty="0" smtClean="0"/>
              <a:t>вовлечение детей и подростков в научно-техническое творчество, ранняя профориентация;</a:t>
            </a:r>
            <a:endParaRPr lang="ru-RU" b="1" dirty="0" smtClean="0"/>
          </a:p>
          <a:p>
            <a:pPr lvl="0" algn="just"/>
            <a:r>
              <a:rPr lang="ru-RU" dirty="0" smtClean="0"/>
              <a:t>приобщение обучающихся к новым технологиям, способным помочь им в реализации собственного творческого потенциала.</a:t>
            </a:r>
            <a:endParaRPr lang="ru-RU" b="1" dirty="0" smtClean="0"/>
          </a:p>
          <a:p>
            <a:pPr lvl="0" algn="just"/>
            <a:r>
              <a:rPr lang="ru-RU" dirty="0" smtClean="0"/>
              <a:t>способствовать развитию пространственного мышления, умению анализировать.</a:t>
            </a:r>
            <a:endParaRPr lang="ru-RU" b="1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38912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just">
              <a:buNone/>
            </a:pPr>
            <a:r>
              <a:rPr lang="ru-RU" b="1" dirty="0" smtClean="0"/>
              <a:t>Пространственное мышление </a:t>
            </a:r>
            <a:r>
              <a:rPr lang="ru-RU" dirty="0" smtClean="0"/>
              <a:t>- вид умственной деятельности, обеспечивающей создание пространственных образов и оперирование ими в процессе решения практических и теоретических задач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 descr="H:\учитель года для презентации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9142" y="313760"/>
            <a:ext cx="2126476" cy="3013682"/>
          </a:xfrm>
          <a:prstGeom prst="rect">
            <a:avLst/>
          </a:prstGeom>
          <a:noFill/>
        </p:spPr>
      </p:pic>
      <p:pic>
        <p:nvPicPr>
          <p:cNvPr id="26628" name="Picture 4" descr="H:\учитель года для презентации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74349">
            <a:off x="6340809" y="3579284"/>
            <a:ext cx="2044157" cy="2872508"/>
          </a:xfrm>
          <a:prstGeom prst="rect">
            <a:avLst/>
          </a:prstGeom>
          <a:noFill/>
        </p:spPr>
      </p:pic>
      <p:pic>
        <p:nvPicPr>
          <p:cNvPr id="26629" name="Picture 5" descr="H:\учитель года для презентации\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428240">
            <a:off x="635658" y="3592164"/>
            <a:ext cx="1893519" cy="2846899"/>
          </a:xfrm>
          <a:prstGeom prst="rect">
            <a:avLst/>
          </a:prstGeom>
          <a:noFill/>
        </p:spPr>
      </p:pic>
      <p:pic>
        <p:nvPicPr>
          <p:cNvPr id="26630" name="Picture 6" descr="H:\учитель года для презентации\image337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15197">
            <a:off x="6629486" y="658680"/>
            <a:ext cx="2000264" cy="2427742"/>
          </a:xfrm>
          <a:prstGeom prst="rect">
            <a:avLst/>
          </a:prstGeom>
          <a:noFill/>
        </p:spPr>
      </p:pic>
      <p:pic>
        <p:nvPicPr>
          <p:cNvPr id="26631" name="Picture 7" descr="H:\учитель года для презентации\Оренбург+Якиманская+И.С.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342515">
            <a:off x="2801316" y="3831611"/>
            <a:ext cx="3214710" cy="2437821"/>
          </a:xfrm>
          <a:prstGeom prst="rect">
            <a:avLst/>
          </a:prstGeom>
          <a:noFill/>
        </p:spPr>
      </p:pic>
      <p:pic>
        <p:nvPicPr>
          <p:cNvPr id="26626" name="Picture 2" descr="H:\учитель года для презентации\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061718">
            <a:off x="343419" y="642897"/>
            <a:ext cx="2046565" cy="27329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389120"/>
          </a:xfrm>
        </p:spPr>
        <p:txBody>
          <a:bodyPr/>
          <a:lstStyle/>
          <a:p>
            <a:pPr algn="just">
              <a:buNone/>
            </a:pPr>
            <a:r>
              <a:rPr lang="ru-RU" b="1" dirty="0" smtClean="0"/>
              <a:t>3D - моделирование </a:t>
            </a:r>
            <a:r>
              <a:rPr lang="ru-RU" dirty="0" smtClean="0"/>
              <a:t>- процесс получения с помощью современных компьютерных технологий трехмерного изображения объекта, максимально приближенного к реальному образу, с целью наиболее информативного, точного и реалистичного представления, ощущения формы, размера, цвета и материала объекта.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5" name="Picture 7" descr="H:\учитель года для презентации\isolated-3d-model-crystal-lattice-copper-80595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482872">
            <a:off x="381984" y="4816491"/>
            <a:ext cx="2286016" cy="1872774"/>
          </a:xfrm>
          <a:prstGeom prst="rect">
            <a:avLst/>
          </a:prstGeom>
          <a:noFill/>
        </p:spPr>
      </p:pic>
      <p:pic>
        <p:nvPicPr>
          <p:cNvPr id="27654" name="Picture 6" descr="H:\учитель года для презентации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727504">
            <a:off x="6086141" y="4603665"/>
            <a:ext cx="2733675" cy="2047875"/>
          </a:xfrm>
          <a:prstGeom prst="rect">
            <a:avLst/>
          </a:prstGeom>
          <a:noFill/>
        </p:spPr>
      </p:pic>
      <p:pic>
        <p:nvPicPr>
          <p:cNvPr id="27651" name="Picture 3" descr="H:\учитель года для презентации\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143116"/>
            <a:ext cx="8572559" cy="2357453"/>
          </a:xfrm>
          <a:prstGeom prst="rect">
            <a:avLst/>
          </a:prstGeom>
          <a:noFill/>
        </p:spPr>
      </p:pic>
      <p:pic>
        <p:nvPicPr>
          <p:cNvPr id="27650" name="Picture 2" descr="H:\учитель года для презентации\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234712">
            <a:off x="6137636" y="415094"/>
            <a:ext cx="2733675" cy="2047875"/>
          </a:xfrm>
          <a:prstGeom prst="rect">
            <a:avLst/>
          </a:prstGeom>
          <a:noFill/>
        </p:spPr>
      </p:pic>
      <p:pic>
        <p:nvPicPr>
          <p:cNvPr id="27652" name="Picture 4" descr="H:\учитель года для презентации\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019006">
            <a:off x="159883" y="225049"/>
            <a:ext cx="2857500" cy="2143125"/>
          </a:xfrm>
          <a:prstGeom prst="rect">
            <a:avLst/>
          </a:prstGeom>
          <a:noFill/>
        </p:spPr>
      </p:pic>
      <p:pic>
        <p:nvPicPr>
          <p:cNvPr id="27653" name="Picture 5" descr="H:\учитель года для презентации\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4678" y="4572008"/>
            <a:ext cx="2762250" cy="2047875"/>
          </a:xfrm>
          <a:prstGeom prst="rect">
            <a:avLst/>
          </a:prstGeom>
          <a:noFill/>
        </p:spPr>
      </p:pic>
      <p:pic>
        <p:nvPicPr>
          <p:cNvPr id="27656" name="Picture 8" descr="H:\учитель года для презентации\Безымянный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57554" y="0"/>
            <a:ext cx="2581271" cy="22171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J:\фото на учитель года\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2"/>
            <a:ext cx="3214710" cy="2411033"/>
          </a:xfrm>
          <a:prstGeom prst="rect">
            <a:avLst/>
          </a:prstGeom>
          <a:noFill/>
        </p:spPr>
      </p:pic>
      <p:pic>
        <p:nvPicPr>
          <p:cNvPr id="29699" name="Picture 3" descr="J:\фото на учитель года\22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1785926"/>
            <a:ext cx="2857521" cy="2143140"/>
          </a:xfrm>
          <a:prstGeom prst="rect">
            <a:avLst/>
          </a:prstGeom>
          <a:noFill/>
        </p:spPr>
      </p:pic>
      <p:pic>
        <p:nvPicPr>
          <p:cNvPr id="29700" name="Picture 4" descr="J:\фото на учитель года\DSCN53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214290"/>
            <a:ext cx="3157371" cy="2368028"/>
          </a:xfrm>
          <a:prstGeom prst="rect">
            <a:avLst/>
          </a:prstGeom>
          <a:noFill/>
        </p:spPr>
      </p:pic>
      <p:pic>
        <p:nvPicPr>
          <p:cNvPr id="29701" name="Picture 5" descr="J:\фото на учитель года\DSCN53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4286256"/>
            <a:ext cx="2882764" cy="2162073"/>
          </a:xfrm>
          <a:prstGeom prst="rect">
            <a:avLst/>
          </a:prstGeom>
          <a:noFill/>
        </p:spPr>
      </p:pic>
      <p:pic>
        <p:nvPicPr>
          <p:cNvPr id="29703" name="Picture 7" descr="J:\фото на учитель года\3dхрам\45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4744" y="3500438"/>
            <a:ext cx="3143272" cy="2357454"/>
          </a:xfrm>
          <a:prstGeom prst="rect">
            <a:avLst/>
          </a:prstGeom>
          <a:noFill/>
        </p:spPr>
      </p:pic>
      <p:pic>
        <p:nvPicPr>
          <p:cNvPr id="29702" name="Picture 6" descr="J:\фото на учитель года\3dхрам\hhh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29322" y="4429132"/>
            <a:ext cx="3073400" cy="230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arhivurokov.ru/multiurok/6/1/7/617c7e4f0c9d54af59385cb54e1e9addd1654bc8/phpPVn1zs_kruzhok_0_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00042"/>
            <a:ext cx="3926387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 descr="https://arhivurokov.ru/multiurok/6/1/7/617c7e4f0c9d54af59385cb54e1e9addd1654bc8/phpPVn1zs_kruzhok_0_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17824" y="0"/>
            <a:ext cx="4026176" cy="227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Рисунок 20" descr="https://arhivurokov.ru/multiurok/6/1/7/617c7e4f0c9d54af59385cb54e1e9addd1654bc8/phpPVn1zs_kruzhok_0_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000504"/>
            <a:ext cx="3924364" cy="221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 descr="https://arhivurokov.ru/multiurok/6/1/7/617c7e4f0c9d54af59385cb54e1e9addd1654bc8/phpPVn1zs_kruzhok_0_2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2103" y="4638381"/>
            <a:ext cx="3931897" cy="2219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6" descr="https://arhivurokov.ru/multiurok/6/1/7/617c7e4f0c9d54af59385cb54e1e9addd1654bc8/phpPVn1zs_kruzhok_0_2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14612" y="2357430"/>
            <a:ext cx="4357718" cy="2485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arhivurokov.ru/multiurok/6/1/7/617c7e4f0c9d54af59385cb54e1e9addd1654bc8/phpPVn1zs_kruzhok_0_2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42852"/>
            <a:ext cx="3428992" cy="2743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 descr="https://arhivurokov.ru/multiurok/6/1/7/617c7e4f0c9d54af59385cb54e1e9addd1654bc8/phpPVn1zs_kruzhok_0_2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4143380"/>
            <a:ext cx="3332681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5" descr="https://arhivurokov.ru/multiurok/6/1/7/617c7e4f0c9d54af59385cb54e1e9addd1654bc8/phpPVn1zs_kruzhok_0_2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191000"/>
            <a:ext cx="32956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6" descr="https://arhivurokov.ru/multiurok/6/1/7/617c7e4f0c9d54af59385cb54e1e9addd1654bc8/phpPVn1zs_kruzhok_0_2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0"/>
            <a:ext cx="321471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4" descr="https://arhivurokov.ru/multiurok/6/1/7/617c7e4f0c9d54af59385cb54e1e9addd1654bc8/phpPVn1zs_kruzhok_0_28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14612" y="2071678"/>
            <a:ext cx="3419475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:\фото на учитель года\3dхрам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428994" cy="2571744"/>
          </a:xfrm>
          <a:prstGeom prst="rect">
            <a:avLst/>
          </a:prstGeom>
          <a:noFill/>
        </p:spPr>
      </p:pic>
      <p:pic>
        <p:nvPicPr>
          <p:cNvPr id="29700" name="Picture 4" descr="H:\фото на учитель года\3dхрам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42852"/>
            <a:ext cx="3548060" cy="2661045"/>
          </a:xfrm>
          <a:prstGeom prst="rect">
            <a:avLst/>
          </a:prstGeom>
          <a:noFill/>
        </p:spPr>
      </p:pic>
      <p:pic>
        <p:nvPicPr>
          <p:cNvPr id="29699" name="Picture 3" descr="H:\фото на учитель года\3dхрам\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2143116"/>
            <a:ext cx="4095770" cy="3071828"/>
          </a:xfrm>
          <a:prstGeom prst="rect">
            <a:avLst/>
          </a:prstGeom>
          <a:noFill/>
        </p:spPr>
      </p:pic>
      <p:pic>
        <p:nvPicPr>
          <p:cNvPr id="29701" name="Picture 5" descr="H:\фото на учитель года\3dхрам\hh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429132"/>
            <a:ext cx="3238620" cy="2430639"/>
          </a:xfrm>
          <a:prstGeom prst="rect">
            <a:avLst/>
          </a:prstGeom>
          <a:noFill/>
        </p:spPr>
      </p:pic>
      <p:pic>
        <p:nvPicPr>
          <p:cNvPr id="29702" name="Picture 6" descr="H:\фото на учитель года\3dхрам\ggg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57818" y="4016407"/>
            <a:ext cx="3786182" cy="28415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88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Результативность опыта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7" name="Object 3"/>
          <p:cNvGraphicFramePr>
            <a:graphicFrameLocks/>
          </p:cNvGraphicFramePr>
          <p:nvPr/>
        </p:nvGraphicFramePr>
        <p:xfrm>
          <a:off x="785786" y="1285860"/>
          <a:ext cx="7286676" cy="4214842"/>
        </p:xfrm>
        <a:graphic>
          <a:graphicData uri="http://schemas.openxmlformats.org/presentationml/2006/ole">
            <p:oleObj spid="_x0000_s1027" name="Worksheet" r:id="rId3" imgW="4267110" imgH="1895372" progId="Excel.Sheet.8">
              <p:embed/>
            </p:oleObj>
          </a:graphicData>
        </a:graphic>
      </p:graphicFrame>
      <p:sp>
        <p:nvSpPr>
          <p:cNvPr id="1029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1" y="1357298"/>
            <a:ext cx="8715403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Уровень развития пространственного мышления учащихся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(на контрольном этапе эксперимента)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0" name="Picture 10" descr="H:\папкашатохин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02023"/>
            <a:ext cx="2451623" cy="3455977"/>
          </a:xfrm>
          <a:prstGeom prst="rect">
            <a:avLst/>
          </a:prstGeom>
          <a:noFill/>
        </p:spPr>
      </p:pic>
      <p:pic>
        <p:nvPicPr>
          <p:cNvPr id="30729" name="Picture 9" descr="H:\папкашатохин\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500042"/>
            <a:ext cx="2317727" cy="3320923"/>
          </a:xfrm>
          <a:prstGeom prst="rect">
            <a:avLst/>
          </a:prstGeom>
          <a:noFill/>
        </p:spPr>
      </p:pic>
      <p:pic>
        <p:nvPicPr>
          <p:cNvPr id="30728" name="Picture 8" descr="H:\папкашатохин\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56" y="285728"/>
            <a:ext cx="1990409" cy="2928976"/>
          </a:xfrm>
          <a:prstGeom prst="rect">
            <a:avLst/>
          </a:prstGeom>
          <a:noFill/>
        </p:spPr>
      </p:pic>
      <p:pic>
        <p:nvPicPr>
          <p:cNvPr id="30722" name="Picture 2" descr="H:\папкашатохин\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500042"/>
            <a:ext cx="2018989" cy="2857520"/>
          </a:xfrm>
          <a:prstGeom prst="rect">
            <a:avLst/>
          </a:prstGeom>
          <a:noFill/>
        </p:spPr>
      </p:pic>
      <p:pic>
        <p:nvPicPr>
          <p:cNvPr id="30723" name="Picture 3" descr="H:\папкашатохин\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68" y="0"/>
            <a:ext cx="2188951" cy="3098072"/>
          </a:xfrm>
          <a:prstGeom prst="rect">
            <a:avLst/>
          </a:prstGeom>
          <a:noFill/>
        </p:spPr>
      </p:pic>
      <p:pic>
        <p:nvPicPr>
          <p:cNvPr id="30724" name="Picture 4" descr="H:\папкашатохин\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0860" y="571480"/>
            <a:ext cx="2143140" cy="3002590"/>
          </a:xfrm>
          <a:prstGeom prst="rect">
            <a:avLst/>
          </a:prstGeom>
          <a:noFill/>
        </p:spPr>
      </p:pic>
      <p:pic>
        <p:nvPicPr>
          <p:cNvPr id="30725" name="Picture 5" descr="H:\папкашатохин\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57290" y="2786058"/>
            <a:ext cx="2222879" cy="3143248"/>
          </a:xfrm>
          <a:prstGeom prst="rect">
            <a:avLst/>
          </a:prstGeom>
          <a:noFill/>
        </p:spPr>
      </p:pic>
      <p:pic>
        <p:nvPicPr>
          <p:cNvPr id="30726" name="Picture 6" descr="H:\папкашатохин\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0430" y="3071810"/>
            <a:ext cx="2236688" cy="3178165"/>
          </a:xfrm>
          <a:prstGeom prst="rect">
            <a:avLst/>
          </a:prstGeom>
          <a:noFill/>
        </p:spPr>
      </p:pic>
      <p:pic>
        <p:nvPicPr>
          <p:cNvPr id="30731" name="Picture 11" descr="H:\папкашатохин\1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86612" y="4220509"/>
            <a:ext cx="1857388" cy="2637491"/>
          </a:xfrm>
          <a:prstGeom prst="rect">
            <a:avLst/>
          </a:prstGeom>
          <a:noFill/>
        </p:spPr>
      </p:pic>
      <p:pic>
        <p:nvPicPr>
          <p:cNvPr id="30727" name="Picture 7" descr="H:\папкашатохин\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643570" y="3786190"/>
            <a:ext cx="1952199" cy="27812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alt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Благодарю за внимание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</TotalTime>
  <Words>416</Words>
  <Application>Microsoft Office PowerPoint</Application>
  <PresentationFormat>Экран (4:3)</PresentationFormat>
  <Paragraphs>60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Поток</vt:lpstr>
      <vt:lpstr>Worksheet</vt:lpstr>
      <vt:lpstr>Тема опыта:</vt:lpstr>
      <vt:lpstr>Условия возникновения, становления опыта</vt:lpstr>
      <vt:lpstr>Уровень развития пространственного мышления учащихся (По методике И.С. Якиманской, И.Я. Каплунович,  А.Э. Симановского, А.И. Савенкова)</vt:lpstr>
      <vt:lpstr>Актуальность опыта</vt:lpstr>
      <vt:lpstr>Слайд 5</vt:lpstr>
      <vt:lpstr>Ведущая педагогическая идея опыта </vt:lpstr>
      <vt:lpstr>Диапазон опыта</vt:lpstr>
      <vt:lpstr>Новизна опыта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Результативность опыта</vt:lpstr>
      <vt:lpstr>Слайд 19</vt:lpstr>
      <vt:lpstr>Слайд 20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36</cp:revision>
  <dcterms:created xsi:type="dcterms:W3CDTF">2017-02-07T05:15:21Z</dcterms:created>
  <dcterms:modified xsi:type="dcterms:W3CDTF">2017-02-10T10:49:48Z</dcterms:modified>
</cp:coreProperties>
</file>