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5" r:id="rId20"/>
    <p:sldId id="274" r:id="rId2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45" d="100"/>
          <a:sy n="45" d="100"/>
        </p:scale>
        <p:origin x="-123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5F8BB91B-AFD7-4DC4-8006-B821EBA98231}" type="datetimeFigureOut">
              <a:rPr lang="ru-RU"/>
              <a:pPr>
                <a:defRPr/>
              </a:pPr>
              <a:t>09.02.2017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8400B46F-3398-4C52-93AF-B0CAA6895DA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2124129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512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7272398-B158-4D63-8128-848597DCBC88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0CF82D-D028-4755-B43C-83D434FB700D}" type="datetime1">
              <a:rPr lang="ru-RU"/>
              <a:pPr>
                <a:defRPr/>
              </a:pPr>
              <a:t>09.02.2017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http://aida.ucoz.ru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58221E-9F59-4F9E-BE60-1F7FCC9CDBE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7470168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4E3272-82D8-4DA0-BA3A-D2511B6B7B47}" type="datetime1">
              <a:rPr lang="ru-RU"/>
              <a:pPr>
                <a:defRPr/>
              </a:pPr>
              <a:t>09.02.2017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http://aida.ucoz.ru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1B4587-399A-4E18-9482-E1B0559A285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15158880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7567EC-5109-4A9D-85CF-943D8788321D}" type="datetime1">
              <a:rPr lang="ru-RU"/>
              <a:pPr>
                <a:defRPr/>
              </a:pPr>
              <a:t>09.02.2017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http://aida.ucoz.ru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0F9C19-B90B-4561-B83D-CF07B28C035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57738873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B12026-BD9B-43CD-B79A-13BA29F5B914}" type="datetime1">
              <a:rPr lang="ru-RU"/>
              <a:pPr>
                <a:defRPr/>
              </a:pPr>
              <a:t>09.02.2017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http://aida.ucoz.ru</a:t>
            </a: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5317A9-116E-4092-AAE9-663D06137E6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30128640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EDEDE0-52CF-4F79-B752-71C68C6D7CE9}" type="datetime1">
              <a:rPr lang="ru-RU"/>
              <a:pPr>
                <a:defRPr/>
              </a:pPr>
              <a:t>09.02.2017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http://aida.ucoz.ru</a:t>
            </a: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FBED91-DB88-4318-A753-65A905CC3F2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06761132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BA5FA9-FBA3-4BF7-A71A-136ED6F380DB}" type="datetime1">
              <a:rPr lang="ru-RU"/>
              <a:pPr>
                <a:defRPr/>
              </a:pPr>
              <a:t>09.02.2017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http://aida.ucoz.ru</a:t>
            </a: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F114C5-8B66-45EB-BB22-BBC16FF0AB9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22215885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3A038E-7C25-4448-A23C-4518A24C2F11}" type="datetime1">
              <a:rPr lang="ru-RU"/>
              <a:pPr>
                <a:defRPr/>
              </a:pPr>
              <a:t>09.02.2017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http://aida.ucoz.ru</a:t>
            </a: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86D77F-A610-4EAA-9BD6-4DA2E7F9954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59780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1503C7-FDCE-42D3-A88B-EBB26E1D43B2}" type="datetime1">
              <a:rPr lang="ru-RU"/>
              <a:pPr>
                <a:defRPr/>
              </a:pPr>
              <a:t>09.02.2017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http://aida.ucoz.ru</a:t>
            </a: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E500E5-40F1-4C26-8150-36D3DE95186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31809184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F117ED-33BE-44F9-A753-E4724A92154E}" type="datetime1">
              <a:rPr lang="ru-RU"/>
              <a:pPr>
                <a:defRPr/>
              </a:pPr>
              <a:t>09.02.2017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http://aida.ucoz.ru</a:t>
            </a: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B142DF-C65C-47F8-9B2D-37181243B34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744806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550BD4-C187-43C0-AD87-870A5129B3D6}" type="datetime1">
              <a:rPr lang="ru-RU"/>
              <a:pPr>
                <a:defRPr/>
              </a:pPr>
              <a:t>09.02.2017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http://aida.ucoz.ru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C182EA-0A04-438E-B334-C37A9FAA19E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526513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3E00A8-F83F-4F6A-990C-D77AFDB89E1A}" type="datetime1">
              <a:rPr lang="ru-RU"/>
              <a:pPr>
                <a:defRPr/>
              </a:pPr>
              <a:t>09.02.2017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http://aida.ucoz.ru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D753A9-9444-4FE8-A804-E56EDD98330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91873896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ECA08A0-34DD-4D87-81B4-52CCAA12C743}" type="datetime1">
              <a:rPr lang="ru-RU"/>
              <a:pPr>
                <a:defRPr/>
              </a:pPr>
              <a:t>09.02.2017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/>
              <a:t>http://aida.ucoz.ru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B71C612-BEA0-47A7-AB46-36016D91EB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=""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hf hd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gif"/><Relationship Id="rId5" Type="http://schemas.openxmlformats.org/officeDocument/2006/relationships/image" Target="../media/image4.png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7" Type="http://schemas.openxmlformats.org/officeDocument/2006/relationships/image" Target="../media/image41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:\Documents and Settings\Aida\Рабочий стол\НОвая ГРАФИКА сборник\КАРТИНКИ СБОРНИК_ школьные\__Flo20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4750" y="5715000"/>
            <a:ext cx="500063" cy="53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 descr="H:\Documents and Settings\Aida\Рабочий стол\НОвая ГРАФИКА сборник\КАРТИНКИ СБОРНИК_ школьные\__Flo20.gif"/>
          <p:cNvPicPr>
            <a:picLocks noChangeAspect="1" noChangeArrowheads="1" noCrop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0500" y="6000750"/>
            <a:ext cx="409575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6" descr="H:\Documents and Settings\Aida\Рабочий стол\НОвая ГРАФИКА сборник\КАРТИНКИ СБОРНИК_ школьные\__Flo15.gif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2438" y="4929188"/>
            <a:ext cx="742950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7" descr="H:\Documents and Settings\Aida\Рабочий стол\НОвая ГРАФИКА сборник\КАРТИНКИ СБОРНИК_ школьные\__Flo15.gif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5929313"/>
            <a:ext cx="514350" cy="325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8" descr="H:\Documents and Settings\Aida\Рабочий стол\НОвая ГРАФИКА сборник\КАРТИНКИ СБОРНИК_ школьные\__Flo15.gif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00063" y="5357813"/>
            <a:ext cx="77152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" name="Picture 9" descr="H:\Documents and Settings\Aida\Рабочий стол\НОвая ГРАФИКА сборник\КАРТИНКИ СБОРНИК_ школьные\__SUN2.gif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4313"/>
            <a:ext cx="5715000" cy="124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75" y="500063"/>
            <a:ext cx="7772400" cy="1470025"/>
          </a:xfrm>
          <a:solidFill>
            <a:schemeClr val="lt1">
              <a:alpha val="85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>
            <a:prstTxWarp prst="textDeflate">
              <a:avLst/>
            </a:prstTxWarp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tx1">
                    <a:lumMod val="50000"/>
                  </a:schemeClr>
                </a:solidFill>
              </a:rPr>
              <a:t>Зачем нужна артикуляционная гимнастика?</a:t>
            </a:r>
            <a:endParaRPr lang="ru-RU" b="1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7504" y="6462962"/>
            <a:ext cx="68082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Учитель – логопед  </a:t>
            </a:r>
            <a:r>
              <a:rPr lang="ru-RU" b="1" dirty="0" err="1" smtClean="0"/>
              <a:t>Алиасакова</a:t>
            </a:r>
            <a:r>
              <a:rPr lang="ru-RU" b="1" dirty="0" smtClean="0"/>
              <a:t> </a:t>
            </a:r>
            <a:r>
              <a:rPr lang="ru-RU" b="1" dirty="0" err="1" smtClean="0"/>
              <a:t>Надия</a:t>
            </a:r>
            <a:r>
              <a:rPr lang="ru-RU" b="1" dirty="0" smtClean="0"/>
              <a:t> </a:t>
            </a:r>
            <a:r>
              <a:rPr lang="ru-RU" b="1" dirty="0" err="1" smtClean="0"/>
              <a:t>Анварбековна</a:t>
            </a:r>
            <a:endParaRPr lang="ru-RU" b="1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Артикуляционная гимнастика необходима для:</a:t>
            </a:r>
          </a:p>
        </p:txBody>
      </p:sp>
      <p:sp>
        <p:nvSpPr>
          <p:cNvPr id="3075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ru-RU" altLang="ru-RU" dirty="0">
                <a:solidFill>
                  <a:schemeClr val="tx1">
                    <a:lumMod val="50000"/>
                  </a:schemeClr>
                </a:solidFill>
                <a:latin typeface="+mj-lt"/>
              </a:rPr>
              <a:t> </a:t>
            </a:r>
            <a:r>
              <a:rPr lang="ru-RU" altLang="ru-RU" dirty="0" smtClean="0">
                <a:solidFill>
                  <a:schemeClr val="tx1">
                    <a:lumMod val="50000"/>
                  </a:schemeClr>
                </a:solidFill>
                <a:latin typeface="+mj-lt"/>
              </a:rPr>
              <a:t>Подготовки артикуляционного аппарата к самостоятельному становлению звуков;</a:t>
            </a:r>
          </a:p>
          <a:p>
            <a:pPr marL="0" indent="0">
              <a:buNone/>
            </a:pPr>
            <a:endParaRPr lang="ru-RU" altLang="ru-RU" dirty="0" smtClean="0">
              <a:solidFill>
                <a:schemeClr val="tx1">
                  <a:lumMod val="50000"/>
                </a:schemeClr>
              </a:solidFill>
              <a:latin typeface="+mj-lt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altLang="ru-RU" dirty="0" smtClean="0">
                <a:solidFill>
                  <a:schemeClr val="tx1">
                    <a:lumMod val="50000"/>
                  </a:schemeClr>
                </a:solidFill>
                <a:latin typeface="+mj-lt"/>
              </a:rPr>
              <a:t>Преодоления речевых нарушений;</a:t>
            </a:r>
          </a:p>
          <a:p>
            <a:pPr marL="0" indent="0">
              <a:buNone/>
            </a:pPr>
            <a:endParaRPr lang="ru-RU" altLang="ru-RU" dirty="0" smtClean="0">
              <a:solidFill>
                <a:schemeClr val="tx1">
                  <a:lumMod val="50000"/>
                </a:schemeClr>
              </a:solidFill>
              <a:latin typeface="+mj-lt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altLang="ru-RU" dirty="0" smtClean="0">
                <a:solidFill>
                  <a:schemeClr val="tx1">
                    <a:lumMod val="50000"/>
                  </a:schemeClr>
                </a:solidFill>
                <a:latin typeface="+mj-lt"/>
              </a:rPr>
              <a:t>Тренировки мышц щек, губ, языка</a:t>
            </a:r>
          </a:p>
          <a:p>
            <a:pPr marL="0" indent="0">
              <a:buNone/>
            </a:pPr>
            <a:endParaRPr lang="ru-RU" altLang="ru-RU" dirty="0" smtClean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F6ED27-540C-4B78-89F4-42C55E77EE39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86D77F-A610-4EAA-9BD6-4DA2E7F99547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755576" y="548680"/>
            <a:ext cx="79208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</a:rPr>
              <a:t>Проведение артикуляционной гимнастики дома:</a:t>
            </a:r>
            <a:endParaRPr lang="ru-RU" sz="2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55576" y="1268760"/>
            <a:ext cx="7920880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800" dirty="0" smtClean="0"/>
              <a:t>Занятие ежедневно по 5 – 7 минут;</a:t>
            </a:r>
          </a:p>
          <a:p>
            <a:endParaRPr lang="ru-RU" sz="28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800" dirty="0"/>
              <a:t>П</a:t>
            </a:r>
            <a:r>
              <a:rPr lang="ru-RU" sz="2800" dirty="0" smtClean="0"/>
              <a:t>роведение занятия перед зеркалом;</a:t>
            </a:r>
          </a:p>
          <a:p>
            <a:endParaRPr lang="ru-RU" sz="28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800" dirty="0" smtClean="0"/>
              <a:t>Игровая форма;</a:t>
            </a:r>
          </a:p>
          <a:p>
            <a:endParaRPr lang="ru-RU" sz="28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800" dirty="0" smtClean="0"/>
              <a:t>Изучение упражнения в медленном темпе.</a:t>
            </a:r>
          </a:p>
          <a:p>
            <a:endParaRPr lang="ru-RU" sz="3200" dirty="0" smtClean="0"/>
          </a:p>
          <a:p>
            <a:endParaRPr lang="ru-RU" sz="3200" dirty="0"/>
          </a:p>
        </p:txBody>
      </p:sp>
    </p:spTree>
    <p:extLst>
      <p:ext uri="{BB962C8B-B14F-4D97-AF65-F5344CB8AC3E}">
        <p14:creationId xmlns="" xmlns:p14="http://schemas.microsoft.com/office/powerpoint/2010/main" val="311953123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86D77F-A610-4EAA-9BD6-4DA2E7F99547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512199" y="548680"/>
            <a:ext cx="79928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Артикуляционные упражнения</a:t>
            </a:r>
            <a:endParaRPr lang="ru-RU" sz="32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cxnSp>
        <p:nvCxnSpPr>
          <p:cNvPr id="7" name="Прямая со стрелкой 6"/>
          <p:cNvCxnSpPr/>
          <p:nvPr/>
        </p:nvCxnSpPr>
        <p:spPr>
          <a:xfrm flipH="1">
            <a:off x="1979712" y="1133455"/>
            <a:ext cx="2541477" cy="217620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>
            <a:stCxn id="5" idx="2"/>
          </p:cNvCxnSpPr>
          <p:nvPr/>
        </p:nvCxnSpPr>
        <p:spPr>
          <a:xfrm>
            <a:off x="4508643" y="1133455"/>
            <a:ext cx="2655645" cy="217620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55289" y="3309662"/>
            <a:ext cx="36277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/>
              <a:t>СТАТИЧЕСКИЕ</a:t>
            </a:r>
            <a:endParaRPr lang="ru-RU" sz="32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5086640" y="3309662"/>
            <a:ext cx="38058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ДИНАМИЧЕСКИЕ</a:t>
            </a:r>
            <a:endParaRPr lang="ru-RU" sz="2800" b="1" dirty="0"/>
          </a:p>
        </p:txBody>
      </p:sp>
    </p:spTree>
    <p:extLst>
      <p:ext uri="{BB962C8B-B14F-4D97-AF65-F5344CB8AC3E}">
        <p14:creationId xmlns="" xmlns:p14="http://schemas.microsoft.com/office/powerpoint/2010/main" val="352509981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86D77F-A610-4EAA-9BD6-4DA2E7F99547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539552" y="548680"/>
            <a:ext cx="82089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3600" dirty="0"/>
          </a:p>
        </p:txBody>
      </p:sp>
      <p:sp>
        <p:nvSpPr>
          <p:cNvPr id="6" name="TextBox 5"/>
          <p:cNvSpPr txBox="1"/>
          <p:nvPr/>
        </p:nvSpPr>
        <p:spPr>
          <a:xfrm>
            <a:off x="539552" y="548680"/>
            <a:ext cx="8064896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</a:rPr>
              <a:t>Статические упражнения</a:t>
            </a:r>
          </a:p>
          <a:p>
            <a:pPr algn="ctr"/>
            <a:r>
              <a:rPr lang="ru-RU" sz="20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</a:rPr>
              <a:t>Умение удерживать определенную позу в течение 7 – 10 минут</a:t>
            </a:r>
            <a:endParaRPr lang="ru-RU" sz="2000" b="1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93975" y="1628800"/>
            <a:ext cx="79208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/>
              <a:t>«Заборчик»</a:t>
            </a:r>
            <a:endParaRPr lang="ru-RU" sz="2800" b="1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152020"/>
            <a:ext cx="3886200" cy="375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2" name="Picture 4" descr="http://forum.plesetzk.ru/download/file.php?id=5938&amp;sid=c102834f97022d07ba8feadecc8a396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276872"/>
            <a:ext cx="2381250" cy="21145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81537728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00"/>
                            </p:stCondLst>
                            <p:childTnLst>
                              <p:par>
                                <p:cTn id="2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86D77F-A610-4EAA-9BD6-4DA2E7F99547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539552" y="476672"/>
            <a:ext cx="81369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/>
              <a:t>«Окошечко»</a:t>
            </a:r>
            <a:endParaRPr lang="ru-RU" sz="2800" b="1" dirty="0"/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7279" y="1196752"/>
            <a:ext cx="4076700" cy="448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6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132856"/>
            <a:ext cx="2700007" cy="226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75088340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29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9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86D77F-A610-4EAA-9BD6-4DA2E7F99547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539552" y="404664"/>
            <a:ext cx="81369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/>
              <a:t>«Трубочка»</a:t>
            </a:r>
            <a:endParaRPr lang="ru-RU" sz="2800" b="1" dirty="0"/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8643" y="1196752"/>
            <a:ext cx="3937000" cy="406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767" y="1838102"/>
            <a:ext cx="3402000" cy="226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71221831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07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7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7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07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86D77F-A610-4EAA-9BD6-4DA2E7F99547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539552" y="404664"/>
            <a:ext cx="82089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/>
              <a:t>«Чашечка»</a:t>
            </a:r>
            <a:endParaRPr lang="ru-RU" sz="2800" b="1" dirty="0"/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124744"/>
            <a:ext cx="3670300" cy="453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8" name="Picture 4" descr="http://paint-net.ru/img5/img52/52236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916832"/>
            <a:ext cx="3218103" cy="2484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44198652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17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17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17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17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86D77F-A610-4EAA-9BD6-4DA2E7F99547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539552" y="476672"/>
            <a:ext cx="82089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/>
              <a:t>«Блинчик»</a:t>
            </a:r>
            <a:endParaRPr lang="ru-RU" sz="2800" b="1" dirty="0"/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2689" y="977088"/>
            <a:ext cx="3911600" cy="467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8" y="1772816"/>
            <a:ext cx="2904129" cy="226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5300010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27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86D77F-A610-4EAA-9BD6-4DA2E7F99547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539552" y="476672"/>
            <a:ext cx="80648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/>
              <a:t>«Иголочка»</a:t>
            </a:r>
            <a:endParaRPr lang="ru-RU" sz="2800" b="1" dirty="0"/>
          </a:p>
        </p:txBody>
      </p:sp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74" y="1628800"/>
            <a:ext cx="2516369" cy="280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7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196752"/>
            <a:ext cx="346710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93157835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37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37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37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37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86D77F-A610-4EAA-9BD6-4DA2E7F99547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539552" y="476672"/>
            <a:ext cx="82089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/>
              <a:t>«Мостик»</a:t>
            </a:r>
            <a:endParaRPr lang="ru-RU" sz="2800" b="1" dirty="0"/>
          </a:p>
        </p:txBody>
      </p:sp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412776"/>
            <a:ext cx="3644900" cy="443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223" y="2564904"/>
            <a:ext cx="3089836" cy="18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9593058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48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48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48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48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86D77F-A610-4EAA-9BD6-4DA2E7F99547}" type="slidenum">
              <a:rPr lang="ru-RU" smtClean="0"/>
              <a:pPr>
                <a:defRPr/>
              </a:pPr>
              <a:t>12</a:t>
            </a:fld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611560" y="476672"/>
            <a:ext cx="80648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/>
              <a:t>«Парус»</a:t>
            </a:r>
            <a:endParaRPr lang="ru-RU" sz="2800" b="1" dirty="0"/>
          </a:p>
        </p:txBody>
      </p:sp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0281" y="1412776"/>
            <a:ext cx="3606800" cy="406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094776"/>
            <a:ext cx="2002688" cy="27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55493269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58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58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58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58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58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58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86D77F-A610-4EAA-9BD6-4DA2E7F99547}" type="slidenum">
              <a:rPr lang="ru-RU" smtClean="0"/>
              <a:pPr>
                <a:defRPr/>
              </a:pPr>
              <a:t>13</a:t>
            </a:fld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395536" y="476672"/>
            <a:ext cx="8496944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/>
              <a:t>Динамические упражнения</a:t>
            </a:r>
          </a:p>
          <a:p>
            <a:pPr algn="ctr"/>
            <a:r>
              <a:rPr lang="ru-RU" b="1" dirty="0" smtClean="0"/>
              <a:t>Умение правильно производить движения мышцами щек, губ и языка</a:t>
            </a:r>
            <a:endParaRPr lang="ru-RU" b="1" dirty="0"/>
          </a:p>
        </p:txBody>
      </p:sp>
      <p:sp>
        <p:nvSpPr>
          <p:cNvPr id="6" name="TextBox 5"/>
          <p:cNvSpPr txBox="1"/>
          <p:nvPr/>
        </p:nvSpPr>
        <p:spPr>
          <a:xfrm>
            <a:off x="395536" y="1276891"/>
            <a:ext cx="84969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/>
              <a:t>«Часики»</a:t>
            </a:r>
            <a:endParaRPr lang="ru-RU" sz="2800" b="1" dirty="0"/>
          </a:p>
        </p:txBody>
      </p:sp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0" y="2060848"/>
            <a:ext cx="3609799" cy="446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060848"/>
            <a:ext cx="2084566" cy="27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4886897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68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68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68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68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86D77F-A610-4EAA-9BD6-4DA2E7F99547}" type="slidenum">
              <a:rPr lang="ru-RU" smtClean="0"/>
              <a:pPr>
                <a:defRPr/>
              </a:pPr>
              <a:t>14</a:t>
            </a:fld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539552" y="476672"/>
            <a:ext cx="81369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/>
              <a:t>«Качели»</a:t>
            </a:r>
            <a:endParaRPr lang="ru-RU" sz="2800" b="1" dirty="0"/>
          </a:p>
        </p:txBody>
      </p:sp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1700808"/>
            <a:ext cx="5662633" cy="39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999892"/>
            <a:ext cx="2303739" cy="28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57591808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78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78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78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78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86D77F-A610-4EAA-9BD6-4DA2E7F99547}" type="slidenum">
              <a:rPr lang="ru-RU" smtClean="0"/>
              <a:pPr>
                <a:defRPr/>
              </a:pPr>
              <a:t>15</a:t>
            </a:fld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395536" y="547735"/>
            <a:ext cx="83529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/>
              <a:t>«Лошадка»</a:t>
            </a:r>
            <a:endParaRPr lang="ru-RU" sz="2800" b="1" dirty="0"/>
          </a:p>
        </p:txBody>
      </p:sp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8889" y="1268760"/>
            <a:ext cx="3746500" cy="463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600" y="1412776"/>
            <a:ext cx="2825513" cy="27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51616858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89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89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89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89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86D77F-A610-4EAA-9BD6-4DA2E7F99547}" type="slidenum">
              <a:rPr lang="ru-RU" smtClean="0"/>
              <a:pPr>
                <a:defRPr/>
              </a:pPr>
              <a:t>16</a:t>
            </a:fld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539552" y="404664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/>
              <a:t>«Чистим зубки»</a:t>
            </a:r>
            <a:endParaRPr lang="ru-RU" sz="2800" b="1" dirty="0"/>
          </a:p>
        </p:txBody>
      </p:sp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2367" y="927884"/>
            <a:ext cx="2998176" cy="37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3088" y="2559303"/>
            <a:ext cx="3085056" cy="37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720761"/>
            <a:ext cx="2207969" cy="327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379609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99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99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99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99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99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99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99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86D77F-A610-4EAA-9BD6-4DA2E7F99547}" type="slidenum">
              <a:rPr lang="ru-RU" smtClean="0"/>
              <a:pPr>
                <a:defRPr/>
              </a:pPr>
              <a:t>17</a:t>
            </a:fld>
            <a:endParaRPr lang="ru-RU"/>
          </a:p>
        </p:txBody>
      </p:sp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638819"/>
            <a:ext cx="2161228" cy="259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39552" y="548680"/>
            <a:ext cx="79208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/>
              <a:t>«Вкусное варенье»</a:t>
            </a:r>
            <a:endParaRPr lang="ru-RU" sz="2800" b="1" dirty="0"/>
          </a:p>
        </p:txBody>
      </p:sp>
      <p:pic>
        <p:nvPicPr>
          <p:cNvPr id="4096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6532" y="1670720"/>
            <a:ext cx="3191250" cy="39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34105850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09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09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09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09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09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09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86D77F-A610-4EAA-9BD6-4DA2E7F99547}" type="slidenum">
              <a:rPr lang="ru-RU" smtClean="0"/>
              <a:pPr>
                <a:defRPr/>
              </a:pPr>
              <a:t>18</a:t>
            </a:fld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755576" y="476672"/>
            <a:ext cx="78488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/>
              <a:t>«Толстячки – Худышки»</a:t>
            </a:r>
            <a:endParaRPr lang="ru-RU" sz="2800" b="1" dirty="0"/>
          </a:p>
        </p:txBody>
      </p:sp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3114" y="2348880"/>
            <a:ext cx="5833282" cy="410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8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484784"/>
            <a:ext cx="2599479" cy="18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80121857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19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19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19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19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19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19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86D77F-A610-4EAA-9BD6-4DA2E7F99547}" type="slidenum">
              <a:rPr lang="ru-RU" smtClean="0"/>
              <a:pPr>
                <a:defRPr/>
              </a:pPr>
              <a:t>19</a:t>
            </a:fld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179512" y="404664"/>
            <a:ext cx="89644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/>
              <a:t>Книги, на которые следует обратить внимание</a:t>
            </a:r>
            <a:endParaRPr lang="ru-RU" sz="2800" b="1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963055"/>
            <a:ext cx="1933200" cy="27000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2671" y="984119"/>
            <a:ext cx="1785435" cy="26640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1038119"/>
            <a:ext cx="1709701" cy="25560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832255"/>
            <a:ext cx="1746929" cy="284400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5032" y="3676255"/>
            <a:ext cx="1905000" cy="268605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4079" y="3683124"/>
            <a:ext cx="2089410" cy="2664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94155430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0"/>
                            </p:stCondLst>
                            <p:childTnLst>
                              <p:par>
                                <p:cTn id="4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6000"/>
                            </p:stCondLst>
                            <p:childTnLst>
                              <p:par>
                                <p:cTn id="4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7000"/>
                            </p:stCondLst>
                            <p:childTnLst>
                              <p:par>
                                <p:cTn id="5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9000"/>
                            </p:stCondLst>
                            <p:childTnLst>
                              <p:par>
                                <p:cTn id="58" presetID="6" presetClass="emph" presetSubtype="0" accel="400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59" dur="5000" fill="hold"/>
                                        <p:tgtEl>
                                          <p:spTgt spid="1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13729" y="6237312"/>
            <a:ext cx="2133600" cy="365125"/>
          </a:xfrm>
        </p:spPr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86D77F-A610-4EAA-9BD6-4DA2E7F99547}" type="slidenum">
              <a:rPr lang="ru-RU" smtClean="0"/>
              <a:pPr>
                <a:defRPr/>
              </a:pPr>
              <a:t>20</a:t>
            </a:fld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395536" y="404664"/>
            <a:ext cx="849694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/>
              <a:t>Уважаемые родители!</a:t>
            </a:r>
          </a:p>
          <a:p>
            <a:pPr algn="just">
              <a:lnSpc>
                <a:spcPct val="150000"/>
              </a:lnSpc>
            </a:pPr>
            <a:r>
              <a:rPr lang="ru-RU" sz="2800" b="1" dirty="0" smtClean="0">
                <a:solidFill>
                  <a:srgbClr val="C00000"/>
                </a:solidFill>
              </a:rPr>
              <a:t>Только целенаправленная систематичная работа по развитию артикуляционного аппарата поможет вашему ребенку научиться произносить правильно звуки русского языка</a:t>
            </a:r>
            <a:endParaRPr lang="ru-RU" sz="2800" b="1" dirty="0">
              <a:solidFill>
                <a:srgbClr val="C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617377" y="4005064"/>
            <a:ext cx="5904656" cy="138499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ЖЕЛАЮ УСПЕХОВ!</a:t>
            </a:r>
          </a:p>
          <a:p>
            <a:pPr algn="ctr"/>
            <a:endParaRPr lang="ru-RU" sz="2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СПАСИБО ЗА ВНИМАНИЕ!</a:t>
            </a:r>
            <a:endParaRPr lang="ru-RU" sz="2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0831061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Праздник детский 2">
  <a:themeElements>
    <a:clrScheme name="Другая 49">
      <a:dk1>
        <a:srgbClr val="8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Праздник детский 2</Template>
  <TotalTime>277</TotalTime>
  <Words>191</Words>
  <Application>Microsoft Office PowerPoint</Application>
  <PresentationFormat>Экран (4:3)</PresentationFormat>
  <Paragraphs>63</Paragraphs>
  <Slides>20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Праздник детский 2</vt:lpstr>
      <vt:lpstr>Зачем нужна артикуляционная гимнастика?</vt:lpstr>
      <vt:lpstr>Артикуляционная гимнастика необходима для: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Зачем нужна артикуляционная гимнастика?</dc:title>
  <dc:creator>Светлана</dc:creator>
  <dc:description>http://aida.ucoz.ru</dc:description>
  <cp:lastModifiedBy>Nadia</cp:lastModifiedBy>
  <cp:revision>20</cp:revision>
  <dcterms:created xsi:type="dcterms:W3CDTF">2013-10-16T14:29:05Z</dcterms:created>
  <dcterms:modified xsi:type="dcterms:W3CDTF">2017-02-09T18:56:44Z</dcterms:modified>
  <cp:category>шаблоны к Powerpoint</cp:category>
</cp:coreProperties>
</file>