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7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78" r:id="rId17"/>
    <p:sldId id="269" r:id="rId18"/>
    <p:sldId id="270" r:id="rId19"/>
    <p:sldId id="271" r:id="rId20"/>
    <p:sldId id="272" r:id="rId21"/>
    <p:sldId id="273" r:id="rId22"/>
    <p:sldId id="276" r:id="rId23"/>
    <p:sldId id="274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9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6B26CF-D252-4A29-8E13-D3084FE76C1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2E0C10-0F06-4AA6-979E-4B2FD8E988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47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079432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Гаврилюк </a:t>
            </a:r>
            <a:br>
              <a:rPr lang="uk-UA" sz="4400" dirty="0" smtClean="0"/>
            </a:br>
            <a:r>
              <a:rPr lang="uk-UA" sz="4400" dirty="0" smtClean="0"/>
              <a:t>Людмила Василівна 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української мови та літератури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836712"/>
            <a:ext cx="3096344" cy="3600400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Педагогічне кредо: </a:t>
            </a:r>
          </a:p>
          <a:p>
            <a:endParaRPr lang="uk-UA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Довго</a:t>
            </a:r>
            <a:r>
              <a:rPr lang="ru-RU" sz="2400" b="1" dirty="0" smtClean="0">
                <a:solidFill>
                  <a:schemeClr val="tx1"/>
                </a:solidFill>
              </a:rPr>
              <a:t> сам учись, </a:t>
            </a:r>
            <a:r>
              <a:rPr lang="ru-RU" sz="2400" b="1" dirty="0" err="1" smtClean="0">
                <a:solidFill>
                  <a:schemeClr val="tx1"/>
                </a:solidFill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хочеш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навчати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інших</a:t>
            </a:r>
            <a:r>
              <a:rPr lang="ru-RU" sz="2400" b="1" dirty="0" smtClean="0">
                <a:solidFill>
                  <a:schemeClr val="tx1"/>
                </a:solidFill>
              </a:rPr>
              <a:t>  </a:t>
            </a:r>
          </a:p>
          <a:p>
            <a:endParaRPr lang="ru-RU" b="1" i="1" dirty="0" smtClean="0"/>
          </a:p>
          <a:p>
            <a:r>
              <a:rPr lang="ru-RU" sz="2000" b="1" i="1" dirty="0" smtClean="0">
                <a:solidFill>
                  <a:schemeClr val="tx1"/>
                </a:solidFill>
              </a:rPr>
              <a:t>  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Григорій</a:t>
            </a:r>
            <a:r>
              <a:rPr lang="ru-RU" sz="2000" b="1" i="1" dirty="0" smtClean="0">
                <a:solidFill>
                  <a:schemeClr val="tx1"/>
                </a:solidFill>
              </a:rPr>
              <a:t> Сковорода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_044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4581128"/>
            <a:ext cx="7863408" cy="1800200"/>
          </a:xfrm>
        </p:spPr>
        <p:txBody>
          <a:bodyPr>
            <a:normAutofit/>
          </a:bodyPr>
          <a:lstStyle/>
          <a:p>
            <a:pPr algn="ctr"/>
            <a:r>
              <a:rPr lang="uk-UA" sz="4000" dirty="0" err="1" smtClean="0"/>
              <a:t>Сахнюк</a:t>
            </a:r>
            <a:r>
              <a:rPr lang="uk-UA" sz="4000" dirty="0" smtClean="0"/>
              <a:t> </a:t>
            </a:r>
            <a:br>
              <a:rPr lang="uk-UA" sz="4000" dirty="0" smtClean="0"/>
            </a:br>
            <a:r>
              <a:rPr lang="uk-UA" sz="4000" dirty="0" smtClean="0"/>
              <a:t>Лідія Володимирівна </a:t>
            </a:r>
            <a:br>
              <a:rPr lang="uk-UA" sz="4000" dirty="0" smtClean="0"/>
            </a:br>
            <a:r>
              <a:rPr lang="uk-UA" sz="2400" dirty="0" smtClean="0">
                <a:solidFill>
                  <a:schemeClr val="tx1"/>
                </a:solidFill>
              </a:rPr>
              <a:t>учитель української мови та літератури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395536" y="908720"/>
            <a:ext cx="2678832" cy="3168352"/>
          </a:xfrm>
        </p:spPr>
        <p:txBody>
          <a:bodyPr>
            <a:normAutofit/>
          </a:bodyPr>
          <a:lstStyle/>
          <a:p>
            <a:r>
              <a:rPr lang="uk-UA" sz="3000" b="1" dirty="0" smtClean="0"/>
              <a:t>Педагогічне кредо: </a:t>
            </a:r>
          </a:p>
          <a:p>
            <a:endParaRPr lang="uk-UA" sz="2400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Як учням віддаси усе найкраще, то й сам сягнеш нової висоти</a:t>
            </a:r>
            <a:endParaRPr lang="ru-RU" sz="2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643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362" r="11362"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439472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err="1" smtClean="0"/>
              <a:t>Жигадло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err="1" smtClean="0"/>
              <a:t>наталія</a:t>
            </a:r>
            <a:r>
              <a:rPr lang="uk-UA" sz="4400" dirty="0" smtClean="0"/>
              <a:t> </a:t>
            </a:r>
            <a:r>
              <a:rPr lang="uk-UA" sz="4400" dirty="0" err="1" smtClean="0"/>
              <a:t>георгіївна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 української мови та літератури, </a:t>
            </a:r>
            <a:br>
              <a:rPr lang="uk-UA" sz="2700" dirty="0" smtClean="0">
                <a:solidFill>
                  <a:schemeClr val="tx1"/>
                </a:solidFill>
              </a:rPr>
            </a:br>
            <a:r>
              <a:rPr lang="uk-UA" sz="2700" dirty="0" smtClean="0">
                <a:solidFill>
                  <a:schemeClr val="tx1"/>
                </a:solidFill>
              </a:rPr>
              <a:t>зарубіжної літератури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836712"/>
            <a:ext cx="3096344" cy="3816424"/>
          </a:xfrm>
        </p:spPr>
        <p:txBody>
          <a:bodyPr>
            <a:normAutofit fontScale="92500" lnSpcReduction="200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Посієш знання – 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пожнеш уміння,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Посієш уміння –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пожнеш досвід,</a:t>
            </a:r>
          </a:p>
          <a:p>
            <a:r>
              <a:rPr lang="uk-UA" sz="2600" b="1" dirty="0" err="1" smtClean="0">
                <a:solidFill>
                  <a:schemeClr val="tx1"/>
                </a:solidFill>
              </a:rPr>
              <a:t>Посіїш</a:t>
            </a:r>
            <a:r>
              <a:rPr lang="uk-UA" sz="2600" b="1" dirty="0" smtClean="0">
                <a:solidFill>
                  <a:schemeClr val="tx1"/>
                </a:solidFill>
              </a:rPr>
              <a:t> досвід –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пожнеш духовну     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компетентність </a:t>
            </a:r>
            <a:endParaRPr lang="ru-RU" sz="2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036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223448" cy="2016224"/>
          </a:xfrm>
        </p:spPr>
        <p:txBody>
          <a:bodyPr>
            <a:noAutofit/>
          </a:bodyPr>
          <a:lstStyle/>
          <a:p>
            <a:pPr algn="ctr"/>
            <a:r>
              <a:rPr lang="uk-UA" sz="4000" dirty="0" err="1" smtClean="0"/>
              <a:t>Грендач</a:t>
            </a:r>
            <a:r>
              <a:rPr lang="uk-UA" sz="4000" dirty="0" smtClean="0"/>
              <a:t> </a:t>
            </a:r>
            <a:br>
              <a:rPr lang="uk-UA" sz="4000" dirty="0" smtClean="0"/>
            </a:br>
            <a:r>
              <a:rPr lang="uk-UA" sz="4000" dirty="0" smtClean="0"/>
              <a:t>Людмила </a:t>
            </a:r>
            <a:r>
              <a:rPr lang="uk-UA" sz="4000" dirty="0" err="1" smtClean="0"/>
              <a:t>вікторівна</a:t>
            </a: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sz="2400" dirty="0" smtClean="0">
                <a:solidFill>
                  <a:schemeClr val="tx1"/>
                </a:solidFill>
              </a:rPr>
              <a:t>учитель української мови та літератури, Англійської мови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052736"/>
            <a:ext cx="2952328" cy="2880320"/>
          </a:xfrm>
        </p:spPr>
        <p:txBody>
          <a:bodyPr>
            <a:normAutofit fontScale="92500" lnSpcReduction="10000"/>
          </a:bodyPr>
          <a:lstStyle/>
          <a:p>
            <a:r>
              <a:rPr lang="uk-UA" sz="3000" b="1" dirty="0" smtClean="0"/>
              <a:t>Педагогічне кредо: </a:t>
            </a:r>
          </a:p>
          <a:p>
            <a:endParaRPr lang="uk-UA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Найкращий вчитель той, хто забуває про те, що він вчитель</a:t>
            </a:r>
          </a:p>
          <a:p>
            <a:r>
              <a:rPr lang="uk-UA" sz="2200" b="1" dirty="0" smtClean="0">
                <a:solidFill>
                  <a:schemeClr val="tx1"/>
                </a:solidFill>
              </a:rPr>
              <a:t>             </a:t>
            </a:r>
          </a:p>
          <a:p>
            <a:r>
              <a:rPr lang="uk-UA" sz="2200" b="1" i="1" dirty="0" smtClean="0">
                <a:solidFill>
                  <a:schemeClr val="tx1"/>
                </a:solidFill>
              </a:rPr>
              <a:t>  В.О.Сухомлинський</a:t>
            </a:r>
            <a:endParaRPr lang="ru-RU" sz="2200" b="1" i="1" dirty="0" smtClean="0">
              <a:solidFill>
                <a:schemeClr val="tx1"/>
              </a:solidFill>
            </a:endParaRPr>
          </a:p>
          <a:p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038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25144"/>
            <a:ext cx="7863408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err="1" smtClean="0"/>
              <a:t>Кунець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smtClean="0"/>
              <a:t>Марина Миколаївна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вчитель англійської мови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908720"/>
            <a:ext cx="3096344" cy="3528392"/>
          </a:xfrm>
        </p:spPr>
        <p:txBody>
          <a:bodyPr>
            <a:normAutofit fontScale="92500" lnSpcReduction="10000"/>
          </a:bodyPr>
          <a:lstStyle/>
          <a:p>
            <a:r>
              <a:rPr lang="uk-UA" sz="3000" b="1" dirty="0" smtClean="0"/>
              <a:t>Педагогічне кредо: </a:t>
            </a:r>
          </a:p>
          <a:p>
            <a:endParaRPr lang="uk-UA" dirty="0" smtClean="0"/>
          </a:p>
          <a:p>
            <a:r>
              <a:rPr lang="ru-RU" sz="2600" b="1" dirty="0" err="1" smtClean="0">
                <a:solidFill>
                  <a:schemeClr val="tx1"/>
                </a:solidFill>
              </a:rPr>
              <a:t>Вчителі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відкривають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двері</a:t>
            </a:r>
            <a:r>
              <a:rPr lang="ru-RU" sz="2600" b="1" dirty="0" smtClean="0">
                <a:solidFill>
                  <a:schemeClr val="tx1"/>
                </a:solidFill>
              </a:rPr>
              <a:t>. </a:t>
            </a:r>
            <a:r>
              <a:rPr lang="ru-RU" sz="2600" b="1" dirty="0" err="1" smtClean="0">
                <a:solidFill>
                  <a:schemeClr val="tx1"/>
                </a:solidFill>
              </a:rPr>
              <a:t>Входиш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ти</a:t>
            </a:r>
            <a:r>
              <a:rPr lang="ru-RU" sz="2600" b="1" dirty="0" smtClean="0">
                <a:solidFill>
                  <a:schemeClr val="tx1"/>
                </a:solidFill>
              </a:rPr>
              <a:t> сам </a:t>
            </a:r>
            <a:r>
              <a:rPr lang="ru-RU" sz="2600" b="1" i="1" dirty="0" smtClean="0"/>
              <a:t>  </a:t>
            </a:r>
          </a:p>
          <a:p>
            <a:endParaRPr lang="ru-RU" sz="2400" b="1" i="1" dirty="0" smtClean="0"/>
          </a:p>
          <a:p>
            <a:r>
              <a:rPr lang="ru-RU" sz="2200" b="1" i="1" dirty="0" smtClean="0">
                <a:solidFill>
                  <a:schemeClr val="tx1"/>
                </a:solidFill>
              </a:rPr>
              <a:t>   </a:t>
            </a:r>
            <a:r>
              <a:rPr lang="ru-RU" sz="2200" b="1" i="1" dirty="0" err="1" smtClean="0">
                <a:solidFill>
                  <a:schemeClr val="tx1"/>
                </a:solidFill>
              </a:rPr>
              <a:t>Китайська</a:t>
            </a:r>
            <a:r>
              <a:rPr lang="ru-RU" sz="2200" b="1" i="1" dirty="0" smtClean="0">
                <a:solidFill>
                  <a:schemeClr val="tx1"/>
                </a:solidFill>
              </a:rPr>
              <a:t> </a:t>
            </a:r>
            <a:r>
              <a:rPr lang="ru-RU" sz="2200" b="1" i="1" dirty="0" err="1" smtClean="0">
                <a:solidFill>
                  <a:schemeClr val="tx1"/>
                </a:solidFill>
              </a:rPr>
              <a:t>приказка</a:t>
            </a:r>
            <a:endParaRPr lang="ru-RU" sz="2200" b="1" dirty="0" smtClean="0">
              <a:solidFill>
                <a:schemeClr val="tx1"/>
              </a:solidFill>
            </a:endParaRPr>
          </a:p>
          <a:p>
            <a:endParaRPr lang="uk-UA" sz="2200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image (9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9803" b="9803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4725144"/>
            <a:ext cx="8568952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Туринський </a:t>
            </a:r>
            <a:br>
              <a:rPr lang="uk-UA" sz="4400" dirty="0" smtClean="0"/>
            </a:br>
            <a:r>
              <a:rPr lang="uk-UA" sz="4400" dirty="0" err="1" smtClean="0"/>
              <a:t>микола</a:t>
            </a:r>
            <a:r>
              <a:rPr lang="uk-UA" sz="4400" dirty="0" smtClean="0"/>
              <a:t>  </a:t>
            </a:r>
            <a:r>
              <a:rPr lang="uk-UA" sz="4400" dirty="0" err="1" smtClean="0"/>
              <a:t>андрійович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історії та правознавства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908720"/>
            <a:ext cx="2952328" cy="345638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sz="2800" b="1" dirty="0" smtClean="0"/>
          </a:p>
          <a:p>
            <a:r>
              <a:rPr lang="uk-UA" sz="2400" b="1" dirty="0" smtClean="0">
                <a:solidFill>
                  <a:schemeClr val="tx1"/>
                </a:solidFill>
              </a:rPr>
              <a:t>Чим більше знаєш, тим більше можеш"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uk-UA" sz="2400" b="1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                    Е.Абу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39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151440" cy="1944216"/>
          </a:xfrm>
        </p:spPr>
        <p:txBody>
          <a:bodyPr>
            <a:normAutofit/>
          </a:bodyPr>
          <a:lstStyle/>
          <a:p>
            <a:pPr algn="ctr"/>
            <a:r>
              <a:rPr lang="uk-UA" sz="4400" dirty="0" err="1" smtClean="0"/>
              <a:t>Мища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smtClean="0"/>
              <a:t>Ольга Леонідівна 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математики та інформатики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908720"/>
            <a:ext cx="2952328" cy="3096344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sz="2800" b="1" dirty="0" smtClean="0">
              <a:solidFill>
                <a:schemeClr val="tx1"/>
              </a:solidFill>
            </a:endParaRPr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Відкрити</a:t>
            </a:r>
            <a:r>
              <a:rPr lang="ru-RU" sz="2400" b="1" dirty="0" smtClean="0">
                <a:solidFill>
                  <a:schemeClr val="tx1"/>
                </a:solidFill>
              </a:rPr>
              <a:t> в </a:t>
            </a:r>
            <a:r>
              <a:rPr lang="ru-RU" sz="2400" b="1" dirty="0" err="1" smtClean="0">
                <a:solidFill>
                  <a:schemeClr val="tx1"/>
                </a:solidFill>
              </a:rPr>
              <a:t>кожній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дитині</a:t>
            </a:r>
            <a:r>
              <a:rPr lang="ru-RU" sz="2400" b="1" dirty="0" smtClean="0">
                <a:solidFill>
                  <a:schemeClr val="tx1"/>
                </a:solidFill>
              </a:rPr>
              <a:t> душу </a:t>
            </a:r>
            <a:r>
              <a:rPr lang="ru-RU" sz="2400" b="1" dirty="0" err="1" smtClean="0">
                <a:solidFill>
                  <a:schemeClr val="tx1"/>
                </a:solidFill>
              </a:rPr>
              <a:t>творця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дати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їй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змогу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пробудитися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і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розквітнути</a:t>
            </a:r>
            <a:endParaRPr lang="ru-RU" sz="2400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_045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869160"/>
            <a:ext cx="8223448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err="1" smtClean="0"/>
              <a:t>Сайпель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smtClean="0"/>
              <a:t>Марія </a:t>
            </a:r>
            <a:r>
              <a:rPr lang="uk-UA" sz="4400" dirty="0" err="1" smtClean="0"/>
              <a:t>володимирівна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географії 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3024336" cy="3672408"/>
          </a:xfrm>
        </p:spPr>
        <p:txBody>
          <a:bodyPr>
            <a:normAutofit fontScale="85000" lnSpcReduction="20000"/>
          </a:bodyPr>
          <a:lstStyle/>
          <a:p>
            <a:r>
              <a:rPr lang="uk-UA" sz="3600" b="1" dirty="0" smtClean="0"/>
              <a:t>Педагогічне кредо:</a:t>
            </a:r>
          </a:p>
          <a:p>
            <a:endParaRPr lang="uk-UA" b="1" dirty="0" smtClean="0"/>
          </a:p>
          <a:p>
            <a:r>
              <a:rPr lang="ru-RU" sz="3100" b="1" dirty="0" err="1" smtClean="0">
                <a:solidFill>
                  <a:schemeClr val="tx1"/>
                </a:solidFill>
              </a:rPr>
              <a:t>Справжній</a:t>
            </a:r>
            <a:r>
              <a:rPr lang="ru-RU" sz="3100" b="1" dirty="0" smtClean="0">
                <a:solidFill>
                  <a:schemeClr val="tx1"/>
                </a:solidFill>
              </a:rPr>
              <a:t> учитель той, </a:t>
            </a:r>
            <a:r>
              <a:rPr lang="ru-RU" sz="3100" b="1" dirty="0" err="1" smtClean="0">
                <a:solidFill>
                  <a:schemeClr val="tx1"/>
                </a:solidFill>
              </a:rPr>
              <a:t>хто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здатен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спуститися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з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висоти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своїх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знань</a:t>
            </a:r>
            <a:r>
              <a:rPr lang="ru-RU" sz="3100" b="1" dirty="0" smtClean="0">
                <a:solidFill>
                  <a:schemeClr val="tx1"/>
                </a:solidFill>
              </a:rPr>
              <a:t> до </a:t>
            </a:r>
            <a:r>
              <a:rPr lang="ru-RU" sz="3100" b="1" dirty="0" err="1" smtClean="0">
                <a:solidFill>
                  <a:schemeClr val="tx1"/>
                </a:solidFill>
              </a:rPr>
              <a:t>незнання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учня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і</a:t>
            </a:r>
            <a:r>
              <a:rPr lang="ru-RU" sz="3100" b="1" dirty="0" smtClean="0">
                <a:solidFill>
                  <a:schemeClr val="tx1"/>
                </a:solidFill>
              </a:rPr>
              <a:t> разом </a:t>
            </a:r>
            <a:r>
              <a:rPr lang="ru-RU" sz="3100" b="1" dirty="0" err="1" smtClean="0">
                <a:solidFill>
                  <a:schemeClr val="tx1"/>
                </a:solidFill>
              </a:rPr>
              <a:t>з</a:t>
            </a:r>
            <a:r>
              <a:rPr lang="ru-RU" sz="3100" b="1" dirty="0" smtClean="0">
                <a:solidFill>
                  <a:schemeClr val="tx1"/>
                </a:solidFill>
              </a:rPr>
              <a:t> ним </a:t>
            </a:r>
            <a:r>
              <a:rPr lang="ru-RU" sz="3100" b="1" dirty="0" err="1" smtClean="0">
                <a:solidFill>
                  <a:schemeClr val="tx1"/>
                </a:solidFill>
              </a:rPr>
              <a:t>здійснити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це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сходження</a:t>
            </a:r>
            <a:endParaRPr lang="ru-RU" sz="3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42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869160"/>
            <a:ext cx="7776864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Левчук </a:t>
            </a:r>
            <a:br>
              <a:rPr lang="uk-UA" sz="4400" dirty="0" smtClean="0"/>
            </a:br>
            <a:r>
              <a:rPr lang="uk-UA" sz="4400" dirty="0" smtClean="0"/>
              <a:t>Людмила </a:t>
            </a:r>
            <a:r>
              <a:rPr lang="uk-UA" sz="4400" dirty="0" err="1" smtClean="0"/>
              <a:t>володимирівна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біології, екології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052736"/>
            <a:ext cx="3528392" cy="3456384"/>
          </a:xfrm>
        </p:spPr>
        <p:txBody>
          <a:bodyPr>
            <a:normAutofit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b="1" dirty="0" smtClean="0"/>
          </a:p>
          <a:p>
            <a:r>
              <a:rPr lang="ru-RU" sz="2400" b="1" dirty="0" smtClean="0">
                <a:solidFill>
                  <a:schemeClr val="tx1"/>
                </a:solidFill>
              </a:rPr>
              <a:t>Головною потребою кожного школяра </a:t>
            </a:r>
            <a:r>
              <a:rPr lang="ru-RU" sz="2400" b="1" dirty="0" err="1" smtClean="0">
                <a:solidFill>
                  <a:schemeClr val="tx1"/>
                </a:solidFill>
              </a:rPr>
              <a:t>мають</a:t>
            </a:r>
            <a:r>
              <a:rPr lang="ru-RU" sz="2400" b="1" dirty="0" smtClean="0">
                <a:solidFill>
                  <a:schemeClr val="tx1"/>
                </a:solidFill>
              </a:rPr>
              <a:t> стати </a:t>
            </a:r>
            <a:r>
              <a:rPr lang="ru-RU" sz="2400" b="1" dirty="0" err="1" smtClean="0">
                <a:solidFill>
                  <a:schemeClr val="tx1"/>
                </a:solidFill>
              </a:rPr>
              <a:t>праця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самостійна</a:t>
            </a:r>
            <a:r>
              <a:rPr lang="ru-RU" sz="2400" b="1" dirty="0" smtClean="0">
                <a:solidFill>
                  <a:schemeClr val="tx1"/>
                </a:solidFill>
              </a:rPr>
              <a:t> думка, </a:t>
            </a:r>
            <a:r>
              <a:rPr lang="ru-RU" sz="2400" b="1" dirty="0" err="1" smtClean="0">
                <a:solidFill>
                  <a:schemeClr val="tx1"/>
                </a:solidFill>
              </a:rPr>
              <a:t>відкриття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істини</a:t>
            </a:r>
            <a:endParaRPr lang="ru-RU" sz="2400" b="1" dirty="0" smtClean="0">
              <a:solidFill>
                <a:schemeClr val="tx1"/>
              </a:solidFill>
            </a:endParaRPr>
          </a:p>
          <a:p>
            <a:endParaRPr lang="uk-UA" dirty="0" smtClean="0">
              <a:solidFill>
                <a:schemeClr val="tx1"/>
              </a:solidFill>
            </a:endParaRPr>
          </a:p>
          <a:p>
            <a:r>
              <a:rPr lang="uk-UA" sz="2000" b="1" i="1" dirty="0" smtClean="0">
                <a:solidFill>
                  <a:schemeClr val="tx1"/>
                </a:solidFill>
              </a:rPr>
              <a:t>            В.О.Сухомлинський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IMG_045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326" t="1515" r="10062" b="27742"/>
          <a:stretch>
            <a:fillRect/>
          </a:stretch>
        </p:blipFill>
        <p:spPr>
          <a:xfrm>
            <a:off x="3979186" y="1124744"/>
            <a:ext cx="4547507" cy="29563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079432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err="1" smtClean="0"/>
              <a:t>Іванець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smtClean="0"/>
              <a:t>Людмила Вікторівна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фізики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268760"/>
            <a:ext cx="3384376" cy="3672408"/>
          </a:xfrm>
        </p:spPr>
        <p:txBody>
          <a:bodyPr>
            <a:normAutofit lnSpcReduction="100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u="sng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Хто дорожить життям думки, той знає дуже добре, що                                                                  справжньою освітою є тільки самоосвіта …</a:t>
            </a:r>
            <a:endParaRPr lang="ru-RU" sz="2600" b="1" dirty="0" smtClean="0">
              <a:solidFill>
                <a:schemeClr val="tx1"/>
              </a:solidFill>
            </a:endParaRPr>
          </a:p>
          <a:p>
            <a:r>
              <a:rPr lang="uk-UA" sz="24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</a:t>
            </a:r>
          </a:p>
          <a:p>
            <a:r>
              <a:rPr lang="uk-UA" sz="2400" b="1" i="1" dirty="0" smtClean="0">
                <a:solidFill>
                  <a:schemeClr val="tx1"/>
                </a:solidFill>
              </a:rPr>
              <a:t>                     Д.Писарєв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40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725144"/>
            <a:ext cx="7704856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dirty="0" smtClean="0"/>
              <a:t>Гаврилюк </a:t>
            </a:r>
            <a:br>
              <a:rPr lang="uk-UA" sz="4900" dirty="0" smtClean="0"/>
            </a:br>
            <a:r>
              <a:rPr lang="uk-UA" sz="4900" dirty="0" smtClean="0"/>
              <a:t>Юлія Володимирівна</a:t>
            </a:r>
            <a:br>
              <a:rPr lang="uk-UA" sz="49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хімії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692696"/>
            <a:ext cx="3024336" cy="3672408"/>
          </a:xfrm>
        </p:spPr>
        <p:txBody>
          <a:bodyPr/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Найперше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що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має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зробити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вчитель</a:t>
            </a:r>
            <a:r>
              <a:rPr lang="ru-RU" sz="2400" b="1" dirty="0" smtClean="0">
                <a:solidFill>
                  <a:schemeClr val="tx1"/>
                </a:solidFill>
              </a:rPr>
              <a:t>, - </a:t>
            </a:r>
            <a:r>
              <a:rPr lang="ru-RU" sz="2400" b="1" dirty="0" err="1" smtClean="0">
                <a:solidFill>
                  <a:schemeClr val="tx1"/>
                </a:solidFill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розвинути</a:t>
            </a:r>
            <a:r>
              <a:rPr lang="ru-RU" sz="2400" b="1" dirty="0" smtClean="0">
                <a:solidFill>
                  <a:schemeClr val="tx1"/>
                </a:solidFill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</a:rPr>
              <a:t>учня</a:t>
            </a:r>
            <a:r>
              <a:rPr lang="ru-RU" sz="2400" b="1" dirty="0" smtClean="0">
                <a:solidFill>
                  <a:schemeClr val="tx1"/>
                </a:solidFill>
              </a:rPr>
              <a:t> дух </a:t>
            </a:r>
            <a:r>
              <a:rPr lang="ru-RU" sz="2400" b="1" dirty="0" err="1" smtClean="0">
                <a:solidFill>
                  <a:schemeClr val="tx1"/>
                </a:solidFill>
              </a:rPr>
              <a:t>допитливості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              </a:t>
            </a:r>
            <a:r>
              <a:rPr lang="ru-RU" sz="2000" b="1" dirty="0" err="1" smtClean="0">
                <a:solidFill>
                  <a:schemeClr val="tx1"/>
                </a:solidFill>
              </a:rPr>
              <a:t>Д.Менделєєв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46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581128"/>
            <a:ext cx="8151440" cy="1800200"/>
          </a:xfrm>
        </p:spPr>
        <p:txBody>
          <a:bodyPr>
            <a:normAutofit/>
          </a:bodyPr>
          <a:lstStyle/>
          <a:p>
            <a:pPr algn="ctr"/>
            <a:r>
              <a:rPr lang="uk-UA" sz="4400" dirty="0" err="1" smtClean="0"/>
              <a:t>Хлань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smtClean="0"/>
              <a:t>Оксана Вікторівна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400" dirty="0" smtClean="0">
                <a:solidFill>
                  <a:schemeClr val="tx1"/>
                </a:solidFill>
              </a:rPr>
              <a:t>учитель Музичного мистецтва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2880320" cy="3456384"/>
          </a:xfrm>
        </p:spPr>
        <p:txBody>
          <a:bodyPr/>
          <a:lstStyle/>
          <a:p>
            <a:r>
              <a:rPr lang="uk-UA" sz="2800" b="1" dirty="0" smtClean="0"/>
              <a:t>Педагогічне кредо:</a:t>
            </a:r>
          </a:p>
          <a:p>
            <a:endParaRPr lang="ru-RU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Духовність</a:t>
            </a:r>
            <a:r>
              <a:rPr lang="ru-RU" sz="2400" b="1" dirty="0" smtClean="0">
                <a:solidFill>
                  <a:schemeClr val="tx1"/>
                </a:solidFill>
              </a:rPr>
              <a:t> - храм </a:t>
            </a:r>
            <a:r>
              <a:rPr lang="ru-RU" sz="2400" b="1" dirty="0" err="1" smtClean="0">
                <a:solidFill>
                  <a:schemeClr val="tx1"/>
                </a:solidFill>
              </a:rPr>
              <a:t>душі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людської</a:t>
            </a:r>
            <a:r>
              <a:rPr lang="ru-RU" sz="2400" b="1" dirty="0" smtClean="0">
                <a:solidFill>
                  <a:schemeClr val="tx1"/>
                </a:solidFill>
              </a:rPr>
              <a:t>, душа </a:t>
            </a:r>
            <a:r>
              <a:rPr lang="ru-RU" sz="2400" b="1" dirty="0" err="1" smtClean="0">
                <a:solidFill>
                  <a:schemeClr val="tx1"/>
                </a:solidFill>
              </a:rPr>
              <a:t>людини</a:t>
            </a:r>
            <a:r>
              <a:rPr lang="ru-RU" sz="2400" b="1" dirty="0" smtClean="0">
                <a:solidFill>
                  <a:schemeClr val="tx1"/>
                </a:solidFill>
              </a:rPr>
              <a:t> - </a:t>
            </a:r>
            <a:r>
              <a:rPr lang="ru-RU" sz="2400" b="1" dirty="0" err="1" smtClean="0">
                <a:solidFill>
                  <a:schemeClr val="tx1"/>
                </a:solidFill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святе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046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581128"/>
            <a:ext cx="792088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err="1" smtClean="0"/>
              <a:t>Миронюк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smtClean="0"/>
              <a:t>Михайло Сергійович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образотворчого мистецтва, художньої культури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620688"/>
            <a:ext cx="3096344" cy="3888432"/>
          </a:xfrm>
        </p:spPr>
        <p:txBody>
          <a:bodyPr>
            <a:normAutofit fontScale="925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sz="1500" b="1" dirty="0" smtClean="0"/>
          </a:p>
          <a:p>
            <a:r>
              <a:rPr lang="ru-RU" sz="2600" b="1" dirty="0" err="1" smtClean="0">
                <a:solidFill>
                  <a:schemeClr val="tx1"/>
                </a:solidFill>
              </a:rPr>
              <a:t>Неможливо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виростити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повноцінну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людину</a:t>
            </a:r>
            <a:r>
              <a:rPr lang="ru-RU" sz="2600" b="1" dirty="0" smtClean="0">
                <a:solidFill>
                  <a:schemeClr val="tx1"/>
                </a:solidFill>
              </a:rPr>
              <a:t> без </a:t>
            </a:r>
            <a:r>
              <a:rPr lang="ru-RU" sz="2600" b="1" dirty="0" err="1" smtClean="0">
                <a:solidFill>
                  <a:schemeClr val="tx1"/>
                </a:solidFill>
              </a:rPr>
              <a:t>виховання</a:t>
            </a:r>
            <a:r>
              <a:rPr lang="ru-RU" sz="2600" b="1" dirty="0" smtClean="0">
                <a:solidFill>
                  <a:schemeClr val="tx1"/>
                </a:solidFill>
              </a:rPr>
              <a:t> в </a:t>
            </a:r>
            <a:r>
              <a:rPr lang="ru-RU" sz="2600" b="1" dirty="0" err="1" smtClean="0">
                <a:solidFill>
                  <a:schemeClr val="tx1"/>
                </a:solidFill>
              </a:rPr>
              <a:t>ній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почуття</a:t>
            </a:r>
            <a:r>
              <a:rPr lang="ru-RU" sz="2600" b="1" dirty="0" smtClean="0">
                <a:solidFill>
                  <a:schemeClr val="tx1"/>
                </a:solidFill>
              </a:rPr>
              <a:t> Прекрасного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</a:t>
            </a:r>
          </a:p>
          <a:p>
            <a:r>
              <a:rPr lang="ru-RU" sz="2200" i="1" dirty="0" smtClean="0">
                <a:solidFill>
                  <a:schemeClr val="tx1"/>
                </a:solidFill>
              </a:rPr>
              <a:t>                     </a:t>
            </a:r>
            <a:r>
              <a:rPr lang="ru-RU" sz="2200" b="1" i="1" dirty="0" smtClean="0">
                <a:solidFill>
                  <a:schemeClr val="tx1"/>
                </a:solidFill>
              </a:rPr>
              <a:t>Р. Тагор</a:t>
            </a:r>
            <a:endParaRPr lang="ru-RU" sz="2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43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367464" cy="1944216"/>
          </a:xfrm>
        </p:spPr>
        <p:txBody>
          <a:bodyPr>
            <a:normAutofit/>
          </a:bodyPr>
          <a:lstStyle/>
          <a:p>
            <a:pPr algn="ctr"/>
            <a:r>
              <a:rPr lang="uk-UA" sz="4400" dirty="0" err="1" smtClean="0"/>
              <a:t>Грєнадєров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err="1" smtClean="0"/>
              <a:t>віктор</a:t>
            </a:r>
            <a:r>
              <a:rPr lang="uk-UA" sz="4400" dirty="0" smtClean="0"/>
              <a:t> </a:t>
            </a:r>
            <a:r>
              <a:rPr lang="uk-UA" sz="4400" dirty="0" err="1" smtClean="0"/>
              <a:t>валерійович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2400" dirty="0" smtClean="0">
                <a:solidFill>
                  <a:schemeClr val="tx1"/>
                </a:solidFill>
              </a:rPr>
              <a:t>учитель фізичної культури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764704"/>
            <a:ext cx="2952328" cy="3672408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sz="900" b="1" dirty="0" smtClean="0"/>
          </a:p>
          <a:p>
            <a:r>
              <a:rPr lang="ru-RU" sz="2400" b="1" dirty="0" smtClean="0">
                <a:solidFill>
                  <a:schemeClr val="tx1"/>
                </a:solidFill>
              </a:rPr>
              <a:t>Розум </a:t>
            </a:r>
            <a:r>
              <a:rPr lang="ru-RU" sz="2400" b="1" dirty="0" err="1" smtClean="0">
                <a:solidFill>
                  <a:schemeClr val="tx1"/>
                </a:solidFill>
              </a:rPr>
              <a:t>полягає</a:t>
            </a:r>
            <a:r>
              <a:rPr lang="ru-RU" sz="2400" b="1" dirty="0" smtClean="0">
                <a:solidFill>
                  <a:schemeClr val="tx1"/>
                </a:solidFill>
              </a:rPr>
              <a:t> не </a:t>
            </a:r>
            <a:r>
              <a:rPr lang="ru-RU" sz="2400" b="1" dirty="0" err="1" smtClean="0">
                <a:solidFill>
                  <a:schemeClr val="tx1"/>
                </a:solidFill>
              </a:rPr>
              <a:t>лише</a:t>
            </a:r>
            <a:r>
              <a:rPr lang="ru-RU" sz="2400" b="1" dirty="0" smtClean="0">
                <a:solidFill>
                  <a:schemeClr val="tx1"/>
                </a:solidFill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</a:rPr>
              <a:t>знанні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але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в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умінні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викорис-товувати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знання</a:t>
            </a:r>
            <a:r>
              <a:rPr lang="ru-RU" sz="2400" b="1" dirty="0" smtClean="0">
                <a:solidFill>
                  <a:schemeClr val="tx1"/>
                </a:solidFill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</a:rPr>
              <a:t>діла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            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                   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Арістотель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643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362" r="11362"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25144"/>
            <a:ext cx="8295456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Власюк  </a:t>
            </a:r>
            <a:br>
              <a:rPr lang="uk-UA" sz="4400" dirty="0" smtClean="0"/>
            </a:br>
            <a:r>
              <a:rPr lang="uk-UA" sz="4400" dirty="0" smtClean="0"/>
              <a:t>Богдан  </a:t>
            </a:r>
            <a:r>
              <a:rPr lang="uk-UA" sz="4400" dirty="0" err="1" smtClean="0"/>
              <a:t>олександрович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фізичної культури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980728"/>
            <a:ext cx="3096344" cy="345638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ru-RU" dirty="0" smtClean="0"/>
              <a:t> </a:t>
            </a:r>
            <a:r>
              <a:rPr lang="ru-RU" sz="2400" b="1" dirty="0" smtClean="0">
                <a:solidFill>
                  <a:schemeClr val="tx1"/>
                </a:solidFill>
              </a:rPr>
              <a:t>Спорт </a:t>
            </a:r>
            <a:r>
              <a:rPr lang="ru-RU" sz="2400" b="1" dirty="0" err="1" smtClean="0">
                <a:solidFill>
                  <a:schemeClr val="tx1"/>
                </a:solidFill>
              </a:rPr>
              <a:t>стає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засобом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виховання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тоді</a:t>
            </a:r>
            <a:r>
              <a:rPr lang="ru-RU" sz="2400" b="1" dirty="0" smtClean="0">
                <a:solidFill>
                  <a:schemeClr val="tx1"/>
                </a:solidFill>
              </a:rPr>
              <a:t>, коли </a:t>
            </a:r>
            <a:r>
              <a:rPr lang="ru-RU" sz="2400" b="1" dirty="0" err="1" smtClean="0">
                <a:solidFill>
                  <a:schemeClr val="tx1"/>
                </a:solidFill>
              </a:rPr>
              <a:t>він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є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улюбленим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заняттям</a:t>
            </a:r>
            <a:r>
              <a:rPr lang="ru-RU" sz="2400" b="1" dirty="0" smtClean="0">
                <a:solidFill>
                  <a:schemeClr val="tx1"/>
                </a:solidFill>
              </a:rPr>
              <a:t> кожного.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sz="2000" i="1" dirty="0" smtClean="0">
                <a:solidFill>
                  <a:schemeClr val="tx1"/>
                </a:solidFill>
              </a:rPr>
              <a:t>       </a:t>
            </a:r>
            <a:r>
              <a:rPr lang="ru-RU" sz="2000" i="1" dirty="0" err="1" smtClean="0">
                <a:solidFill>
                  <a:schemeClr val="tx1"/>
                </a:solidFill>
              </a:rPr>
              <a:t>В.А.Сухомлинський</a:t>
            </a:r>
            <a:endParaRPr lang="ru-RU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642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9564" b="29564"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367464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Мельник </a:t>
            </a:r>
            <a:br>
              <a:rPr lang="uk-UA" sz="4400" dirty="0" smtClean="0"/>
            </a:br>
            <a:r>
              <a:rPr lang="uk-UA" sz="4400" dirty="0" err="1" smtClean="0"/>
              <a:t>богдан</a:t>
            </a:r>
            <a:r>
              <a:rPr lang="uk-UA" sz="4400" dirty="0" smtClean="0"/>
              <a:t> </a:t>
            </a:r>
            <a:r>
              <a:rPr lang="uk-UA" sz="4400" dirty="0" err="1" smtClean="0"/>
              <a:t>антонович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трудового навчання, технологій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980728"/>
            <a:ext cx="2880320" cy="3240360"/>
          </a:xfrm>
        </p:spPr>
        <p:txBody>
          <a:bodyPr/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Освіта</a:t>
            </a:r>
            <a:r>
              <a:rPr lang="ru-RU" sz="2400" b="1" dirty="0" smtClean="0">
                <a:solidFill>
                  <a:schemeClr val="tx1"/>
                </a:solidFill>
              </a:rPr>
              <a:t> - скарб; </a:t>
            </a:r>
            <a:r>
              <a:rPr lang="ru-RU" sz="2400" b="1" dirty="0" err="1" smtClean="0">
                <a:solidFill>
                  <a:schemeClr val="tx1"/>
                </a:solidFill>
              </a:rPr>
              <a:t>праця</a:t>
            </a:r>
            <a:r>
              <a:rPr lang="ru-RU" sz="2400" b="1" dirty="0" smtClean="0">
                <a:solidFill>
                  <a:schemeClr val="tx1"/>
                </a:solidFill>
              </a:rPr>
              <a:t> - ключ до </a:t>
            </a:r>
            <a:r>
              <a:rPr lang="ru-RU" sz="2400" b="1" dirty="0" err="1" smtClean="0">
                <a:solidFill>
                  <a:schemeClr val="tx1"/>
                </a:solidFill>
              </a:rPr>
              <a:t>нього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sz="2000" b="1" i="1" dirty="0" smtClean="0">
                <a:solidFill>
                  <a:schemeClr val="tx1"/>
                </a:solidFill>
              </a:rPr>
              <a:t>                  П.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Буаст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043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223448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Чернюк </a:t>
            </a:r>
            <a:br>
              <a:rPr lang="uk-UA" sz="4400" dirty="0" smtClean="0"/>
            </a:br>
            <a:r>
              <a:rPr lang="uk-UA" sz="4400" dirty="0" smtClean="0"/>
              <a:t>Ніна </a:t>
            </a:r>
            <a:r>
              <a:rPr lang="uk-UA" sz="4400" dirty="0" err="1" smtClean="0"/>
              <a:t>борисівна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початкових класів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836712"/>
            <a:ext cx="2736304" cy="3744416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sz="1000" b="1" dirty="0" smtClean="0"/>
          </a:p>
          <a:p>
            <a:pPr>
              <a:spcBef>
                <a:spcPts val="0"/>
              </a:spcBef>
            </a:pPr>
            <a:r>
              <a:rPr lang="ru-RU" sz="2400" b="1" dirty="0" err="1" smtClean="0">
                <a:solidFill>
                  <a:schemeClr val="tx1"/>
                </a:solidFill>
              </a:rPr>
              <a:t>Дитина</a:t>
            </a:r>
            <a:r>
              <a:rPr lang="ru-RU" sz="2400" b="1" dirty="0" smtClean="0">
                <a:solidFill>
                  <a:schemeClr val="tx1"/>
                </a:solidFill>
              </a:rPr>
              <a:t> - </a:t>
            </a:r>
            <a:r>
              <a:rPr lang="ru-RU" sz="2400" b="1" dirty="0" err="1" smtClean="0">
                <a:solidFill>
                  <a:schemeClr val="tx1"/>
                </a:solidFill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явище</a:t>
            </a:r>
            <a:r>
              <a:rPr lang="ru-RU" sz="2400" b="1" dirty="0" smtClean="0">
                <a:solidFill>
                  <a:schemeClr val="tx1"/>
                </a:solidFill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</a:rPr>
              <a:t>нашому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житті</a:t>
            </a:r>
            <a:r>
              <a:rPr lang="ru-RU" sz="2400" b="1" dirty="0" smtClean="0">
                <a:solidFill>
                  <a:schemeClr val="tx1"/>
                </a:solidFill>
              </a:rPr>
              <a:t>, а не </a:t>
            </a:r>
            <a:r>
              <a:rPr lang="ru-RU" sz="2400" b="1" dirty="0" err="1" smtClean="0">
                <a:solidFill>
                  <a:schemeClr val="tx1"/>
                </a:solidFill>
              </a:rPr>
              <a:t>випадковість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        </a:t>
            </a:r>
          </a:p>
          <a:p>
            <a:pPr>
              <a:spcBef>
                <a:spcPts val="0"/>
              </a:spcBef>
            </a:pPr>
            <a:r>
              <a:rPr lang="ru-RU" sz="2800" b="1" i="1" dirty="0" smtClean="0">
                <a:solidFill>
                  <a:schemeClr val="tx1"/>
                </a:solidFill>
              </a:rPr>
              <a:t>        </a:t>
            </a:r>
            <a:r>
              <a:rPr lang="ru-RU" sz="2000" b="1" i="1" dirty="0" err="1" smtClean="0">
                <a:solidFill>
                  <a:schemeClr val="tx1"/>
                </a:solidFill>
              </a:rPr>
              <a:t>Ш.Амонашвілі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046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869160"/>
            <a:ext cx="8439472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Красномовець </a:t>
            </a:r>
            <a:br>
              <a:rPr lang="uk-UA" sz="4400" dirty="0" smtClean="0"/>
            </a:br>
            <a:r>
              <a:rPr lang="uk-UA" sz="4400" dirty="0" err="1" smtClean="0"/>
              <a:t>марія</a:t>
            </a:r>
            <a:r>
              <a:rPr lang="uk-UA" sz="4400" dirty="0" smtClean="0"/>
              <a:t> </a:t>
            </a:r>
            <a:r>
              <a:rPr lang="uk-UA" sz="4400" dirty="0" err="1" smtClean="0"/>
              <a:t>олексіївна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початкових класів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764704"/>
            <a:ext cx="2808312" cy="403244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uk-UA" sz="3000" b="1" dirty="0" err="1" smtClean="0"/>
              <a:t>Педагоічне</a:t>
            </a:r>
            <a:r>
              <a:rPr lang="uk-UA" sz="3000" b="1" dirty="0" smtClean="0"/>
              <a:t> кредо:</a:t>
            </a:r>
            <a:endParaRPr lang="ru-RU" sz="3000" b="1" dirty="0" smtClean="0"/>
          </a:p>
          <a:p>
            <a:endParaRPr lang="ru-RU" dirty="0" smtClean="0"/>
          </a:p>
          <a:p>
            <a:r>
              <a:rPr lang="ru-RU" sz="2600" b="1" dirty="0" smtClean="0">
                <a:solidFill>
                  <a:schemeClr val="tx1"/>
                </a:solidFill>
              </a:rPr>
              <a:t>“</a:t>
            </a:r>
            <a:r>
              <a:rPr lang="ru-RU" sz="2600" b="1" dirty="0" err="1" smtClean="0">
                <a:solidFill>
                  <a:schemeClr val="tx1"/>
                </a:solidFill>
              </a:rPr>
              <a:t>Учень</a:t>
            </a:r>
            <a:r>
              <a:rPr lang="ru-RU" sz="2600" b="1" dirty="0" smtClean="0">
                <a:solidFill>
                  <a:schemeClr val="tx1"/>
                </a:solidFill>
              </a:rPr>
              <a:t> – </a:t>
            </a:r>
            <a:r>
              <a:rPr lang="ru-RU" sz="2600" b="1" dirty="0" err="1" smtClean="0">
                <a:solidFill>
                  <a:schemeClr val="tx1"/>
                </a:solidFill>
              </a:rPr>
              <a:t>це</a:t>
            </a:r>
            <a:r>
              <a:rPr lang="ru-RU" sz="2600" b="1" dirty="0" smtClean="0">
                <a:solidFill>
                  <a:schemeClr val="tx1"/>
                </a:solidFill>
              </a:rPr>
              <a:t> не посудина, яку </a:t>
            </a:r>
            <a:r>
              <a:rPr lang="ru-RU" sz="2600" b="1" dirty="0" err="1" smtClean="0">
                <a:solidFill>
                  <a:schemeClr val="tx1"/>
                </a:solidFill>
              </a:rPr>
              <a:t>потрібно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</a:rPr>
              <a:t>наповнити</a:t>
            </a:r>
            <a:r>
              <a:rPr lang="ru-RU" sz="2600" b="1" dirty="0" smtClean="0">
                <a:solidFill>
                  <a:schemeClr val="tx1"/>
                </a:solidFill>
              </a:rPr>
              <a:t>, а факел, </a:t>
            </a:r>
            <a:r>
              <a:rPr lang="ru-RU" sz="2600" b="1" dirty="0" err="1" smtClean="0">
                <a:solidFill>
                  <a:schemeClr val="tx1"/>
                </a:solidFill>
              </a:rPr>
              <a:t>який</a:t>
            </a:r>
            <a:r>
              <a:rPr lang="ru-RU" sz="2600" b="1" dirty="0" smtClean="0">
                <a:solidFill>
                  <a:schemeClr val="tx1"/>
                </a:solidFill>
              </a:rPr>
              <a:t> треба </a:t>
            </a:r>
            <a:r>
              <a:rPr lang="ru-RU" sz="2600" b="1" dirty="0" err="1" smtClean="0">
                <a:solidFill>
                  <a:schemeClr val="tx1"/>
                </a:solidFill>
              </a:rPr>
              <a:t>запалити</a:t>
            </a:r>
            <a:r>
              <a:rPr lang="ru-RU" sz="2600" b="1" dirty="0" smtClean="0">
                <a:solidFill>
                  <a:schemeClr val="tx1"/>
                </a:solidFill>
              </a:rPr>
              <a:t>”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         </a:t>
            </a:r>
            <a:r>
              <a:rPr lang="ru-RU" sz="2200" b="1" i="1" dirty="0" err="1" smtClean="0">
                <a:solidFill>
                  <a:schemeClr val="tx1"/>
                </a:solidFill>
              </a:rPr>
              <a:t>К.Ушинський</a:t>
            </a:r>
            <a:endParaRPr lang="ru-RU" sz="2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037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25144"/>
            <a:ext cx="8223448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Андрощук </a:t>
            </a:r>
            <a:br>
              <a:rPr lang="uk-UA" sz="4400" dirty="0" smtClean="0"/>
            </a:br>
            <a:r>
              <a:rPr lang="uk-UA" sz="4400" dirty="0" smtClean="0"/>
              <a:t>надія </a:t>
            </a:r>
            <a:r>
              <a:rPr lang="uk-UA" sz="4400" dirty="0" err="1" smtClean="0"/>
              <a:t>петрівна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початкових класів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764704"/>
            <a:ext cx="2880320" cy="3888432"/>
          </a:xfrm>
        </p:spPr>
        <p:txBody>
          <a:bodyPr>
            <a:normAutofit fontScale="92500" lnSpcReduction="10000"/>
          </a:bodyPr>
          <a:lstStyle/>
          <a:p>
            <a:r>
              <a:rPr lang="uk-UA" sz="2800" b="1" dirty="0" smtClean="0"/>
              <a:t>Педагогічне кредо:</a:t>
            </a:r>
            <a:endParaRPr lang="ru-RU" sz="2800" b="1" dirty="0" smtClean="0"/>
          </a:p>
          <a:p>
            <a:endParaRPr lang="ru-RU" b="1" i="1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</a:rPr>
              <a:t> ваш план — на </a:t>
            </a:r>
            <a:r>
              <a:rPr lang="ru-RU" sz="2400" b="1" dirty="0" err="1" smtClean="0">
                <a:solidFill>
                  <a:schemeClr val="tx1"/>
                </a:solidFill>
              </a:rPr>
              <a:t>рік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садіть</a:t>
            </a:r>
            <a:r>
              <a:rPr lang="ru-RU" sz="2400" b="1" dirty="0" smtClean="0">
                <a:solidFill>
                  <a:schemeClr val="tx1"/>
                </a:solidFill>
              </a:rPr>
              <a:t> рис. </a:t>
            </a:r>
            <a:r>
              <a:rPr lang="ru-RU" sz="2400" b="1" dirty="0" err="1" smtClean="0">
                <a:solidFill>
                  <a:schemeClr val="tx1"/>
                </a:solidFill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</a:rPr>
              <a:t> ваш план — на </a:t>
            </a:r>
            <a:r>
              <a:rPr lang="ru-RU" sz="2400" b="1" dirty="0" err="1" smtClean="0">
                <a:solidFill>
                  <a:schemeClr val="tx1"/>
                </a:solidFill>
              </a:rPr>
              <a:t>десятиліття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садіть</a:t>
            </a:r>
            <a:r>
              <a:rPr lang="ru-RU" sz="2400" b="1" dirty="0" smtClean="0">
                <a:solidFill>
                  <a:schemeClr val="tx1"/>
                </a:solidFill>
              </a:rPr>
              <a:t> дерева. </a:t>
            </a:r>
            <a:r>
              <a:rPr lang="ru-RU" sz="2400" b="1" dirty="0" err="1" smtClean="0">
                <a:solidFill>
                  <a:schemeClr val="tx1"/>
                </a:solidFill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</a:rPr>
              <a:t> ваш план — на все </a:t>
            </a:r>
            <a:r>
              <a:rPr lang="ru-RU" sz="2400" b="1" dirty="0" err="1" smtClean="0">
                <a:solidFill>
                  <a:schemeClr val="tx1"/>
                </a:solidFill>
              </a:rPr>
              <a:t>життя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вчіть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дітей</a:t>
            </a:r>
            <a:r>
              <a:rPr lang="ru-RU" sz="2400" b="1" dirty="0" smtClean="0">
                <a:solidFill>
                  <a:schemeClr val="tx1"/>
                </a:solidFill>
              </a:rPr>
              <a:t>.  </a:t>
            </a:r>
          </a:p>
          <a:p>
            <a:endParaRPr lang="ru-RU" b="1" i="1" dirty="0" smtClean="0"/>
          </a:p>
          <a:p>
            <a:r>
              <a:rPr lang="ru-RU" b="1" i="1" dirty="0" smtClean="0"/>
              <a:t>                                </a:t>
            </a:r>
            <a:r>
              <a:rPr lang="ru-RU" sz="2200" b="1" i="1" dirty="0" err="1" smtClean="0">
                <a:solidFill>
                  <a:schemeClr val="tx1"/>
                </a:solidFill>
              </a:rPr>
              <a:t>Конфуцій</a:t>
            </a:r>
            <a:endParaRPr lang="ru-RU" sz="2200" b="1" dirty="0" smtClean="0">
              <a:solidFill>
                <a:schemeClr val="tx1"/>
              </a:solidFill>
            </a:endParaRPr>
          </a:p>
          <a:p>
            <a:endParaRPr lang="ru-RU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295456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dirty="0" smtClean="0"/>
              <a:t>Петровська </a:t>
            </a:r>
            <a:br>
              <a:rPr lang="uk-UA" sz="4900" dirty="0" smtClean="0"/>
            </a:br>
            <a:r>
              <a:rPr lang="uk-UA" sz="4900" dirty="0" smtClean="0"/>
              <a:t>Ліана </a:t>
            </a:r>
            <a:r>
              <a:rPr lang="uk-UA" sz="4900" dirty="0" err="1" smtClean="0"/>
              <a:t>ігорівна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учитель початкових класів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692696"/>
            <a:ext cx="3096344" cy="4104456"/>
          </a:xfrm>
        </p:spPr>
        <p:txBody>
          <a:bodyPr>
            <a:normAutofit fontScale="92500" lnSpcReduction="200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До кожної дитини  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  ключ знайти,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У праці результат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  хороший мати,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Упевнено і творчо до 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  мети іти: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З любов'ю  серце </a:t>
            </a:r>
          </a:p>
          <a:p>
            <a:r>
              <a:rPr lang="uk-UA" sz="2600" b="1" dirty="0" smtClean="0">
                <a:solidFill>
                  <a:schemeClr val="tx1"/>
                </a:solidFill>
              </a:rPr>
              <a:t>          дітям віддавати!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15" name="Рисунок 14" descr="IMG_037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043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653136"/>
            <a:ext cx="8295456" cy="1872208"/>
          </a:xfrm>
        </p:spPr>
        <p:txBody>
          <a:bodyPr>
            <a:normAutofit/>
          </a:bodyPr>
          <a:lstStyle/>
          <a:p>
            <a:pPr algn="ctr"/>
            <a:r>
              <a:rPr lang="uk-UA" sz="4400" dirty="0" err="1" smtClean="0"/>
              <a:t>Косік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err="1" smtClean="0"/>
              <a:t>ольга</a:t>
            </a:r>
            <a:r>
              <a:rPr lang="uk-UA" sz="4400" dirty="0" smtClean="0"/>
              <a:t> </a:t>
            </a:r>
            <a:r>
              <a:rPr lang="uk-UA" sz="4400" dirty="0" err="1" smtClean="0"/>
              <a:t>василівна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400" dirty="0" smtClean="0">
                <a:solidFill>
                  <a:schemeClr val="tx1"/>
                </a:solidFill>
              </a:rPr>
              <a:t>практичний психолог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692696"/>
            <a:ext cx="3024336" cy="3528392"/>
          </a:xfrm>
        </p:spPr>
        <p:txBody>
          <a:bodyPr/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uk-UA" sz="2400" b="1" dirty="0" smtClean="0">
                <a:solidFill>
                  <a:schemeClr val="tx1"/>
                </a:solidFill>
              </a:rPr>
              <a:t>Треба любити те, що робиш і йти вперед крок за кроком</a:t>
            </a:r>
          </a:p>
          <a:p>
            <a:endParaRPr lang="uk-UA" dirty="0" smtClean="0"/>
          </a:p>
          <a:p>
            <a:r>
              <a:rPr lang="ru-RU" sz="2000" b="1" i="1" dirty="0" smtClean="0">
                <a:solidFill>
                  <a:schemeClr val="tx1"/>
                </a:solidFill>
              </a:rPr>
              <a:t>                         </a:t>
            </a:r>
            <a:r>
              <a:rPr lang="uk-UA" sz="2000" b="1" i="1" dirty="0" smtClean="0">
                <a:solidFill>
                  <a:schemeClr val="tx1"/>
                </a:solidFill>
              </a:rPr>
              <a:t>І. Павлов</a:t>
            </a:r>
            <a:r>
              <a:rPr lang="uk-UA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869160"/>
            <a:ext cx="8223448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Мартинюк </a:t>
            </a:r>
            <a:br>
              <a:rPr lang="uk-UA" sz="4400" dirty="0" smtClean="0"/>
            </a:br>
            <a:r>
              <a:rPr lang="uk-UA" sz="4400" dirty="0" err="1" smtClean="0"/>
              <a:t>наталія</a:t>
            </a:r>
            <a:r>
              <a:rPr lang="uk-UA" sz="4400" dirty="0" smtClean="0"/>
              <a:t> </a:t>
            </a:r>
            <a:r>
              <a:rPr lang="uk-UA" sz="4400" dirty="0" err="1" smtClean="0"/>
              <a:t>юріївна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700" dirty="0" smtClean="0">
                <a:solidFill>
                  <a:schemeClr val="tx1"/>
                </a:solidFill>
              </a:rPr>
              <a:t>педагог-організатор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980728"/>
            <a:ext cx="3024336" cy="3744416"/>
          </a:xfrm>
        </p:spPr>
        <p:txBody>
          <a:bodyPr>
            <a:normAutofit fontScale="92500" lnSpcReduction="100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uk-UA" sz="2600" b="1" dirty="0" smtClean="0">
                <a:solidFill>
                  <a:schemeClr val="tx1"/>
                </a:solidFill>
              </a:rPr>
              <a:t>Сильним, досвідченим стає педагог, який вміє аналізувати свою працю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r>
              <a:rPr lang="uk-UA" sz="2000" b="1" i="1" dirty="0" smtClean="0">
                <a:solidFill>
                  <a:schemeClr val="tx1"/>
                </a:solidFill>
              </a:rPr>
              <a:t>                                     </a:t>
            </a:r>
          </a:p>
          <a:p>
            <a:r>
              <a:rPr lang="uk-UA" sz="2000" b="1" i="1" dirty="0" smtClean="0">
                <a:solidFill>
                  <a:schemeClr val="tx1"/>
                </a:solidFill>
              </a:rPr>
              <a:t>           </a:t>
            </a:r>
            <a:r>
              <a:rPr lang="uk-UA" sz="2200" b="1" i="1" dirty="0" smtClean="0">
                <a:solidFill>
                  <a:schemeClr val="tx1"/>
                </a:solidFill>
              </a:rPr>
              <a:t>В.О.Сухомлинський</a:t>
            </a:r>
          </a:p>
          <a:p>
            <a:endParaRPr lang="uk-UA" dirty="0" smtClean="0"/>
          </a:p>
        </p:txBody>
      </p:sp>
      <p:pic>
        <p:nvPicPr>
          <p:cNvPr id="9" name="Рисунок 8" descr="NN3vDQJY_5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037" b="12037"/>
          <a:stretch>
            <a:fillRect/>
          </a:stretch>
        </p:blipFill>
        <p:spPr>
          <a:xfrm>
            <a:off x="3491880" y="620688"/>
            <a:ext cx="5029200" cy="3657600"/>
          </a:xfrm>
          <a:effectLst>
            <a:reflection blurRad="1000" stA="49000" endA="500" endPos="10000" dist="900" dir="5400000" sy="-90000" algn="bl" rotWithShape="0"/>
            <a:softEdge rad="6350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IMG_038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51148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Гнатюк </a:t>
            </a:r>
            <a:br>
              <a:rPr lang="uk-UA" sz="4400" dirty="0" smtClean="0"/>
            </a:br>
            <a:r>
              <a:rPr lang="uk-UA" sz="4400" dirty="0" smtClean="0"/>
              <a:t>Майя Андріївна</a:t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вихователь </a:t>
            </a:r>
            <a:r>
              <a:rPr lang="uk-UA" sz="2700" dirty="0" err="1" smtClean="0">
                <a:solidFill>
                  <a:schemeClr val="tx1"/>
                </a:solidFill>
              </a:rPr>
              <a:t>днз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764704"/>
            <a:ext cx="3024336" cy="3672408"/>
          </a:xfrm>
        </p:spPr>
        <p:txBody>
          <a:bodyPr/>
          <a:lstStyle/>
          <a:p>
            <a:r>
              <a:rPr lang="uk-UA" sz="28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uk-UA" sz="2400" b="1" dirty="0" err="1" smtClean="0">
                <a:solidFill>
                  <a:schemeClr val="tx1"/>
                </a:solidFill>
              </a:rPr>
              <a:t>Дитинсто</a:t>
            </a:r>
            <a:r>
              <a:rPr lang="uk-UA" sz="2400" b="1" dirty="0" smtClean="0">
                <a:solidFill>
                  <a:schemeClr val="tx1"/>
                </a:solidFill>
              </a:rPr>
              <a:t>  - це ранок життя людини. 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А ранок має бути щасливим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r>
              <a:rPr lang="uk-UA" sz="2000" b="1" i="1" dirty="0" smtClean="0">
                <a:solidFill>
                  <a:schemeClr val="tx1"/>
                </a:solidFill>
              </a:rPr>
              <a:t>                     С.</a:t>
            </a:r>
            <a:r>
              <a:rPr lang="uk-UA" sz="2000" b="1" i="1" dirty="0" err="1" smtClean="0">
                <a:solidFill>
                  <a:schemeClr val="tx1"/>
                </a:solidFill>
              </a:rPr>
              <a:t>Русова</a:t>
            </a:r>
            <a:endParaRPr lang="uk-UA" sz="20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047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797152"/>
            <a:ext cx="8367464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/>
              <a:t>Соломонова</a:t>
            </a:r>
            <a:br>
              <a:rPr lang="uk-UA" sz="4400" dirty="0" smtClean="0"/>
            </a:br>
            <a:r>
              <a:rPr lang="uk-UA" sz="4400" dirty="0" err="1" smtClean="0"/>
              <a:t>галина</a:t>
            </a:r>
            <a:r>
              <a:rPr lang="uk-UA" sz="4400" dirty="0" smtClean="0"/>
              <a:t> </a:t>
            </a:r>
            <a:r>
              <a:rPr lang="uk-UA" sz="4400" dirty="0" err="1" smtClean="0"/>
              <a:t>вікторвна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2700" dirty="0" smtClean="0">
                <a:solidFill>
                  <a:schemeClr val="tx1"/>
                </a:solidFill>
              </a:rPr>
              <a:t>вихователь </a:t>
            </a:r>
            <a:r>
              <a:rPr lang="uk-UA" sz="2700" dirty="0" err="1" smtClean="0">
                <a:solidFill>
                  <a:schemeClr val="tx1"/>
                </a:solidFill>
              </a:rPr>
              <a:t>днз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908720"/>
            <a:ext cx="2880320" cy="3312368"/>
          </a:xfrm>
        </p:spPr>
        <p:txBody>
          <a:bodyPr>
            <a:normAutofit fontScale="92500" lnSpcReduction="10000"/>
          </a:bodyPr>
          <a:lstStyle/>
          <a:p>
            <a:r>
              <a:rPr lang="uk-UA" sz="3000" b="1" dirty="0" smtClean="0"/>
              <a:t>Педагогічне кредо:</a:t>
            </a:r>
          </a:p>
          <a:p>
            <a:endParaRPr lang="uk-UA" dirty="0" smtClean="0"/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Найкращий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спосіб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зробити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дітей</a:t>
            </a:r>
            <a:r>
              <a:rPr lang="ru-RU" sz="2400" b="1" dirty="0" smtClean="0">
                <a:solidFill>
                  <a:schemeClr val="tx1"/>
                </a:solidFill>
              </a:rPr>
              <a:t> хорошими - </a:t>
            </a:r>
            <a:r>
              <a:rPr lang="ru-RU" sz="2400" b="1" dirty="0" err="1" smtClean="0">
                <a:solidFill>
                  <a:schemeClr val="tx1"/>
                </a:solidFill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зробити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їх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щасливими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solidFill>
                  <a:schemeClr val="tx1"/>
                </a:solidFill>
              </a:rPr>
              <a:t>                                       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                      </a:t>
            </a:r>
            <a:r>
              <a:rPr lang="ru-RU" sz="2200" i="1" dirty="0" err="1" smtClean="0">
                <a:solidFill>
                  <a:schemeClr val="tx1"/>
                </a:solidFill>
              </a:rPr>
              <a:t>О.Уальд</a:t>
            </a:r>
            <a:endParaRPr lang="uk-UA" sz="2200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360</TotalTime>
  <Words>433</Words>
  <Application>Microsoft Office PowerPoint</Application>
  <PresentationFormat>Экран (4:3)</PresentationFormat>
  <Paragraphs>142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Гаврилюк  Людмила Василівна  учитель української мови та літератури</vt:lpstr>
      <vt:lpstr>Сахнюк  Лідія Володимирівна  учитель української мови та літератури</vt:lpstr>
      <vt:lpstr>Жигадло наталія георгіївна учитель  української мови та літератури,  зарубіжної літератури</vt:lpstr>
      <vt:lpstr>Грендач  Людмила вікторівна учитель української мови та літератури, Англійської мови</vt:lpstr>
      <vt:lpstr>Кунець  Марина Миколаївна вчитель англійської мови</vt:lpstr>
      <vt:lpstr>Туринський  микола  андрійович  учитель історії та правознавства</vt:lpstr>
      <vt:lpstr>Мища  Ольга Леонідівна  учитель математики та інформатики</vt:lpstr>
      <vt:lpstr>Сайпель  Марія володимирівна  учитель географії </vt:lpstr>
      <vt:lpstr>Левчук  Людмила володимирівна учитель біології, екології</vt:lpstr>
      <vt:lpstr>Іванець  Людмила Вікторівна учитель фізики</vt:lpstr>
      <vt:lpstr>Гаврилюк  Юлія Володимирівна учитель хімії</vt:lpstr>
      <vt:lpstr>Хлань Оксана Вікторівна учитель Музичного мистецтва</vt:lpstr>
      <vt:lpstr>Миронюк Михайло Сергійович учитель образотворчого мистецтва, художньої культури</vt:lpstr>
      <vt:lpstr>Грєнадєров  віктор валерійович учитель фізичної культури</vt:lpstr>
      <vt:lpstr>Власюк   Богдан  олександрович учитель фізичної культури</vt:lpstr>
      <vt:lpstr>Мельник  богдан антонович учитель трудового навчання, технологій</vt:lpstr>
      <vt:lpstr>Чернюк  Ніна борисівна учитель початкових класів</vt:lpstr>
      <vt:lpstr>Красномовець  марія олексіївна учитель початкових класів</vt:lpstr>
      <vt:lpstr>Андрощук  надія петрівна учитель початкових класів</vt:lpstr>
      <vt:lpstr>Петровська  Ліана ігорівна учитель початкових класів </vt:lpstr>
      <vt:lpstr>Косік  ольга василівна практичний психолог</vt:lpstr>
      <vt:lpstr>Мартинюк  наталія юріївна педагог-організатор</vt:lpstr>
      <vt:lpstr>Гнатюк  Майя Андріївна вихователь днз</vt:lpstr>
      <vt:lpstr>Соломонова галина вікторвна вихователь днз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Сахнюк Лідія Володимирівна, вчитель української мови та літератури</dc:title>
  <dc:creator>Пк</dc:creator>
  <cp:lastModifiedBy>Admin</cp:lastModifiedBy>
  <cp:revision>38</cp:revision>
  <dcterms:created xsi:type="dcterms:W3CDTF">2017-02-02T14:46:22Z</dcterms:created>
  <dcterms:modified xsi:type="dcterms:W3CDTF">2017-02-05T11:25:19Z</dcterms:modified>
</cp:coreProperties>
</file>