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865" r:id="rId1"/>
  </p:sldMasterIdLst>
  <p:sldIdLst>
    <p:sldId id="256" r:id="rId2"/>
    <p:sldId id="257" r:id="rId3"/>
    <p:sldId id="258" r:id="rId4"/>
    <p:sldId id="263" r:id="rId5"/>
    <p:sldId id="264" r:id="rId6"/>
    <p:sldId id="266" r:id="rId7"/>
    <p:sldId id="267" r:id="rId8"/>
    <p:sldId id="269" r:id="rId9"/>
    <p:sldId id="270" r:id="rId10"/>
    <p:sldId id="271" r:id="rId11"/>
    <p:sldId id="272" r:id="rId12"/>
    <p:sldId id="277" r:id="rId13"/>
    <p:sldId id="278" r:id="rId14"/>
    <p:sldId id="279" r:id="rId15"/>
    <p:sldId id="265" r:id="rId16"/>
    <p:sldId id="259" r:id="rId17"/>
    <p:sldId id="273" r:id="rId18"/>
  </p:sldIdLst>
  <p:sldSz cx="9906000" cy="6858000" type="A4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86" d="100"/>
          <a:sy n="86" d="100"/>
        </p:scale>
        <p:origin x="1075" y="5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4BDF1-B890-4CF8-85F5-65329AD8C579}" type="doc">
      <dgm:prSet loTypeId="urn:microsoft.com/office/officeart/2005/8/layout/target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1476DB1-1549-431B-9C2D-CF4A84EAEE4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kumimoji="1" lang="ru-RU" sz="2400" b="1" i="1" dirty="0" smtClean="0"/>
            <a:t>АРХИТЕКТУ́РА, ИЛИ ЗО́ДЧЕСТВО</a:t>
          </a:r>
          <a:r>
            <a:rPr kumimoji="1" lang="ru-RU" sz="1800" dirty="0" smtClean="0"/>
            <a:t/>
          </a:r>
          <a:br>
            <a:rPr kumimoji="1" lang="ru-RU" sz="1800" dirty="0" smtClean="0"/>
          </a:br>
          <a:r>
            <a:rPr kumimoji="1" lang="ru-RU" sz="1800" dirty="0" smtClean="0"/>
            <a:t> — </a:t>
          </a:r>
          <a:r>
            <a:rPr kumimoji="1" lang="ru-RU" sz="1800" b="1" i="1" dirty="0" smtClean="0"/>
            <a:t>искусство и наука строить, проектировать здания и сооружения (включая их комплексы), а также сама совокупность зданий и сооружений, создающих пространственную среду для жизни и деятельности человека</a:t>
          </a:r>
          <a:r>
            <a:rPr kumimoji="1" lang="ru-RU" sz="1200" b="1" i="1" dirty="0" smtClean="0"/>
            <a:t>.</a:t>
          </a:r>
          <a:r>
            <a:rPr kumimoji="1" lang="ru-RU" sz="1200" dirty="0" smtClean="0"/>
            <a:t/>
          </a:r>
          <a:br>
            <a:rPr kumimoji="1" lang="ru-RU" sz="1200" dirty="0" smtClean="0"/>
          </a:br>
          <a:endParaRPr lang="ru-RU" sz="1200" dirty="0"/>
        </a:p>
      </dgm:t>
    </dgm:pt>
    <dgm:pt modelId="{FBCE6A76-54C6-44BC-8E12-59D14DF082AC}" type="parTrans" cxnId="{2E5904FA-F19A-4865-A27B-60BC90C9E517}">
      <dgm:prSet/>
      <dgm:spPr/>
      <dgm:t>
        <a:bodyPr/>
        <a:lstStyle/>
        <a:p>
          <a:endParaRPr lang="ru-RU"/>
        </a:p>
      </dgm:t>
    </dgm:pt>
    <dgm:pt modelId="{184480E9-FF14-439A-85B5-FB5AA505680B}" type="sibTrans" cxnId="{2E5904FA-F19A-4865-A27B-60BC90C9E517}">
      <dgm:prSet/>
      <dgm:spPr/>
      <dgm:t>
        <a:bodyPr/>
        <a:lstStyle/>
        <a:p>
          <a:endParaRPr lang="ru-RU"/>
        </a:p>
      </dgm:t>
    </dgm:pt>
    <dgm:pt modelId="{206D14C3-3E5D-4142-A505-1F9221F54F2E}" type="pres">
      <dgm:prSet presAssocID="{1BA4BDF1-B890-4CF8-85F5-65329AD8C57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17C8A0-2156-4748-93E6-11682AF60F4D}" type="pres">
      <dgm:prSet presAssocID="{01476DB1-1549-431B-9C2D-CF4A84EAEE49}" presName="circle1" presStyleLbl="node1" presStyleIdx="0" presStyleCnt="1"/>
      <dgm:spPr/>
    </dgm:pt>
    <dgm:pt modelId="{FA73B001-36FC-4154-94B9-B69FB1F326E3}" type="pres">
      <dgm:prSet presAssocID="{01476DB1-1549-431B-9C2D-CF4A84EAEE49}" presName="space" presStyleCnt="0"/>
      <dgm:spPr/>
    </dgm:pt>
    <dgm:pt modelId="{0EC83796-FBCD-4E89-A2E1-CB4FEEBECD77}" type="pres">
      <dgm:prSet presAssocID="{01476DB1-1549-431B-9C2D-CF4A84EAEE49}" presName="rect1" presStyleLbl="alignAcc1" presStyleIdx="0" presStyleCnt="1" custLinFactNeighborX="778" custLinFactNeighborY="-37632"/>
      <dgm:spPr/>
      <dgm:t>
        <a:bodyPr/>
        <a:lstStyle/>
        <a:p>
          <a:endParaRPr lang="ru-RU"/>
        </a:p>
      </dgm:t>
    </dgm:pt>
    <dgm:pt modelId="{0FEB5370-D8B4-4B3F-BC80-BD68205845B7}" type="pres">
      <dgm:prSet presAssocID="{01476DB1-1549-431B-9C2D-CF4A84EAEE4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5904FA-F19A-4865-A27B-60BC90C9E517}" srcId="{1BA4BDF1-B890-4CF8-85F5-65329AD8C579}" destId="{01476DB1-1549-431B-9C2D-CF4A84EAEE49}" srcOrd="0" destOrd="0" parTransId="{FBCE6A76-54C6-44BC-8E12-59D14DF082AC}" sibTransId="{184480E9-FF14-439A-85B5-FB5AA505680B}"/>
    <dgm:cxn modelId="{64BA6594-A5C4-454B-8EDA-1FD0E1B36B90}" type="presOf" srcId="{1BA4BDF1-B890-4CF8-85F5-65329AD8C579}" destId="{206D14C3-3E5D-4142-A505-1F9221F54F2E}" srcOrd="0" destOrd="0" presId="urn:microsoft.com/office/officeart/2005/8/layout/target3"/>
    <dgm:cxn modelId="{CABD72F1-EAA7-4AD8-B876-973D241739EE}" type="presOf" srcId="{01476DB1-1549-431B-9C2D-CF4A84EAEE49}" destId="{0EC83796-FBCD-4E89-A2E1-CB4FEEBECD77}" srcOrd="0" destOrd="0" presId="urn:microsoft.com/office/officeart/2005/8/layout/target3"/>
    <dgm:cxn modelId="{BA880129-05B2-46B4-9498-8A7F95F84B12}" type="presOf" srcId="{01476DB1-1549-431B-9C2D-CF4A84EAEE49}" destId="{0FEB5370-D8B4-4B3F-BC80-BD68205845B7}" srcOrd="1" destOrd="0" presId="urn:microsoft.com/office/officeart/2005/8/layout/target3"/>
    <dgm:cxn modelId="{160A0279-761E-451A-8410-1DC843106344}" type="presParOf" srcId="{206D14C3-3E5D-4142-A505-1F9221F54F2E}" destId="{B317C8A0-2156-4748-93E6-11682AF60F4D}" srcOrd="0" destOrd="0" presId="urn:microsoft.com/office/officeart/2005/8/layout/target3"/>
    <dgm:cxn modelId="{E5F3F13C-9F2A-4C67-B7DC-7DE1011164F6}" type="presParOf" srcId="{206D14C3-3E5D-4142-A505-1F9221F54F2E}" destId="{FA73B001-36FC-4154-94B9-B69FB1F326E3}" srcOrd="1" destOrd="0" presId="urn:microsoft.com/office/officeart/2005/8/layout/target3"/>
    <dgm:cxn modelId="{5DC2CF2C-A20E-4B17-8AF7-62B52ADB8035}" type="presParOf" srcId="{206D14C3-3E5D-4142-A505-1F9221F54F2E}" destId="{0EC83796-FBCD-4E89-A2E1-CB4FEEBECD77}" srcOrd="2" destOrd="0" presId="urn:microsoft.com/office/officeart/2005/8/layout/target3"/>
    <dgm:cxn modelId="{96671F65-7D7A-41C8-8CED-D33BD0A87814}" type="presParOf" srcId="{206D14C3-3E5D-4142-A505-1F9221F54F2E}" destId="{0FEB5370-D8B4-4B3F-BC80-BD68205845B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7C8A0-2156-4748-93E6-11682AF60F4D}">
      <dsp:nvSpPr>
        <dsp:cNvPr id="0" name=""/>
        <dsp:cNvSpPr/>
      </dsp:nvSpPr>
      <dsp:spPr>
        <a:xfrm>
          <a:off x="0" y="0"/>
          <a:ext cx="1512168" cy="151216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C83796-FBCD-4E89-A2E1-CB4FEEBECD77}">
      <dsp:nvSpPr>
        <dsp:cNvPr id="0" name=""/>
        <dsp:cNvSpPr/>
      </dsp:nvSpPr>
      <dsp:spPr>
        <a:xfrm>
          <a:off x="756084" y="0"/>
          <a:ext cx="7427909" cy="1512168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2400" b="1" i="1" kern="1200" dirty="0" smtClean="0"/>
            <a:t>АРХИТЕКТУ́РА, ИЛИ ЗО́ДЧЕСТВО</a:t>
          </a:r>
          <a:r>
            <a:rPr kumimoji="1" lang="ru-RU" sz="1800" kern="1200" dirty="0" smtClean="0"/>
            <a:t/>
          </a:r>
          <a:br>
            <a:rPr kumimoji="1" lang="ru-RU" sz="1800" kern="1200" dirty="0" smtClean="0"/>
          </a:br>
          <a:r>
            <a:rPr kumimoji="1" lang="ru-RU" sz="1800" kern="1200" dirty="0" smtClean="0"/>
            <a:t> — </a:t>
          </a:r>
          <a:r>
            <a:rPr kumimoji="1" lang="ru-RU" sz="1800" b="1" i="1" kern="1200" dirty="0" smtClean="0"/>
            <a:t>искусство и наука строить, проектировать здания и сооружения (включая их комплексы), а также сама совокупность зданий и сооружений, создающих пространственную среду для жизни и деятельности человека</a:t>
          </a:r>
          <a:r>
            <a:rPr kumimoji="1" lang="ru-RU" sz="1200" b="1" i="1" kern="1200" dirty="0" smtClean="0"/>
            <a:t>.</a:t>
          </a:r>
          <a:r>
            <a:rPr kumimoji="1" lang="ru-RU" sz="1200" kern="1200" dirty="0" smtClean="0"/>
            <a:t/>
          </a:r>
          <a:br>
            <a:rPr kumimoji="1" lang="ru-RU" sz="1200" kern="1200" dirty="0" smtClean="0"/>
          </a:br>
          <a:endParaRPr lang="ru-RU" sz="1200" kern="1200" dirty="0"/>
        </a:p>
      </dsp:txBody>
      <dsp:txXfrm>
        <a:off x="756084" y="0"/>
        <a:ext cx="7427909" cy="1512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AD37-C4BD-4F6E-9EC1-FFD331CE645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688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3C85F-39EA-4C6A-A44B-491624A1FB5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2977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A22-DA33-4DE8-929E-6239117DB6A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7933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8EDB-E27D-4C84-93C3-50C689BB645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2188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E5FB-8807-4726-8C99-5A7A097E76D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2298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2FF-9845-4986-9F16-E3FD2316ED6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7929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D40E3-0D26-4E12-BC1A-2A5B28DC119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254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32E1-5244-48B2-9891-1BCAD9744AD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3919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A99FD-B861-4E9B-B951-EBCF8ABB15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8045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4BC3-7B45-4918-924C-09E6C8597E3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7279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7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7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62B3-ACD2-416C-B387-F81F83883D4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8815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92821-7C86-41CA-9A25-66A4B1E195E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753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E%D0%B1%D0%BE%D1%80_(%D1%85%D1%80%D0%B0%D0%BC)" TargetMode="External"/><Relationship Id="rId3" Type="http://schemas.microsoft.com/office/2007/relationships/hdphoto" Target="../media/hdphoto3.wdp"/><Relationship Id="rId7" Type="http://schemas.openxmlformats.org/officeDocument/2006/relationships/hyperlink" Target="https://ru.wikipedia.org/wiki/%D0%9A%D0%B8%D0%B5%D0%B2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4%D0%B5%D1%81%D1%8F%D1%82%D0%B8%D0%BD%D0%BD%D0%B0%D1%8F_%D1%86%D0%B5%D1%80%D0%BA%D0%BE%D0%B2%D1%8C" TargetMode="External"/><Relationship Id="rId5" Type="http://schemas.openxmlformats.org/officeDocument/2006/relationships/hyperlink" Target="https://ru.wikipedia.org/wiki/%D0%9F%D1%80%D0%B0%D0%B2%D0%BE%D1%81%D0%BB%D0%B0%D0%B2%D0%B8%D0%B5" TargetMode="External"/><Relationship Id="rId4" Type="http://schemas.openxmlformats.org/officeDocument/2006/relationships/hyperlink" Target="https://ru.wikipedia.org/wiki/988_%D0%B3%D0%BE%D0%B4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2%D0%BB%D0%B0%D0%B4%D0%B8%D0%BC%D0%B8%D1%80_(%D0%B3%D0%BE%D1%80%D0%BE%D0%B4)" TargetMode="External"/><Relationship Id="rId13" Type="http://schemas.openxmlformats.org/officeDocument/2006/relationships/hyperlink" Target="https://ru.wikipedia.org/wiki/%D0%9A%D0%B8%D0%B4%D0%B5%D0%BA%D1%88%D0%B0" TargetMode="External"/><Relationship Id="rId18" Type="http://schemas.openxmlformats.org/officeDocument/2006/relationships/hyperlink" Target="https://ru.wikipedia.org/wiki/%D0%A6%D0%B5%D1%80%D0%BA%D0%BE%D0%B2%D1%8C_%D0%9F%D0%BE%D0%BA%D1%80%D0%BE%D0%B2%D0%B0_%D0%BD%D0%B0_%D0%9D%D0%B5%D1%80%D0%BB%D0%B8" TargetMode="External"/><Relationship Id="rId3" Type="http://schemas.openxmlformats.org/officeDocument/2006/relationships/hyperlink" Target="https://ru.wikipedia.org/wiki/%D0%9A%D0%B8%D0%B5%D0%B2" TargetMode="External"/><Relationship Id="rId21" Type="http://schemas.openxmlformats.org/officeDocument/2006/relationships/image" Target="../media/image7.jpeg"/><Relationship Id="rId7" Type="http://schemas.openxmlformats.org/officeDocument/2006/relationships/hyperlink" Target="https://ru.wikipedia.org/wiki/%D0%AE%D1%80%D0%B8%D0%B9_%D0%92%D0%BB%D0%B0%D0%B4%D0%B8%D0%BC%D0%B8%D1%80%D0%BE%D0%B2%D0%B8%D1%87_%D0%94%D0%BE%D0%BB%D0%B3%D0%BE%D1%80%D1%83%D0%BA%D0%B8%D0%B9" TargetMode="External"/><Relationship Id="rId12" Type="http://schemas.openxmlformats.org/officeDocument/2006/relationships/hyperlink" Target="https://ru.wikipedia.org/wiki/%D0%A6%D0%B5%D1%80%D0%BA%D0%BE%D0%B2%D1%8C_%D0%91%D0%BE%D1%80%D0%B8%D1%81%D0%B0_%D0%B8_%D0%93%D0%BB%D0%B5%D0%B1%D0%B0_(%D0%9A%D0%B8%D0%B4%D0%B5%D0%BA%D1%88%D0%B0)" TargetMode="External"/><Relationship Id="rId17" Type="http://schemas.microsoft.com/office/2007/relationships/hdphoto" Target="../media/hdphoto4.wdp"/><Relationship Id="rId2" Type="http://schemas.openxmlformats.org/officeDocument/2006/relationships/hyperlink" Target="https://commons.wikimedia.org/wiki/File:Vladimir_gate_06_06_2004.jpg?uselang=ru" TargetMode="External"/><Relationship Id="rId16" Type="http://schemas.openxmlformats.org/officeDocument/2006/relationships/image" Target="../media/image6.jpeg"/><Relationship Id="rId20" Type="http://schemas.openxmlformats.org/officeDocument/2006/relationships/hyperlink" Target="https://ru.wikipedia.org/wiki/%D0%A7%D0%B5%D1%82%D0%B2%D0%B5%D1%80%D0%B8%D0%BA_(%D1%81%D0%BE%D0%BE%D1%80%D1%83%D0%B6%D0%B5%D0%BD%D0%B8%D0%B5)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7%D0%B0%D0%BB%D0%B5%D1%81%D1%8C%D0%B5" TargetMode="External"/><Relationship Id="rId11" Type="http://schemas.openxmlformats.org/officeDocument/2006/relationships/hyperlink" Target="https://ru.wikipedia.org/wiki/%D0%9F%D0%B5%D1%80%D0%B5%D1%81%D0%BB%D0%B0%D0%B2%D0%BB%D1%8C-%D0%97%D0%B0%D0%BB%D0%B5%D1%81%D1%81%D0%BA%D0%B8%D0%B9" TargetMode="External"/><Relationship Id="rId5" Type="http://schemas.openxmlformats.org/officeDocument/2006/relationships/hyperlink" Target="https://ru.wikipedia.org/wiki/XII_%D0%B2%D0%B5%D0%BA" TargetMode="External"/><Relationship Id="rId15" Type="http://schemas.openxmlformats.org/officeDocument/2006/relationships/hyperlink" Target="https://ru.wikipedia.org/wiki/1152_%D0%B3%D0%BE%D0%B4" TargetMode="External"/><Relationship Id="rId10" Type="http://schemas.openxmlformats.org/officeDocument/2006/relationships/hyperlink" Target="https://ru.wikipedia.org/wiki/%D0%AE%D1%80%D1%8C%D0%B5%D0%B2-%D0%9F%D0%BE%D0%BB%D1%8C%D1%81%D0%BA%D0%B8%D0%B9" TargetMode="External"/><Relationship Id="rId19" Type="http://schemas.openxmlformats.org/officeDocument/2006/relationships/hyperlink" Target="https://ru.wikipedia.org/wiki/1165_%D0%B3%D0%BE%D0%B4" TargetMode="External"/><Relationship Id="rId4" Type="http://schemas.openxmlformats.org/officeDocument/2006/relationships/hyperlink" Target="https://ru.wikipedia.org/wiki/%D0%92%D0%BB%D0%B0%D0%B4%D0%B8%D0%BC%D0%B8%D1%80%D0%BE-%D0%A1%D1%83%D0%B7%D0%B4%D0%B0%D0%BB%D1%8C%D1%81%D0%BA%D0%BE%D0%B5_%D0%BA%D0%BD%D1%8F%D0%B6%D0%B5%D1%81%D1%82%D0%B2%D0%BE" TargetMode="External"/><Relationship Id="rId9" Type="http://schemas.openxmlformats.org/officeDocument/2006/relationships/hyperlink" Target="https://ru.wikipedia.org/wiki/%D0%A1%D1%83%D0%B7%D0%B4%D0%B0%D0%BB%D1%8C" TargetMode="External"/><Relationship Id="rId14" Type="http://schemas.openxmlformats.org/officeDocument/2006/relationships/hyperlink" Target="https://ru.wikipedia.org/wiki/%D0%A1%D0%BF%D0%B0%D1%81%D0%BE-%D0%9F%D1%80%D0%B5%D0%BE%D0%B1%D1%80%D0%B0%D0%B6%D0%B5%D0%BD%D1%81%D0%BA%D0%B8%D0%B9_%D1%81%D0%BE%D0%B1%D0%BE%D1%80_(%D0%9F%D0%B5%D1%80%D0%B5%D1%81%D0%BB%D0%B0%D0%B2%D0%BB%D1%8C-%D0%97%D0%B0%D0%BB%D0%B5%D1%81%D1%81%D0%BA%D0%B8%D0%B9)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ru.wikipedia.org/wiki/%D0%9D%D0%BE%D0%B2%D0%B3%D0%BE%D1%80%D0%BE%D0%B4" TargetMode="External"/><Relationship Id="rId7" Type="http://schemas.openxmlformats.org/officeDocument/2006/relationships/hyperlink" Target="https://ru.wikipedia.org/wiki/%D0%A4%D1%80%D0%B5%D1%81%D0%BA%D0%B0" TargetMode="External"/><Relationship Id="rId2" Type="http://schemas.openxmlformats.org/officeDocument/2006/relationships/hyperlink" Target="https://ru.wikipedia.org/wiki/%D0%A1%D0%BE%D1%84%D0%B8%D0%B9%D1%81%D0%BA%D0%B8%D0%B9_%D1%81%D0%BE%D0%B1%D0%BE%D1%80_(%D0%9D%D0%BE%D0%B2%D0%B3%D0%BE%D1%80%D0%BE%D0%B4)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F%D1%80%D0%BE%D1%81%D0%BB%D0%B0%D0%B2_%D0%92%D0%BB%D0%B0%D0%B4%D0%B8%D0%BC%D0%B8%D1%80%D0%BE%D0%B2%D0%B8%D1%87_(%D0%BA%D0%BD%D1%8F%D0%B7%D1%8C_%D0%BD%D0%BE%D0%B2%D0%B3%D0%BE%D1%80%D0%BE%D0%B4%D1%81%D0%BA%D0%B8%D0%B9)" TargetMode="External"/><Relationship Id="rId5" Type="http://schemas.openxmlformats.org/officeDocument/2006/relationships/hyperlink" Target="https://ru.wikipedia.org/wiki/%D0%A6%D0%B5%D1%80%D0%BA%D0%BE%D0%B2%D1%8C_%D0%A1%D0%BF%D0%B0%D1%81%D0%B0_%D0%BD%D0%B0_%D0%9D%D0%B5%D1%80%D0%B5%D0%B4%D0%B8%D1%86%D0%B5" TargetMode="External"/><Relationship Id="rId4" Type="http://schemas.openxmlformats.org/officeDocument/2006/relationships/hyperlink" Target="https://ru.wikipedia.org/wiki/%D0%A6%D0%B5%D1%80%D0%BA%D0%BE%D0%B2%D1%8C_%D0%9F%D0%B5%D1%82%D1%80%D0%B0_%D0%B8_%D0%9F%D0%B0%D0%B2%D0%BB%D0%B0_%D0%BD%D0%B0_%D0%A1%D0%B8%D0%BD%D0%B8%D1%87%D1%8C%D0%B5%D0%B9_%D0%B3%D0%BE%D1%80%D0%B5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7%D0%B2%D0%B5%D0%BD%D0%B8%D0%B3%D0%BE%D1%80%D0%BE%D0%B4" TargetMode="External"/><Relationship Id="rId13" Type="http://schemas.openxmlformats.org/officeDocument/2006/relationships/hyperlink" Target="https://ru.wikipedia.org/wiki/%D0%A0%D1%83%D1%81%D1%81%D0%BA%D0%B0%D1%8F_%D0%B0%D1%80%D1%85%D0%B8%D1%82%D0%B5%D0%BA%D1%82%D1%83%D1%80%D0%B0#cite_note-1" TargetMode="External"/><Relationship Id="rId3" Type="http://schemas.openxmlformats.org/officeDocument/2006/relationships/hyperlink" Target="https://ru.wikipedia.org/wiki/%D0%A3%D1%81%D0%BF%D0%B5%D0%BD%D1%81%D0%BA%D0%B8%D0%B9_%D1%81%D0%BE%D0%B1%D0%BE%D1%80_(%D0%9C%D0%BE%D1%81%D0%BA%D0%B2%D0%B0)" TargetMode="External"/><Relationship Id="rId7" Type="http://schemas.openxmlformats.org/officeDocument/2006/relationships/hyperlink" Target="https://ru.wikipedia.org/wiki/%D0%A3%D1%81%D0%BF%D0%B5%D0%BD%D1%81%D0%BA%D0%B8%D0%B9_%D1%81%D0%BE%D0%B1%D0%BE%D1%80_%D0%BD%D0%B0_%D0%93%D0%BE%D1%80%D0%BE%D0%B4%D0%BA%D0%B5" TargetMode="External"/><Relationship Id="rId12" Type="http://schemas.openxmlformats.org/officeDocument/2006/relationships/hyperlink" Target="https://ru.wikipedia.org/wiki/%D0%97%D0%B0%D0%BA%D0%BE%D0%BC%D0%B0%D1%80%D0%B0" TargetMode="External"/><Relationship Id="rId2" Type="http://schemas.openxmlformats.org/officeDocument/2006/relationships/image" Target="../media/image9.jpeg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2%D0%B5%D0%BB%D0%B8%D0%BA%D0%BE%D0%B5_%D0%BA%D0%BD%D1%8F%D0%B6%D0%B5%D1%81%D1%82%D0%B2%D0%BE_%D0%9C%D0%BE%D1%81%D0%BA%D0%BE%D0%B2%D1%81%D0%BA%D0%BE%D0%B5" TargetMode="External"/><Relationship Id="rId11" Type="http://schemas.openxmlformats.org/officeDocument/2006/relationships/hyperlink" Target="https://ru.wikipedia.org/wiki/%D0%9F%D1%80%D1%8F%D1%81%D0%BB%D0%BE_(%D0%B0%D1%80%D1%85%D0%B8%D1%82%D0%B5%D0%BA%D1%82%D1%83%D1%80%D0%B0)" TargetMode="External"/><Relationship Id="rId5" Type="http://schemas.openxmlformats.org/officeDocument/2006/relationships/image" Target="../media/image10.jpeg"/><Relationship Id="rId15" Type="http://schemas.openxmlformats.org/officeDocument/2006/relationships/hyperlink" Target="https://ru.wikipedia.org/wiki/%D0%98%D0%B2%D0%B0%D0%BD_III" TargetMode="External"/><Relationship Id="rId10" Type="http://schemas.openxmlformats.org/officeDocument/2006/relationships/hyperlink" Target="https://ru.wikipedia.org/wiki/%D0%90%D0%BF%D1%81%D0%B8%D0%B4%D0%B0" TargetMode="External"/><Relationship Id="rId4" Type="http://schemas.openxmlformats.org/officeDocument/2006/relationships/hyperlink" Target="https://commons.wikimedia.org/wiki/File:Granovitaya_palata_01.JPG?uselang=ru" TargetMode="External"/><Relationship Id="rId9" Type="http://schemas.openxmlformats.org/officeDocument/2006/relationships/hyperlink" Target="https://ru.wikipedia.org/wiki/%D0%9A%D1%80%D0%B5%D1%81%D1%82%D0%BE%D0%B2%D0%BE-%D0%BA%D1%83%D0%BF%D0%BE%D0%BB%D1%8C%D0%BD%D1%8B%D0%B9_%D1%85%D1%80%D0%B0%D0%BC" TargetMode="External"/><Relationship Id="rId14" Type="http://schemas.openxmlformats.org/officeDocument/2006/relationships/hyperlink" Target="https://ru.wikipedia.org/wiki/%D0%93%D1%80%D0%B0%D0%BD%D0%BE%D0%B2%D0%B8%D1%82%D0%B0%D1%8F_%D0%BF%D0%B0%D0%BB%D0%B0%D1%82%D0%B0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D%D0%BE%D0%B2%D0%BE%D0%B4%D0%B5%D0%B2%D0%B8%D1%87%D0%B8%D0%B9_%D0%BC%D0%BE%D0%BD%D0%B0%D1%81%D1%82%D1%8B%D1%80%D1%8C" TargetMode="External"/><Relationship Id="rId3" Type="http://schemas.openxmlformats.org/officeDocument/2006/relationships/hyperlink" Target="https://ru.wikipedia.org/wiki/%D0%A8%D0%B0%D1%82%D1%91%D1%80_(%D0%B0%D1%80%D1%85%D0%B8%D1%82%D0%B5%D0%BA%D1%82%D1%83%D1%80%D0%B0)" TargetMode="External"/><Relationship Id="rId7" Type="http://schemas.openxmlformats.org/officeDocument/2006/relationships/hyperlink" Target="https://commons.wikimedia.org/wiki/File:Sobor_Novodev.jpg?uselang=ru" TargetMode="External"/><Relationship Id="rId2" Type="http://schemas.openxmlformats.org/officeDocument/2006/relationships/hyperlink" Target="https://ru.wikipedia.org/wiki/%D0%98%D0%B2%D0%B0%D0%BD_%D0%93%D1%80%D0%BE%D0%B7%D0%BD%D1%8B%D0%B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F%D0%BE%D1%81%D1%82%D0%BD%D0%B8%D0%BA_%D0%AF%D0%BA%D0%BE%D0%B2%D0%BB%D0%B5%D0%B2" TargetMode="External"/><Relationship Id="rId5" Type="http://schemas.openxmlformats.org/officeDocument/2006/relationships/hyperlink" Target="https://ru.wikipedia.org/wiki/%D0%A1%D0%BF%D0%B8%D1%81%D0%BE%D0%BA_%D0%BE%D0%B1%D1%8A%D0%B5%D0%BA%D1%82%D0%BE%D0%B2_%D0%92%D1%81%D0%B5%D0%BC%D0%B8%D1%80%D0%BD%D0%BE%D0%B3%D0%BE_%D0%BD%D0%B0%D1%81%D0%BB%D0%B5%D0%B4%D0%B8%D1%8F_%D0%AE%D0%9D%D0%95%D0%A1%D0%9A%D0%9E_%D0%B2_%D0%A0%D0%BE%D1%81%D1%81%D0%B8%D0%B8" TargetMode="External"/><Relationship Id="rId4" Type="http://schemas.openxmlformats.org/officeDocument/2006/relationships/hyperlink" Target="https://ru.wikipedia.org/wiki/%D0%A5%D1%80%D0%B0%D0%BC_%D0%92%D0%B0%D1%81%D0%B8%D0%BB%D0%B8%D1%8F_%D0%91%D0%BB%D0%B0%D0%B6%D0%B5%D0%BD%D0%BD%D0%BE%D0%B3%D0%BE" TargetMode="External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6%D0%B5%D1%80%D0%BA%D0%BE%D0%B2%D1%8C_%D0%98%D0%BE%D0%B0%D0%BD%D0%BD%D0%B0_%D0%9F%D1%80%D0%B5%D0%B4%D1%82%D0%B5%D1%87%D0%B8_(%D0%AF%D1%80%D0%BE%D1%81%D0%BB%D0%B0%D0%B2%D0%BB%D1%8C)" TargetMode="External"/><Relationship Id="rId13" Type="http://schemas.openxmlformats.org/officeDocument/2006/relationships/image" Target="../media/image13.jpeg"/><Relationship Id="rId3" Type="http://schemas.openxmlformats.org/officeDocument/2006/relationships/hyperlink" Target="https://ru.wikipedia.org/wiki/%D0%A6%D0%B5%D1%80%D0%BA%D0%BE%D0%B2%D1%8C_%D0%A0%D0%BE%D0%B6%D0%B4%D0%B5%D1%81%D1%82%D0%B2%D0%B0_%D0%91%D0%BE%D0%B3%D0%BE%D1%80%D0%BE%D0%B4%D0%B8%D1%86%D1%8B_%D0%B2_%D0%9F%D1%83%D1%82%D0%B8%D0%BD%D0%BA%D0%B0%D1%85" TargetMode="External"/><Relationship Id="rId7" Type="http://schemas.openxmlformats.org/officeDocument/2006/relationships/hyperlink" Target="https://commons.wikimedia.org/wiki/File:Brick_baroque.JPG?uselang=ru" TargetMode="External"/><Relationship Id="rId12" Type="http://schemas.openxmlformats.org/officeDocument/2006/relationships/hyperlink" Target="https://ru.wikipedia.org/wiki/%D0%9E%D1%81%D1%82%D0%B0%D0%BD%D0%BA%D0%B8%D0%BD%D0%BE_(%D1%83%D1%81%D0%B0%D0%B4%D1%8C%D0%B1%D0%B0)" TargetMode="External"/><Relationship Id="rId2" Type="http://schemas.openxmlformats.org/officeDocument/2006/relationships/hyperlink" Target="https://ru.wikipedia.org/wiki/%D0%A1%D0%BC%D1%83%D1%82%D0%BD%D0%BE%D0%B5_%D0%B2%D1%80%D0%B5%D0%BC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D%D0%B8%D0%BA%D0%BE%D0%BD_(%D0%9F%D0%B0%D1%82%D1%80%D0%B8%D0%B0%D1%80%D1%85_%D0%9C%D0%BE%D1%81%D0%BA%D0%BE%D0%B2%D1%81%D0%BA%D0%B8%D0%B9)" TargetMode="External"/><Relationship Id="rId11" Type="http://schemas.openxmlformats.org/officeDocument/2006/relationships/hyperlink" Target="https://ru.wikipedia.org/wiki/%D0%A5%D1%80%D0%B0%D0%BC_%D0%A2%D1%80%D0%BE%D0%B8%D1%86%D1%8B_%D0%96%D0%B8%D0%B2%D0%BE%D0%BD%D0%B0%D1%87%D0%B0%D0%BB%D1%8C%D0%BD%D0%BE%D0%B9_%D0%B2_%D0%9D%D0%B8%D0%BA%D0%B8%D1%82%D0%BD%D0%B8%D0%BA%D0%B0%D1%85" TargetMode="External"/><Relationship Id="rId5" Type="http://schemas.openxmlformats.org/officeDocument/2006/relationships/hyperlink" Target="https://ru.wikipedia.org/wiki/1653_%D0%B3%D0%BE%D0%B4" TargetMode="External"/><Relationship Id="rId10" Type="http://schemas.openxmlformats.org/officeDocument/2006/relationships/hyperlink" Target="https://ru.wikipedia.org/wiki/%D0%A5%D1%80%D0%B0%D0%BC_%D0%9F%D0%BE%D0%BA%D1%80%D0%BE%D0%B2%D0%B0_%D0%9F%D1%80%D0%B5%D1%81%D0%B2%D1%8F%D1%82%D0%BE%D0%B9_%D0%91%D0%BE%D0%B3%D0%BE%D1%80%D0%BE%D0%B4%D0%B8%D1%86%D1%8B_%D0%B2_%D0%A0%D1%83%D0%B1%D1%86%D0%BE%D0%B2%D0%B5" TargetMode="External"/><Relationship Id="rId4" Type="http://schemas.openxmlformats.org/officeDocument/2006/relationships/hyperlink" Target="https://ru.wikipedia.org/wiki/%D0%A0%D1%83%D1%81%D1%81%D0%BA%D0%BE%D0%B5_%D1%83%D0%B7%D0%BE%D1%80%D0%BE%D1%87%D1%8C%D0%B5" TargetMode="External"/><Relationship Id="rId9" Type="http://schemas.openxmlformats.org/officeDocument/2006/relationships/hyperlink" Target="https://ru.wikipedia.org/wiki/%D0%94%D0%BE%D0%BD%D1%81%D0%BA%D0%BE%D0%B9_%D0%BC%D0%BE%D0%BD%D0%B0%D1%81%D1%82%D1%8B%D1%80%D1%8C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0%B5%D1%82%D1%80_I" TargetMode="External"/><Relationship Id="rId13" Type="http://schemas.openxmlformats.org/officeDocument/2006/relationships/hyperlink" Target="https://ru.wikipedia.org/wiki/%D0%95%D0%BB%D0%B8%D0%B7%D0%B0%D0%B2%D0%B5%D1%82%D0%B8%D0%BD%D1%81%D0%BA%D0%BE%D0%B5_%D0%B1%D0%B0%D1%80%D0%BE%D0%BA%D0%BA%D0%BE" TargetMode="External"/><Relationship Id="rId18" Type="http://schemas.openxmlformats.org/officeDocument/2006/relationships/hyperlink" Target="https://ru.wikipedia.org/wiki/XVIII_%D0%B2%D0%B5%D0%BA" TargetMode="External"/><Relationship Id="rId3" Type="http://schemas.openxmlformats.org/officeDocument/2006/relationships/hyperlink" Target="https://commons.wikimedia.org/wiki/File:Kikin_palace_SPB_2.jpg?uselang=ru" TargetMode="External"/><Relationship Id="rId7" Type="http://schemas.openxmlformats.org/officeDocument/2006/relationships/hyperlink" Target="https://ru.wikipedia.org/wiki/%D0%A1%D0%B0%D0%BD%D0%BA%D1%82-%D0%9F%D0%B5%D1%82%D0%B5%D1%80%D0%B1%D1%83%D1%80%D0%B3" TargetMode="External"/><Relationship Id="rId12" Type="http://schemas.openxmlformats.org/officeDocument/2006/relationships/hyperlink" Target="https://ru.wikipedia.org/wiki/%D0%95%D0%BB%D0%B8%D0%B7%D0%B0%D0%B2%D0%B5%D1%82%D0%B0_%D0%9F%D0%B5%D1%82%D1%80%D0%BE%D0%B2%D0%BD%D0%B0" TargetMode="External"/><Relationship Id="rId17" Type="http://schemas.openxmlformats.org/officeDocument/2006/relationships/hyperlink" Target="https://ru.wikipedia.org/wiki/%D0%9F%D0%B5%D1%82%D0%B5%D1%80%D0%B3%D0%BE%D1%84" TargetMode="External"/><Relationship Id="rId2" Type="http://schemas.openxmlformats.org/officeDocument/2006/relationships/hyperlink" Target="https://ru.wikipedia.org/wiki/%D0%A0%D1%83%D1%81%D1%81%D0%BA%D0%BE%D0%B5_%D0%B1%D0%B0%D1%80%D0%BE%D0%BA%D0%BA%D0%BE" TargetMode="External"/><Relationship Id="rId16" Type="http://schemas.openxmlformats.org/officeDocument/2006/relationships/hyperlink" Target="https://ru.wikipedia.org/wiki/%D0%95%D0%BA%D0%B0%D1%82%D0%B5%D1%80%D0%B8%D0%BD%D0%B8%D0%BD%D1%81%D0%BA%D0%B8%D0%B9_%D0%B4%D0%B2%D0%BE%D1%80%D0%B5%D1%86" TargetMode="External"/><Relationship Id="rId20" Type="http://schemas.microsoft.com/office/2007/relationships/hdphoto" Target="../media/hdphoto5.wdp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3%D0%BA%D1%80%D0%B0%D0%B8%D0%BD%D1%81%D0%BA%D0%BE%D0%B5_%D0%B1%D0%B0%D1%80%D0%BE%D0%BA%D0%BA%D0%BE" TargetMode="External"/><Relationship Id="rId11" Type="http://schemas.openxmlformats.org/officeDocument/2006/relationships/image" Target="../media/image14.jpeg"/><Relationship Id="rId5" Type="http://schemas.openxmlformats.org/officeDocument/2006/relationships/hyperlink" Target="https://ru.wikipedia.org/wiki/%D0%9C%D0%BE%D1%81%D0%BA%D0%BE%D0%B2%D1%81%D0%BA%D0%BE%D0%B5_%D0%B1%D0%B0%D1%80%D0%BE%D0%BA%D0%BA%D0%BE" TargetMode="External"/><Relationship Id="rId15" Type="http://schemas.openxmlformats.org/officeDocument/2006/relationships/hyperlink" Target="https://ru.wikipedia.org/wiki/%D0%97%D0%B8%D0%BC%D0%BD%D0%B8%D0%B9_%D0%B4%D0%B2%D0%BE%D1%80%D0%B5%D1%86" TargetMode="External"/><Relationship Id="rId10" Type="http://schemas.openxmlformats.org/officeDocument/2006/relationships/hyperlink" Target="https://ru.wikipedia.org/wiki/%D0%9F%D0%B5%D1%82%D1%80%D0%BE%D0%BF%D0%B0%D0%B2%D0%BB%D0%BE%D0%B2%D1%81%D0%BA%D0%B8%D0%B9_%D1%81%D0%BE%D0%B1%D0%BE%D1%80" TargetMode="External"/><Relationship Id="rId19" Type="http://schemas.openxmlformats.org/officeDocument/2006/relationships/image" Target="../media/image15.jpeg"/><Relationship Id="rId4" Type="http://schemas.openxmlformats.org/officeDocument/2006/relationships/hyperlink" Target="https://ru.wikipedia.org/wiki/%D0%9A%D0%B8%D0%BA%D0%B8%D0%BD%D1%8B_%D0%BF%D0%B0%D0%BB%D0%B0%D1%82%D1%8B" TargetMode="External"/><Relationship Id="rId9" Type="http://schemas.openxmlformats.org/officeDocument/2006/relationships/hyperlink" Target="https://ru.wikipedia.org/wiki/%D0%9F%D0%B5%D1%82%D1%80%D0%BE%D0%B2%D1%81%D0%BA%D0%BE%D0%B5_%D0%B1%D0%B0%D1%80%D0%BE%D0%BA%D0%BA%D0%BE" TargetMode="External"/><Relationship Id="rId14" Type="http://schemas.openxmlformats.org/officeDocument/2006/relationships/hyperlink" Target="https://ru.wikipedia.org/wiki/%D0%A0%D0%B0%D1%81%D1%82%D1%80%D0%B5%D0%BB%D0%BB%D0%B8,_%D0%A4%D1%80%D0%B0%D0%BD%D1%87%D0%B5%D1%81%D0%BA%D0%BE_%D0%91%D0%B0%D1%80%D1%82%D0%BE%D0%BB%D0%BE%D0%BC%D0%B5%D0%BE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E%D1%81%D0%BE%D0%B1%D0%BD%D1%8F%D0%BA_%D0%A1._%D0%9F._%D0%A0%D1%8F%D0%B1%D1%83%D1%88%D0%B8%D0%BD%D1%81%D0%BA%D0%BE%D0%B3%D0%BE" TargetMode="External"/><Relationship Id="rId3" Type="http://schemas.openxmlformats.org/officeDocument/2006/relationships/hyperlink" Target="https://ru.wikipedia.org/wiki/%D0%9D%D0%B5%D0%BE%D0%BA%D0%BB%D0%B0%D1%81%D1%81%D0%B8%D1%86%D0%B8%D0%B7%D0%BC" TargetMode="External"/><Relationship Id="rId7" Type="http://schemas.openxmlformats.org/officeDocument/2006/relationships/hyperlink" Target="https://ru.wikipedia.org/wiki/%D0%A8%D0%B5%D1%85%D1%82%D0%B5%D0%BB%D1%8C,_%D0%A4%D1%91%D0%B4%D0%BE%D1%80_%D0%9E%D1%81%D0%B8%D0%BF%D0%BE%D0%B2%D0%B8%D1%87" TargetMode="External"/><Relationship Id="rId12" Type="http://schemas.openxmlformats.org/officeDocument/2006/relationships/hyperlink" Target="https://ru.wikipedia.org/wiki/%D0%AF%D1%80%D0%BE%D1%81%D0%BB%D0%B0%D0%B2%D1%81%D0%BA%D0%B8%D0%B9_%D0%B2%D0%BE%D0%BA%D0%B7%D0%B0%D0%BB" TargetMode="External"/><Relationship Id="rId2" Type="http://schemas.openxmlformats.org/officeDocument/2006/relationships/hyperlink" Target="https://ru.wikipedia.org/wiki/%D0%9C%D0%BE%D0%B4%D0%B5%D1%80%D0%BD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hyperlink" Target="https://ru.wikipedia.org/wiki/%D0%93%D0%BB%D0%B0%D0%B7%D0%B3%D0%BE" TargetMode="External"/><Relationship Id="rId5" Type="http://schemas.openxmlformats.org/officeDocument/2006/relationships/image" Target="../media/image16.jpeg"/><Relationship Id="rId10" Type="http://schemas.openxmlformats.org/officeDocument/2006/relationships/hyperlink" Target="https://ru.wikipedia.org/wiki/%D0%A2%D0%B5%D0%BA%D1%82%D0%BE%D0%BD%D0%B8%D0%BA%D0%B0_(%D0%B8%D1%81%D0%BA%D1%83%D1%81%D1%81%D1%82%D0%B2%D0%BE)" TargetMode="External"/><Relationship Id="rId4" Type="http://schemas.openxmlformats.org/officeDocument/2006/relationships/hyperlink" Target="https://ru.wikipedia.org/wiki/%D0%AD%D0%BA%D0%BB%D0%B5%D0%BA%D1%82%D0%B8%D0%BA%D0%B0_(%D0%B0%D1%80%D1%85%D0%B8%D1%82%D0%B5%D0%BA%D1%82%D1%83%D1%80%D0%B0)" TargetMode="External"/><Relationship Id="rId9" Type="http://schemas.openxmlformats.org/officeDocument/2006/relationships/hyperlink" Target="https://ru.wikipedia.org/wiki/%D0%9C%D0%B0%D0%BB%D0%B0%D1%8F_%D0%9D%D0%B8%D0%BA%D0%B8%D1%82%D1%81%D0%BA%D0%B0%D1%8F_%D1%83%D0%BB%D0%B8%D1%86%D0%B0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hyperlink" Target="https://ru.wikipedia.org/wiki/%D0%A1%D1%82%D0%B0%D1%80%D0%BE%D0%B2,_%D0%98%D0%B2%D0%B0%D0%BD_%D0%95%D0%B3%D0%BE%D1%80%D0%BE%D0%B2%D0%B8%D1%87" TargetMode="External"/><Relationship Id="rId7" Type="http://schemas.microsoft.com/office/2007/relationships/hdphoto" Target="../media/hdphoto6.wdp"/><Relationship Id="rId2" Type="http://schemas.openxmlformats.org/officeDocument/2006/relationships/hyperlink" Target="https://ru.wikipedia.org/wiki/%D0%9A%D0%BB%D0%B0%D1%81%D1%81%D0%B8%D1%86%D0%B8%D0%B7%D0%BC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hyperlink" Target="https://ru.wikipedia.org/wiki/%D0%A2%D0%B0%D0%B2%D1%80%D0%B8%D1%87%D0%B5%D1%81%D0%BA%D0%B8%D0%B9_%D0%B4%D0%B2%D0%BE%D1%80%D0%B5%D1%86" TargetMode="External"/><Relationship Id="rId4" Type="http://schemas.openxmlformats.org/officeDocument/2006/relationships/hyperlink" Target="https://ru.wikipedia.org/wiki/%D0%9A%D0%B2%D0%B0%D1%80%D0%B5%D0%BD%D0%B3%D0%B8,_%D0%94%D0%B6%D0%B0%D0%BA%D0%BE%D0%BC%D0%BE" TargetMode="External"/><Relationship Id="rId9" Type="http://schemas.openxmlformats.org/officeDocument/2006/relationships/hyperlink" Target="https://ru.wikipedia.org/wiki/%D0%93%D0%BB%D0%B0%D0%B2%D0%BD%D0%BE%D0%B5_%D0%B0%D0%B4%D0%BC%D0%B8%D1%80%D0%B0%D0%BB%D1%82%D0%B5%D0%B9%D1%81%D1%82%D0%B2%D0%BE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E%D1%8E%D0%B7_%D0%B0%D1%80%D1%85%D0%B8%D1%82%D0%B5%D0%BA%D1%82%D0%BE%D1%80%D0%BE%D0%B2_%D0%A1%D0%A1%D0%A1%D0%A0" TargetMode="External"/><Relationship Id="rId13" Type="http://schemas.openxmlformats.org/officeDocument/2006/relationships/hyperlink" Target="https://ru.wikipedia.org/wiki/%D0%90%D0%BD%D1%82%D0%B8%D1%87%D0%BD%D0%BE%D1%81%D1%82%D1%8C" TargetMode="External"/><Relationship Id="rId18" Type="http://schemas.openxmlformats.org/officeDocument/2006/relationships/hyperlink" Target="https://ru.wikipedia.org/wiki/%D0%93%D0%BB%D0%B0%D0%B2%D0%BD%D0%BE%D0%B5_%D0%B7%D0%B4%D0%B0%D0%BD%D0%B8%D0%B5_%D0%9C%D0%93%D0%A3" TargetMode="External"/><Relationship Id="rId3" Type="http://schemas.openxmlformats.org/officeDocument/2006/relationships/hyperlink" Target="https://ru.wikipedia.org/wiki/%D0%92%D1%81%D0%B5%D0%BC%D0%B8%D1%80%D0%BD%D0%B0%D1%8F_%D0%B2%D1%8B%D1%81%D1%82%D0%B0%D0%B2%D0%BA%D0%B0_(1937)" TargetMode="External"/><Relationship Id="rId7" Type="http://schemas.openxmlformats.org/officeDocument/2006/relationships/hyperlink" Target="https://ru.wikipedia.org/wiki/%D0%90%D0%BA%D0%B0%D0%B4%D0%B5%D0%BC%D0%B8%D1%8F_%D0%B0%D1%80%D1%85%D0%B8%D1%82%D0%B5%D0%BA%D1%82%D1%83%D1%80%D1%8B_%D0%A1%D0%A1%D0%A1%D0%A0" TargetMode="External"/><Relationship Id="rId12" Type="http://schemas.openxmlformats.org/officeDocument/2006/relationships/hyperlink" Target="https://ru.wikipedia.org/wiki/%D0%A0%D1%83%D0%B4%D0%BD%D0%B5%D0%B2,_%D0%9B%D0%B5%D0%B2_%D0%92%D0%BB%D0%B0%D0%B4%D0%B8%D0%BC%D0%B8%D1%80%D0%BE%D0%B2%D0%B8%D1%87" TargetMode="External"/><Relationship Id="rId17" Type="http://schemas.microsoft.com/office/2007/relationships/hdphoto" Target="../media/hdphoto7.wdp"/><Relationship Id="rId2" Type="http://schemas.openxmlformats.org/officeDocument/2006/relationships/hyperlink" Target="https://ru.wikipedia.org/wiki/%D0%94%D0%B2%D0%BE%D1%80%D0%B5%D1%86_%D0%A1%D0%BE%D0%B2%D0%B5%D1%82%D0%BE%D0%B2" TargetMode="Externa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1934_%D0%B3%D0%BE%D0%B4" TargetMode="External"/><Relationship Id="rId11" Type="http://schemas.openxmlformats.org/officeDocument/2006/relationships/hyperlink" Target="https://ru.wikipedia.org/wiki/%D0%A7%D0%B5%D1%87%D1%83%D0%BB%D0%B8%D0%BD,_%D0%94%D0%BC%D0%B8%D1%82%D1%80%D0%B8%D0%B9_%D0%9D%D0%B8%D0%BA%D0%BE%D0%BB%D0%B0%D0%B5%D0%B2%D0%B8%D1%87" TargetMode="External"/><Relationship Id="rId5" Type="http://schemas.openxmlformats.org/officeDocument/2006/relationships/hyperlink" Target="https://ru.wikipedia.org/wiki/%D0%A2%D0%BE%D1%82%D0%B0%D0%BB%D0%B8%D1%82%D0%B0%D1%80%D0%BD%D0%B0%D1%8F_%D1%8D%D1%81%D1%82%D0%B5%D1%82%D0%B8%D0%BA%D0%B0" TargetMode="External"/><Relationship Id="rId15" Type="http://schemas.openxmlformats.org/officeDocument/2006/relationships/hyperlink" Target="https://ru.wikipedia.org/wiki/%D0%91%D0%B0%D1%80%D0%BE%D0%BA%D0%BA%D0%BE" TargetMode="External"/><Relationship Id="rId10" Type="http://schemas.openxmlformats.org/officeDocument/2006/relationships/hyperlink" Target="https://ru.wikipedia.org/wiki/%D0%98%D0%BE%D1%84%D0%B0%D0%BD,_%D0%91%D0%BE%D1%80%D0%B8%D1%81_%D0%9C%D0%B8%D1%85%D0%B0%D0%B9%D0%BB%D0%BE%D0%B2%D0%B8%D1%87" TargetMode="External"/><Relationship Id="rId19" Type="http://schemas.openxmlformats.org/officeDocument/2006/relationships/image" Target="../media/image21.jpeg"/><Relationship Id="rId4" Type="http://schemas.openxmlformats.org/officeDocument/2006/relationships/hyperlink" Target="https://ru.wikipedia.org/wiki/%D0%92%D1%81%D0%B5%D0%BC%D0%B8%D1%80%D0%BD%D0%B0%D1%8F_%D0%B2%D1%8B%D1%81%D1%82%D0%B0%D0%B2%D0%BA%D0%B0_(1939)" TargetMode="External"/><Relationship Id="rId9" Type="http://schemas.openxmlformats.org/officeDocument/2006/relationships/hyperlink" Target="https://ru.wikipedia.org/wiki/%D0%90%D1%80%D1%85%D0%B8%D1%82%D0%B5%D0%BA%D1%82%D0%BE%D1%80" TargetMode="External"/><Relationship Id="rId14" Type="http://schemas.openxmlformats.org/officeDocument/2006/relationships/hyperlink" Target="https://ru.wikipedia.org/wiki/%D0%A0%D0%B5%D0%BD%D0%B5%D1%81%D1%81%D0%B0%D0%BD%D1%81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B%D0%B0%D0%B3%D1%83%D1%82%D0%B5%D0%BD%D0%BA%D0%BE,_%D0%92%D0%B8%D1%82%D0%B0%D0%BB%D0%B8%D0%B9_%D0%9F%D0%B0%D0%B2%D0%BB%D0%BE%D0%B2%D0%B8%D1%87" TargetMode="External"/><Relationship Id="rId3" Type="http://schemas.openxmlformats.org/officeDocument/2006/relationships/hyperlink" Target="https://ru.wikipedia.org/wiki/%D0%A1%D0%9C_%D0%A1%D0%A1%D0%A1%D0%A0" TargetMode="External"/><Relationship Id="rId7" Type="http://schemas.openxmlformats.org/officeDocument/2006/relationships/hyperlink" Target="https://ru.wikipedia.org/w/index.php?title=%D0%A2%D0%B8%D0%BF%D0%BE%D0%B2%D0%B0%D1%8F_%D0%B0%D1%80%D1%85%D0%B8%D1%82%D0%B5%D0%BA%D1%82%D1%83%D1%80%D0%B0&amp;action=edit&amp;redlink=1" TargetMode="External"/><Relationship Id="rId2" Type="http://schemas.openxmlformats.org/officeDocument/2006/relationships/hyperlink" Target="https://ru.wikipedia.org/wiki/%D0%A6%D0%9A_%D0%9A%D0%9F%D0%A1%D0%A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4%D1%83%D0%BD%D0%BA%D1%86%D0%B8%D0%BE%D0%BD%D0%B0%D0%BB%D0%B8%D0%B7%D0%BC_(%D0%B0%D1%80%D1%85%D0%B8%D1%82%D0%B5%D0%BA%D1%82%D1%83%D1%80%D0%B0)" TargetMode="External"/><Relationship Id="rId11" Type="http://schemas.openxmlformats.org/officeDocument/2006/relationships/image" Target="../media/image22.jpeg"/><Relationship Id="rId5" Type="http://schemas.openxmlformats.org/officeDocument/2006/relationships/hyperlink" Target="https://ru.wikipedia.org/wiki/%D0%A0%D0%BE%D1%81%D1%81%D0%B8%D1%8F_(%D0%B3%D0%BE%D1%81%D1%82%D0%B8%D0%BD%D0%B8%D1%86%D0%B0,_%D0%9C%D0%BE%D1%81%D0%BA%D0%B2%D0%B0)" TargetMode="External"/><Relationship Id="rId10" Type="http://schemas.openxmlformats.org/officeDocument/2006/relationships/hyperlink" Target="https://ru.wikipedia.org/wiki/%D0%A5%D1%80%D1%83%D1%89%D1%91%D0%B2,_%D0%9D%D0%B8%D0%BA%D0%B8%D1%82%D0%B0_%D0%A1%D0%B5%D1%80%D0%B3%D0%B5%D0%B5%D0%B2%D0%B8%D1%87" TargetMode="External"/><Relationship Id="rId4" Type="http://schemas.openxmlformats.org/officeDocument/2006/relationships/hyperlink" Target="https://ru.wikipedia.org/wiki/%D0%9E%D0%B1_%D1%83%D1%81%D1%82%D1%80%D0%B0%D0%BD%D0%B5%D0%BD%D0%B8%D0%B8_%D0%B8%D0%B7%D0%BB%D0%B8%D1%88%D0%B5%D1%81%D1%82%D0%B2_%D0%B2_%D0%BF%D1%80%D0%BE%D0%B5%D0%BA%D1%82%D0%B8%D1%80%D0%BE%D0%B2%D0%B0%D0%BD%D0%B8%D0%B8_%D0%B8_%D1%81%D1%82%D1%80%D0%BE%D0%B8%D1%82%D0%B5%D0%BB%D1%8C%D1%81%D1%82%D0%B2%D0%B5" TargetMode="External"/><Relationship Id="rId9" Type="http://schemas.openxmlformats.org/officeDocument/2006/relationships/hyperlink" Target="https://ru.wikipedia.org/wiki/%D0%A5%D1%80%D1%83%D1%89%D1%91%D0%B2%D0%BA%D0%B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E%D1%81%D0%BA%D0%B2%D0%B0-%D0%A1%D0%B8%D1%82%D0%B8" TargetMode="External"/><Relationship Id="rId2" Type="http://schemas.openxmlformats.org/officeDocument/2006/relationships/hyperlink" Target="https://ru.wikipedia.org/wiki/%D0%9D%D0%B5%D0%B1%D0%BE%D1%81%D0%BA%D1%80%D1%91%D0%B1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3.jpeg"/><Relationship Id="rId4" Type="http://schemas.openxmlformats.org/officeDocument/2006/relationships/hyperlink" Target="https://ru.wikipedia.org/wiki/%D0%A2%D1%80%D0%B8%D1%83%D0%BC%D1%84-%D0%9F%D0%B0%D0%BB%D0%B0%D1%8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8%D1%80%D0%B8%D1%87%D0%B5%D0%BD%D0%BA%D0%BE,_%D0%95%D0%B2%D0%B3%D0%B5%D0%BD%D0%B8%D1%8F_%D0%98%D0%B2%D0%B0%D0%BD%D0%BE%D0%B2%D0%BD%D0%B0" TargetMode="External"/><Relationship Id="rId2" Type="http://schemas.openxmlformats.org/officeDocument/2006/relationships/hyperlink" Target="https://ru.wikipedia.org/wiki/%D0%91%D0%BE%D1%80%D0%B8%D1%81%D0%BE%D0%B2%D0%B0,_%D0%95%D0%BB%D0%B5%D0%BD%D0%B0_%D0%90%D0%BD%D0%B4%D1%80%D0%B5%D0%B5%D0%B2%D0%BD%D0%B0_(%D0%B8%D1%81%D0%BA%D1%83%D1%81%D1%81%D1%82%D0%B2%D0%BE%D0%B2%D0%B5%D0%B4)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%D0%9E%D0%BF%D0%BE%D0%BB%D0%BE%D0%B2%D0%BD%D0%B8%D0%BA%D0%BE%D0%B2,_%D0%90%D0%BB%D0%B5%D0%BA%D1%81%D0%B0%D0%BD%D0%B4%D1%80_%D0%92%D0%B8%D0%BA%D1%82%D0%BE%D1%80%D0%BE%D0%B2%D0%B8%D1%87" TargetMode="External"/><Relationship Id="rId4" Type="http://schemas.openxmlformats.org/officeDocument/2006/relationships/hyperlink" Target="https://ru.wikipedia.org/wiki/%D0%98%D0%B2%D0%B0%D0%BD%D0%BE%D0%B2,_%D0%92%D0%BB%D0%B0%D0%B4%D0%B8%D0%BC%D0%B8%D1%80_%D0%9D%D0%B8%D0%BA%D0%BE%D0%BB%D0%B0%D0%B5%D0%B2%D0%B8%D1%87_(%D0%B8%D1%81%D1%82%D0%BE%D1%80%D0%B8%D0%BA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04" y="161646"/>
            <a:ext cx="1726135" cy="2015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502444" y="4725144"/>
            <a:ext cx="71638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dirty="0">
                <a:solidFill>
                  <a:srgbClr val="C00000"/>
                </a:solidFill>
                <a:latin typeface="Arkhive" panose="020B0603050302020204" pitchFamily="34" charset="0"/>
              </a:rPr>
              <a:t>Руководитель: </a:t>
            </a:r>
            <a:r>
              <a:rPr lang="ru-RU" altLang="ru-RU" sz="3200" b="1" i="1" dirty="0" err="1" smtClean="0">
                <a:latin typeface="AnastasiaScript" panose="02000505070000020002" pitchFamily="2" charset="0"/>
              </a:rPr>
              <a:t>Козунова</a:t>
            </a:r>
            <a:r>
              <a:rPr lang="ru-RU" altLang="ru-RU" sz="3200" b="1" i="1" dirty="0" smtClean="0">
                <a:latin typeface="AnastasiaScript" panose="02000505070000020002" pitchFamily="2" charset="0"/>
              </a:rPr>
              <a:t>  Татьяна Павловна </a:t>
            </a:r>
            <a:endParaRPr lang="ru-RU" altLang="ru-RU" sz="2800" b="1" i="1" dirty="0" smtClean="0">
              <a:latin typeface="AnastasiaScript" panose="02000505070000020002" pitchFamily="2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 dirty="0" smtClean="0">
                <a:solidFill>
                  <a:srgbClr val="002060"/>
                </a:solidFill>
                <a:latin typeface="Arkhive" panose="020B0603050302020204" pitchFamily="34" charset="0"/>
              </a:rPr>
              <a:t>                 </a:t>
            </a:r>
            <a:r>
              <a:rPr lang="ru-RU" altLang="ru-RU" sz="1400" b="1" i="1" dirty="0" smtClean="0">
                <a:cs typeface="Arial" panose="020B0604020202020204" pitchFamily="34" charset="0"/>
              </a:rPr>
              <a:t>январь 2016 год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400" b="1" i="1" dirty="0" smtClean="0">
                <a:cs typeface="Arial" panose="020B0604020202020204" pitchFamily="34" charset="0"/>
              </a:rPr>
              <a:t>                      г. Санкт - Петербург</a:t>
            </a:r>
            <a:endParaRPr lang="ru-RU" altLang="ru-RU" sz="1400" b="1" i="1" dirty="0"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84648" y="2309970"/>
            <a:ext cx="73152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</a:rPr>
              <a:t>*</a:t>
            </a:r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</a:rPr>
              <a:t>Русская      архитектура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</a:rPr>
              <a:t>*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11" name="Picture 3" descr="C:\Documents and Settings\Иятта\Рабочий стол\ЭТО СРОЧНО\Новая папка\755ad610193c.png"/>
          <p:cNvPicPr>
            <a:picLocks noChangeAspect="1" noChangeArrowheads="1"/>
          </p:cNvPicPr>
          <p:nvPr/>
        </p:nvPicPr>
        <p:blipFill>
          <a:blip r:embed="rId3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0"/>
            <a:ext cx="2433153" cy="2671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270151" y="401425"/>
            <a:ext cx="2952328" cy="432048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 *Б* КЛАСС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88704" y="980728"/>
            <a:ext cx="4968552" cy="914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АВТОР - 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ЦУРКАНУ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Иустин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Викторович</a:t>
            </a:r>
          </a:p>
        </p:txBody>
      </p:sp>
      <p:pic>
        <p:nvPicPr>
          <p:cNvPr id="6146" name="Picture 2" descr="https://pp.vk.me/c625221/v625221059/4901d/s2iXlPaDey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6" t="1808" r="17939" b="2270"/>
          <a:stretch/>
        </p:blipFill>
        <p:spPr bwMode="auto">
          <a:xfrm>
            <a:off x="5009" y="2338985"/>
            <a:ext cx="2448233" cy="24637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588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43755177"/>
              </p:ext>
            </p:extLst>
          </p:nvPr>
        </p:nvGraphicFramePr>
        <p:xfrm>
          <a:off x="969015" y="118960"/>
          <a:ext cx="8183993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4" name="Picture 4" descr="http://www.belligea.it/wp-content/uploads/2014/01/un-simbolo-di-architettur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2" y="0"/>
            <a:ext cx="1750088" cy="1750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2480" y="1992215"/>
            <a:ext cx="9361040" cy="4893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Архитектура</a:t>
            </a: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 - это строительство зданий, выполненное в некотором стиле, помогающее украсить здания и города. Многие люди считают, что автор (архитектор) просто строит здания, не внося в них ни малейшего смысла, но каждый архитектор в свое творение всегда вносит нечто особенное неповторимое, каплю своей души так сказать. 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Архитектура</a:t>
            </a: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 - это искусство моделирования среды обитания человека и проектирования поведения людей в этой среде, путем особой функциональной и художественной организации пространства и формы, художественной работы с пластикой элементов, цветом.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В современном понимании архитектура - дизайн зданий, сооружений и их комплексов, а так же планировка населенных мест и разработка малых архитектурных форм - фонтанов, ограждений, беседок и др</a:t>
            </a:r>
            <a:r>
              <a:rPr lang="ru-RU" sz="1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В </a:t>
            </a:r>
            <a:r>
              <a:rPr lang="ru-RU" sz="12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России </a:t>
            </a: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существуют следующие специальности архитекторов: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- архитектура жилых и общественных зданий (архитектор-</a:t>
            </a:r>
            <a:r>
              <a:rPr lang="ru-RU" sz="1200" b="1" dirty="0" err="1">
                <a:solidFill>
                  <a:srgbClr val="333333"/>
                </a:solidFill>
                <a:latin typeface="arial" panose="020B0604020202020204" pitchFamily="34" charset="0"/>
              </a:rPr>
              <a:t>объемщик</a:t>
            </a: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) ;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- градостроительство и планировка населенных мест (архитектор-планировщик) ;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- архитектура промышленных зданий;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- теория и история архитектуры;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- дизайн архитектурной среды (архитектор-дизайнер) .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Наиболее известные архитекторы:</a:t>
            </a:r>
            <a:r>
              <a:rPr lang="ru-RU" sz="1200" b="1" dirty="0">
                <a:solidFill>
                  <a:srgbClr val="FF0000"/>
                </a:solidFill>
              </a:rPr>
              <a:t/>
            </a:r>
            <a:br>
              <a:rPr lang="ru-RU" sz="1200" b="1" dirty="0">
                <a:solidFill>
                  <a:srgbClr val="FF0000"/>
                </a:solidFill>
              </a:rPr>
            </a:b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Имхотеп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Леонардо Да Винчи, Рафаэль Санти, Микеланджело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Буонарроти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Бартоломео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 Растрелли, Антонио Гауди, Фрэнк Ллойд Райт, Иван Леонидов,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Ле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 Корбюзье, Оскар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Немейер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Константин Мельников, Алексей Щусев,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Алвар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Аалто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Кендзо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 Танге,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Норман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Фостер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Кисе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Курокава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Фриденсрайх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Хундертвассер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Фрэнк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Гери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Даниэль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Либескинд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Рем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Колхас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Заха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Хадид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, Сантьяго </a:t>
            </a:r>
            <a:r>
              <a:rPr lang="ru-RU" sz="1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Калатрава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</a:rPr>
              <a:t> и др.</a:t>
            </a:r>
            <a:r>
              <a:rPr lang="ru-RU" sz="1200" b="1" dirty="0">
                <a:solidFill>
                  <a:srgbClr val="FF0000"/>
                </a:solidFill>
              </a:rPr>
              <a:t/>
            </a:r>
            <a:br>
              <a:rPr lang="ru-RU" sz="1200" b="1" dirty="0">
                <a:solidFill>
                  <a:srgbClr val="FF0000"/>
                </a:solidFill>
              </a:rPr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>
                <a:solidFill>
                  <a:srgbClr val="333333"/>
                </a:solidFill>
                <a:latin typeface="arial" panose="020B0604020202020204" pitchFamily="34" charset="0"/>
              </a:rPr>
              <a:t>Архитектура - это принципиальное устройство чего-либо сложного, общий вид, без указания конкретных инженерных расчетов.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28333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upload.wikimedia.org/wikipedia/commons/a/a6/Church_of_Tithes%2C_Kiev%2C_ruins_in_182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980728"/>
            <a:ext cx="2819645" cy="364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6496" y="4638870"/>
            <a:ext cx="2985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Десятинная церковь в Киеве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00872" y="620688"/>
            <a:ext cx="5544616" cy="45550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</a:rPr>
              <a:t>Древнерусское государство (IX—XII века</a:t>
            </a:r>
            <a:r>
              <a:rPr lang="ru-RU" sz="2000" b="1" u="sng" dirty="0" smtClean="0">
                <a:solidFill>
                  <a:srgbClr val="C00000"/>
                </a:solidFill>
              </a:rPr>
              <a:t>)</a:t>
            </a:r>
            <a:endParaRPr lang="ru-RU" sz="2000" b="1" u="sng" dirty="0">
              <a:solidFill>
                <a:srgbClr val="C00000"/>
              </a:solidFill>
            </a:endParaRPr>
          </a:p>
          <a:p>
            <a:r>
              <a:rPr lang="ru-RU" sz="1400" dirty="0"/>
              <a:t>Культурное влияние Древнерусского государства прослеживается в архитектурных традициях нескольких современных государств, в том числе и России.</a:t>
            </a:r>
          </a:p>
          <a:p>
            <a:r>
              <a:rPr lang="ru-RU" sz="1400" dirty="0"/>
              <a:t>Большие церкви Киевской Руси, построенные после </a:t>
            </a:r>
            <a:r>
              <a:rPr lang="ru-RU" sz="1400" dirty="0">
                <a:hlinkClick r:id="rId4" tooltip="988 год"/>
              </a:rPr>
              <a:t>988 года</a:t>
            </a:r>
            <a:r>
              <a:rPr lang="ru-RU" sz="1400" dirty="0"/>
              <a:t>, были первыми примерами монументальной архитектуры в восточно-славянских землях. Архитектурный стиль Киевской Руси утвердился под влиянием Архитектуры Византии. Ранние </a:t>
            </a:r>
            <a:r>
              <a:rPr lang="ru-RU" sz="1400" dirty="0">
                <a:hlinkClick r:id="rId5" tooltip="Православие"/>
              </a:rPr>
              <a:t>православные</a:t>
            </a:r>
            <a:r>
              <a:rPr lang="ru-RU" sz="1400" dirty="0"/>
              <a:t> церкви были главным образом сделаны из дерева. До конца 10 века были развитые традиции деревянного зодчества, были уже и каменные постройки.</a:t>
            </a:r>
          </a:p>
          <a:p>
            <a:r>
              <a:rPr lang="ru-RU" sz="1400" dirty="0"/>
              <a:t>Первой каменной церковью Древнерусского государства была </a:t>
            </a:r>
            <a:r>
              <a:rPr lang="ru-RU" sz="1400" dirty="0">
                <a:hlinkClick r:id="rId6" tooltip="Десятинная церковь"/>
              </a:rPr>
              <a:t>Десятинная церковь</a:t>
            </a:r>
            <a:r>
              <a:rPr lang="ru-RU" sz="1400" dirty="0"/>
              <a:t> в </a:t>
            </a:r>
            <a:r>
              <a:rPr lang="ru-RU" sz="1400" dirty="0">
                <a:hlinkClick r:id="rId7" tooltip="Киев"/>
              </a:rPr>
              <a:t>Киеве</a:t>
            </a:r>
            <a:r>
              <a:rPr lang="ru-RU" sz="1400" dirty="0"/>
              <a:t>, строительство которой относят к 989 году. Церковь строилась в качестве </a:t>
            </a:r>
            <a:r>
              <a:rPr lang="ru-RU" sz="1400" dirty="0">
                <a:hlinkClick r:id="rId8" tooltip="Собор (храм)"/>
              </a:rPr>
              <a:t>кафедрального собора</a:t>
            </a:r>
            <a:r>
              <a:rPr lang="ru-RU" sz="1400" dirty="0"/>
              <a:t> неподалеку от княжеского терема.</a:t>
            </a:r>
          </a:p>
          <a:p>
            <a:r>
              <a:rPr lang="ru-RU" sz="1400" dirty="0"/>
              <a:t>В первой половине XII в. церковь перенесла значительный ремонт. В это время был полностью перестроен юго-западный угол храма, перед западным фасадом появился мощный пилон, подпирающий стену. Эти мероприятия, вероятнее всего, являлись восстановлением храма после частичного обрушения вследствие землетрясения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378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720752" y="716620"/>
            <a:ext cx="6421844" cy="27257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4761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Владимиро-суздальская архитектура (XII—XIII века)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  </a:t>
            </a:r>
            <a:endParaRPr kumimoji="0" lang="pl-PL" altLang="ru-RU" sz="1600" b="0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Золотые ворота во Владимире. Центральная часть с проездной аркой сохранилась с середины XII века</a:t>
            </a:r>
            <a:endParaRPr kumimoji="0" lang="pl-PL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В период политической раздробленности роль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3" tooltip="Киев"/>
              </a:rPr>
              <a:t>Киева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как политического центра начала ослабевать, в удельных центрах появились значительные архитектурные школы. В XII—XIII веках важнейшим культурным центром стало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4" tooltip="Владимиро-Суздальское княжество"/>
              </a:rPr>
              <a:t>Владимиро-Суздальское княжество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Уникальность владимиро-суздальского зодчества состоит в том, что оно не просто продолжило традиции византийской и южнорусской архитектуры, но и значительно обогатило их западноевропейскими идеями и элементами. При этом вопрос о непосредственном участии средневековых европейских мастеров в белокаменном строительстве на северо-востоке Руси в середине — второй половине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5" tooltip="XII век"/>
              </a:rPr>
              <a:t>XII века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остаётся открытым.</a:t>
            </a:r>
            <a:endParaRPr kumimoji="0" lang="pl-PL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Первым европейскую каменную технику в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6" tooltip="Залесье"/>
              </a:rPr>
              <a:t>Залесье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начал использовать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7" tooltip="Юрий Владимирович Долгорукий"/>
              </a:rPr>
              <a:t>Юрий Долгорукий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При нём были возведены белокаменные постройки во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8" tooltip="Владимир (город)"/>
              </a:rPr>
              <a:t>Владимире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9" tooltip="Суздаль"/>
              </a:rPr>
              <a:t>Суздале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0" tooltip="Юрьев-Польский"/>
              </a:rPr>
              <a:t>Юрьеве-Польском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1" tooltip="Переславль-Залесский"/>
              </a:rPr>
              <a:t>Переславле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До нашего времени дошли две из них —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2" tooltip="Церковь Бориса и Глеба (Кидекша)"/>
              </a:rPr>
              <a:t>церковь Бориса и Глеба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в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3" tooltip="Кидекша"/>
              </a:rPr>
              <a:t>Кидекше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и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4" tooltip="Спасо-Преображенский собор (Переславль-Залесский)"/>
              </a:rPr>
              <a:t>Спасский собор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в Переславле-Залесском. Оба храма датируются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5" tooltip="1152 год"/>
              </a:rPr>
              <a:t>1152 годом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pl-PL" altLang="ru-RU" sz="900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3" name="Picture 5" descr="https://upload.wikimedia.org/wikipedia/commons/thumb/7/73/Vladimir_gate_06_06_2004.jpg/250px-Vladimir_gate_06_06_2004.jpg">
            <a:hlinkClick r:id="rId2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748223"/>
            <a:ext cx="23812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88904" y="3717032"/>
            <a:ext cx="49530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252525"/>
                </a:solidFill>
                <a:effectLst/>
                <a:latin typeface="Arial"/>
              </a:rPr>
              <a:t>Одним из самых заметных памятников зодчества владимиро-суздальской школы является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18" tooltip="Церковь Покрова на Нерли"/>
              </a:rPr>
              <a:t>церковь Покрова на Нерли</a:t>
            </a:r>
            <a:r>
              <a:rPr lang="ru-RU" b="0" i="0" dirty="0" smtClean="0">
                <a:solidFill>
                  <a:srgbClr val="252525"/>
                </a:solidFill>
                <a:effectLst/>
                <a:latin typeface="Arial"/>
              </a:rPr>
              <a:t>, построенная в </a:t>
            </a:r>
            <a:r>
              <a:rPr lang="ru-RU" b="0" i="0" u="sng" dirty="0" smtClean="0">
                <a:solidFill>
                  <a:srgbClr val="0B0080"/>
                </a:solidFill>
                <a:effectLst/>
                <a:latin typeface="Arial"/>
                <a:hlinkClick r:id="rId19" tooltip="1165 год"/>
              </a:rPr>
              <a:t>1165 году</a:t>
            </a:r>
            <a:r>
              <a:rPr lang="ru-RU" b="0" i="0" dirty="0" smtClean="0">
                <a:solidFill>
                  <a:srgbClr val="252525"/>
                </a:solidFill>
                <a:effectLst/>
                <a:latin typeface="Arial"/>
              </a:rPr>
              <a:t>. От храма XII века без существенных искажений до нашего времени сохранился основной объём — небольшой, слегка вытянутый по продольной оси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0" tooltip="Четверик (сооружение)"/>
              </a:rPr>
              <a:t>четверик</a:t>
            </a:r>
            <a:r>
              <a:rPr lang="ru-RU" b="0" i="0" dirty="0" smtClean="0">
                <a:solidFill>
                  <a:srgbClr val="252525"/>
                </a:solidFill>
                <a:effectLst/>
                <a:latin typeface="Arial"/>
              </a:rPr>
              <a:t> и глава.</a:t>
            </a:r>
            <a:endParaRPr lang="ru-RU" dirty="0"/>
          </a:p>
        </p:txBody>
      </p:sp>
      <p:pic>
        <p:nvPicPr>
          <p:cNvPr id="12295" name="Picture 7" descr="https://upload.wikimedia.org/wikipedia/commons/thumb/d/dc/Church_of_the_Protection_of_the_Theotokos_on_the_Nerl_10.jpg/250px-Church_of_the_Protection_of_the_Theotokos_on_the_Nerl_10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3717032"/>
            <a:ext cx="320280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6487" y="2544100"/>
            <a:ext cx="24952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Золотые ворота во Владимире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3542" y="5840690"/>
            <a:ext cx="3116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B0080"/>
                </a:solidFill>
                <a:latin typeface="Arial"/>
                <a:hlinkClick r:id="rId18" tooltip="Церковь Покрова на Нерли"/>
              </a:rPr>
              <a:t>Ц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18" tooltip="Церковь Покрова на Нерли"/>
              </a:rPr>
              <a:t>ерковь Покрова на Нерли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38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32920" y="1253387"/>
            <a:ext cx="4953000" cy="46782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/>
              <a:t>Ф</a:t>
            </a:r>
            <a:r>
              <a:rPr lang="ru-RU" sz="1400" dirty="0"/>
              <a:t>ормирование новгородской архитектурной школы относят к середине XI века, времени строительства </a:t>
            </a:r>
            <a:r>
              <a:rPr lang="ru-RU" sz="1400" dirty="0">
                <a:hlinkClick r:id="rId2" tooltip="Софийский собор (Новгород)"/>
              </a:rPr>
              <a:t>Софийского собора</a:t>
            </a:r>
            <a:r>
              <a:rPr lang="ru-RU" sz="1400" dirty="0"/>
              <a:t> в </a:t>
            </a:r>
            <a:r>
              <a:rPr lang="ru-RU" sz="1400" dirty="0">
                <a:hlinkClick r:id="rId3" tooltip="Новгород"/>
              </a:rPr>
              <a:t>Новгороде</a:t>
            </a:r>
            <a:r>
              <a:rPr lang="ru-RU" sz="1400" dirty="0"/>
              <a:t>. Уже в данном памятнике заметны отличительные черты новгородской архитектуры — монументальность, простота, отсутствие излишней декоративности.</a:t>
            </a:r>
          </a:p>
          <a:p>
            <a:r>
              <a:rPr lang="ru-RU" sz="1400" dirty="0"/>
              <a:t>Храмы Новгорода эпохи политической раздробленности уже не поражают огромными размерами, однако в них сохраняются основные черты данной архитектурной школы. Они отличаются простотой и некоторой тяжеловесностью форм. В конце XII века были построены такие храмы как </a:t>
            </a:r>
            <a:r>
              <a:rPr lang="ru-RU" sz="1400" dirty="0">
                <a:hlinkClick r:id="rId4" tooltip="Церковь Петра и Павла на Синичьей горе"/>
              </a:rPr>
              <a:t>церковь Петра и Павла на Синичьей горе</a:t>
            </a:r>
            <a:r>
              <a:rPr lang="ru-RU" sz="1400" dirty="0"/>
              <a:t> (1185), церковь Уверения Фомы на </a:t>
            </a:r>
            <a:r>
              <a:rPr lang="ru-RU" sz="1400" dirty="0" err="1"/>
              <a:t>Мячине</a:t>
            </a:r>
            <a:r>
              <a:rPr lang="ru-RU" sz="1400" dirty="0"/>
              <a:t> (1195) (на её фундаменте в 1463 году построена новая церковь с тем же именем). Заметным памятником, завершившим развитие школы в XII веке, стала </a:t>
            </a:r>
            <a:r>
              <a:rPr lang="ru-RU" sz="1400" dirty="0">
                <a:hlinkClick r:id="rId5" tooltip="Церковь Спаса на Нередице"/>
              </a:rPr>
              <a:t>церковь Спаса на </a:t>
            </a:r>
            <a:r>
              <a:rPr lang="ru-RU" sz="1400" dirty="0" err="1">
                <a:hlinkClick r:id="rId5" tooltip="Церковь Спаса на Нередице"/>
              </a:rPr>
              <a:t>Нередице</a:t>
            </a:r>
            <a:r>
              <a:rPr lang="ru-RU" sz="1400" dirty="0"/>
              <a:t> (1198). Построена за один сезон при новгородском князе </a:t>
            </a:r>
            <a:r>
              <a:rPr lang="ru-RU" sz="1400" dirty="0">
                <a:hlinkClick r:id="rId6" tooltip="Ярослав Владимирович (князь новгородский)"/>
              </a:rPr>
              <a:t>Ярославе Владимировиче</a:t>
            </a:r>
            <a:r>
              <a:rPr lang="ru-RU" sz="1400" dirty="0"/>
              <a:t>. Храм одноглавый, кубического типа, </a:t>
            </a:r>
            <a:r>
              <a:rPr lang="ru-RU" sz="1400" dirty="0" err="1"/>
              <a:t>четырёхстолпный</a:t>
            </a:r>
            <a:r>
              <a:rPr lang="ru-RU" sz="1400" dirty="0"/>
              <a:t>, трёхапсидный. </a:t>
            </a:r>
            <a:r>
              <a:rPr lang="ru-RU" sz="1400" dirty="0">
                <a:hlinkClick r:id="rId7" tooltip="Фреска"/>
              </a:rPr>
              <a:t>Фресковые</a:t>
            </a:r>
            <a:r>
              <a:rPr lang="ru-RU" sz="1400" dirty="0"/>
              <a:t> росписи занимали всю поверхность стен и представляли собой один из уникальных и значительных живописных ансамблей России.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96616" y="445314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Новгородско-Псковская архитектура (конец XII — XVI век</a:t>
            </a:r>
            <a:r>
              <a:rPr lang="ru-RU" b="1" dirty="0">
                <a:solidFill>
                  <a:srgbClr val="C00000"/>
                </a:solidFill>
              </a:rPr>
              <a:t>)</a:t>
            </a:r>
          </a:p>
        </p:txBody>
      </p:sp>
      <p:pic>
        <p:nvPicPr>
          <p:cNvPr id="13316" name="Picture 4" descr="Saint Sophia Cathedral in Novgoro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772816"/>
            <a:ext cx="367240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2480" y="4437112"/>
            <a:ext cx="335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Софийский </a:t>
            </a:r>
            <a:r>
              <a:rPr lang="ru-RU" b="1" dirty="0" smtClean="0"/>
              <a:t>собор в Новгороде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7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0592" y="476672"/>
            <a:ext cx="70850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Архитектура Московского княжества (XIV—XVI века)</a:t>
            </a:r>
          </a:p>
        </p:txBody>
      </p:sp>
      <p:pic>
        <p:nvPicPr>
          <p:cNvPr id="14338" name="Picture 2" descr="https://upload.wikimedia.org/wikipedia/commons/thumb/2/23/MoscowKremlin_AssumptionCathedral3.jpg/220px-MoscowKremlin_AssumptionCathedral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59" y="870718"/>
            <a:ext cx="269010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323" y="3371513"/>
            <a:ext cx="36097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u="sng" dirty="0">
                <a:hlinkClick r:id="rId3" tooltip="Успенский собор (Москва)"/>
              </a:rPr>
              <a:t>Успенский собор Московского Кремля</a:t>
            </a:r>
            <a:endParaRPr lang="ru-RU" sz="1600" b="1" i="1" dirty="0"/>
          </a:p>
        </p:txBody>
      </p:sp>
      <p:pic>
        <p:nvPicPr>
          <p:cNvPr id="14340" name="Picture 4" descr="https://upload.wikimedia.org/wikipedia/commons/thumb/5/55/Granovitaya_palata_01.JPG/1px-Granovitaya_palata_0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3206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448944" y="1124744"/>
            <a:ext cx="4320480" cy="44935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Превращение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6" tooltip="Великое княжество Московское"/>
              </a:rPr>
              <a:t>Москвы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в сильный политический центр привело к стремительному развитию архитектуры на территории города и княжества. Архитектурные традиции Владимиро-Суздальского княжества успешно перенимались московскими зодчими, к концу XVI века уже можно говорить о собственной московской архитектурной школе.</a:t>
            </a:r>
            <a:endParaRPr kumimoji="0" lang="pl-PL" alt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7" tooltip="Успенский собор на Городке"/>
              </a:rPr>
              <a:t>Успенский собор на Городке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в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8" tooltip="Звенигород"/>
              </a:rPr>
              <a:t>Звенигороде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— один из полностью сохранившихся белокаменных московских храмов данного периода. Это небольшой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9" tooltip="Крестово-купольный храм"/>
              </a:rPr>
              <a:t>крестово-купольный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четырёхстолпный храм, увенчанный одним куполом. С восточной стороны храм имеет три алтарные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0" tooltip="Апсида"/>
              </a:rPr>
              <a:t>апсиды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 западный, южный и северный фасады храма имеют традиционное деление на три вертикальных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1" tooltip="Прясло (архитектура)"/>
              </a:rPr>
              <a:t>прясла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 завершенных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2" tooltip="Закомара"/>
              </a:rPr>
              <a:t>закомарами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Изящество пропорций и красота богатого декоративного убранства выделяют храм из числа других соборов того же времени</a:t>
            </a:r>
            <a:r>
              <a:rPr kumimoji="0" lang="pl-PL" altLang="ru-RU" sz="1200" b="1" i="0" u="none" strike="noStrike" cap="none" normalizeH="0" baseline="3000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3"/>
              </a:rPr>
              <a:t>[1]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pl-PL" alt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1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>  </a:t>
            </a:r>
            <a:endParaRPr kumimoji="0" lang="pl-PL" altLang="ru-RU" sz="3600" b="1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1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4" tooltip="Грановитая палата"/>
              </a:rPr>
              <a:t>Грановитая палата</a:t>
            </a:r>
            <a:endParaRPr kumimoji="0" lang="pl-PL" alt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Подъём московской архитектуры принято связывать с политическими и экономическими успехами княжества в конце XV века, во времена правления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5" tooltip="Иван III"/>
              </a:rPr>
              <a:t>Ивана III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pl-PL" altLang="ru-RU" sz="1100" b="1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2" name="Picture 6" descr="Granovitaya palata 01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3760906"/>
            <a:ext cx="26670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0382" y="5618282"/>
            <a:ext cx="20368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/>
            <a:r>
              <a:rPr kumimoji="0" lang="pl-PL" altLang="ru-RU" sz="1600" b="1" i="1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cs typeface="Times New Roman" panose="02020603050405020304" pitchFamily="18" charset="0"/>
                <a:hlinkClick r:id="rId14" tooltip="Грановитая палата"/>
              </a:rPr>
              <a:t>Грановитая палата</a:t>
            </a:r>
            <a:endParaRPr kumimoji="0" lang="pl-PL" alt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22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672" y="188640"/>
            <a:ext cx="5890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Архитектура Русского царства (XVI век)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13040" y="833515"/>
            <a:ext cx="3512840" cy="52629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Принятие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2" tooltip="Иван Грозный"/>
              </a:rPr>
              <a:t>Иваном Грозным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титула «царя» и превращение России в царство было очередным этапом развития русского государства и русской архитектуры в том числе. В архитектуре данного периода продолжаются прошлые традиции, при этом в каменную архитектуру из деревянной проникает форма «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3" tooltip="Шатёр (архитектура)"/>
              </a:rPr>
              <a:t>шатра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», что является заметным отличием в архитектуре нового периода.</a:t>
            </a:r>
            <a:endParaRPr kumimoji="0" lang="pl-PL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Самым известным памятником архитектуры данного периода является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4" tooltip="Храм Василия Блаженного"/>
              </a:rPr>
              <a:t>Храм Василия Блаженного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 строительство которого продолжалось в 1554—1560 годах. Собор входит в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5" tooltip="Список объектов Всемирного наследия ЮНЕСКО в России"/>
              </a:rPr>
              <a:t>Список объектов Всемирного наследия ЮНЕСКО в России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Храм Василия Блаженного, или Покровский Собор, был построен по приказу Ивана Грозного в память о взятии Казани, автором проекта, по одной из версий, стал псковский зодчий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6" tooltip="Постник Яковлев"/>
              </a:rPr>
              <a:t>Постник Яковлев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Памятник является одним из самых узнаваемых символов Москвы и России.</a:t>
            </a:r>
            <a:endParaRPr kumimoji="0" lang="pl-PL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7"/>
              </a:rPr>
              <a:t>  </a:t>
            </a:r>
            <a:endParaRPr kumimoji="0" lang="pl-PL" altLang="ru-RU" sz="1200" b="1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Смоленский собор 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8" tooltip="Новодевичий монастырь"/>
              </a:rPr>
              <a:t>Новодевичьего монастыря</a:t>
            </a: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(1524—1598)</a:t>
            </a:r>
            <a:endParaRPr kumimoji="0" lang="pl-PL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2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Другим известным</a:t>
            </a:r>
            <a:endParaRPr kumimoji="0" lang="pl-PL" altLang="ru-RU" sz="1200" b="1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5" name="Picture 5" descr="Покровский собор (вид со стороны Спасской башни Кремля)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93" y="1123669"/>
            <a:ext cx="2529608" cy="302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76536" y="4581128"/>
            <a:ext cx="3280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pl-PL" altLang="ru-RU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4" tooltip="Храм Василия Блаженного"/>
              </a:rPr>
              <a:t>Храм Василия Блаженного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587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672" y="332656"/>
            <a:ext cx="53052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Русская архитектура </a:t>
            </a:r>
            <a:r>
              <a:rPr lang="en-US" sz="2800" b="1" dirty="0">
                <a:solidFill>
                  <a:srgbClr val="C00000"/>
                </a:solidFill>
              </a:rPr>
              <a:t>XVII </a:t>
            </a:r>
            <a:r>
              <a:rPr lang="ru-RU" sz="2800" b="1" dirty="0">
                <a:solidFill>
                  <a:srgbClr val="C00000"/>
                </a:solidFill>
              </a:rPr>
              <a:t>века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76936" y="918665"/>
            <a:ext cx="4464496" cy="47628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Начало XVII века в России ознаменовалось сложным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2" tooltip="Смутное время"/>
              </a:rPr>
              <a:t>смутным временем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 что привело к временному упадку строительства. Монументальные здания прошлого века сменились небольшими, иногда даже «декоративными» постройками. Примером подобного строительства может служить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3" tooltip="Церковь Рождества Богородицы в Путинках"/>
              </a:rPr>
              <a:t>церковь Рождества Богородицы в Путинках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 выполненная в характерном для того периода стиле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4" tooltip="Русское узорочье"/>
              </a:rPr>
              <a:t>русского узорочья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После завершения строительства храма, в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5" tooltip="1653 год"/>
              </a:rPr>
              <a:t>1653 году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,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6" tooltip="Никон (Патриарх Московский)"/>
              </a:rPr>
              <a:t>Патриарх Никон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прекратил строительство каменных шатровых храмов на Руси, что сделало церковь одной из последних выстроенных с применением шатра.</a:t>
            </a:r>
            <a:endParaRPr kumimoji="0" lang="pl-PL" alt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7"/>
              </a:rPr>
              <a:t>  </a:t>
            </a:r>
            <a:endParaRPr kumimoji="0" lang="pl-PL" altLang="ru-RU" sz="24400" b="1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0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8" tooltip="Церковь Иоанна Предтечи (Ярославль)"/>
              </a:rPr>
              <a:t>Церковь Иоанна Предтечи</a:t>
            </a:r>
            <a:r>
              <a:rPr kumimoji="0" lang="pl-PL" altLang="ru-RU" sz="10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в Ярославле (1687)</a:t>
            </a:r>
            <a:endParaRPr kumimoji="0" lang="pl-PL" alt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В данный период развивается тип бесстолпного храма. Одним из первых храмов такого типа принято считать Малый собор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9" tooltip="Донской монастырь"/>
              </a:rPr>
              <a:t>Донского монастыря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(1593). Прототипом бесстолпных храмов XVII века является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0" tooltip="Храм Покрова Пресвятой Богородицы в Рубцове"/>
              </a:rPr>
              <a:t>Храм Покрова Пресвятой Богородицы в Рубцове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(1626). Это небольшой храм с единым внутренним пространством, без опорных столбов, перекрытый сомкнутым сводом, увенчанный снаружи ярусами кокошников и световой главкой, с примыкающим в виде отдельного объёма алтарем. Храм поднят на подклет, имеет приделы по бокам и окружен с трёх сторон открытой галереей — сенями. Лучшими примерами памятников середины XVII века также принято считать церковь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1" tooltip="Храм Троицы Живоначальной в Никитниках"/>
              </a:rPr>
              <a:t>Троицы Живоначальной в Никитниках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в Москве (1653), Троицкую церковь в 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2" tooltip="Останкино (усадьба)"/>
              </a:rPr>
              <a:t>Останкине</a:t>
            </a:r>
            <a:r>
              <a:rPr kumimoji="0" lang="pl-PL" altLang="ru-RU" sz="105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(1668). Им присуще изящество пропорций, сочная пластика форм, стройность силуэта и красивая группировка внешних масс</a:t>
            </a:r>
            <a:endParaRPr kumimoji="0" lang="pl-PL" altLang="ru-RU" sz="1000" b="1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Picture 3" descr="https://upload.wikimedia.org/wikipedia/commons/thumb/4/4b/Brick_baroque.JPG/250px-Brick_baroque.JPG">
            <a:hlinkClick r:id="rId7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1628800"/>
            <a:ext cx="238125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8648" y="4941168"/>
            <a:ext cx="27850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u="sng" dirty="0">
                <a:solidFill>
                  <a:srgbClr val="0070C0"/>
                </a:solidFill>
                <a:hlinkClick r:id="rId8" tooltip="Церковь Иоанна Предтечи (Ярославль)"/>
              </a:rPr>
              <a:t>Церковь Иоанна </a:t>
            </a:r>
            <a:r>
              <a:rPr lang="ru-RU" u="sng" dirty="0" smtClean="0">
                <a:solidFill>
                  <a:srgbClr val="0070C0"/>
                </a:solidFill>
                <a:hlinkClick r:id="rId8" tooltip="Церковь Иоанна Предтечи (Ярославль)"/>
              </a:rPr>
              <a:t>Предтечи</a:t>
            </a:r>
            <a:endParaRPr lang="ru-RU" u="sng" dirty="0" smtClean="0">
              <a:solidFill>
                <a:srgbClr val="0070C0"/>
              </a:solidFill>
            </a:endParaRPr>
          </a:p>
          <a:p>
            <a:pPr algn="ctr"/>
            <a:r>
              <a:rPr lang="ru-RU" dirty="0">
                <a:solidFill>
                  <a:srgbClr val="0070C0"/>
                </a:solidFill>
              </a:rPr>
              <a:t> в Ярославле (1687)</a:t>
            </a:r>
          </a:p>
        </p:txBody>
      </p:sp>
    </p:spTree>
    <p:extLst>
      <p:ext uri="{BB962C8B-B14F-4D97-AF65-F5344CB8AC3E}">
        <p14:creationId xmlns:p14="http://schemas.microsoft.com/office/powerpoint/2010/main" val="41493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4728" y="116632"/>
            <a:ext cx="52863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Эпоха Российской империи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 rot="10800000" flipV="1">
            <a:off x="2890049" y="764704"/>
            <a:ext cx="6552728" cy="20621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00" b="0" i="1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pl-PL" altLang="ru-RU" sz="1000" b="1" i="1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2" tooltip="Русское барокко"/>
              </a:rPr>
              <a:t>Русское барокко</a:t>
            </a:r>
            <a:endParaRPr kumimoji="0" lang="pl-PL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9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  </a:t>
            </a:r>
            <a:endParaRPr kumimoji="0" lang="pl-PL" altLang="ru-RU" sz="10700" b="0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9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4" tooltip="Кикины палаты"/>
              </a:rPr>
              <a:t>Кикины палаты</a:t>
            </a:r>
            <a:r>
              <a:rPr kumimoji="0" lang="pl-PL" altLang="ru-RU" sz="9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— памятник архитектуры петровского барокко</a:t>
            </a:r>
            <a:endParaRPr kumimoji="0" lang="pl-PL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Первый этап развития русского барокко относится ещё к эпохе Русского царства, с 1680-х по 1700-е годы получает развитие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5" tooltip="Московское барокко"/>
              </a:rPr>
              <a:t>московское барокко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Особенностью данного стиля является его тесная связь с уже существовавшими русскими традициями и влияние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6" tooltip="Украинское барокко"/>
              </a:rPr>
              <a:t>украинского барокко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вкупе с прогрессивными технологиями, пришедшими с Запада.</a:t>
            </a:r>
            <a:endParaRPr kumimoji="0" lang="pl-PL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Основание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7" tooltip="Санкт-Петербург"/>
              </a:rPr>
              <a:t>Санкт-Петербурга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дало мощный толчок к развитию архитектуры России, с деятельностью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8" tooltip="Петр I"/>
              </a:rPr>
              <a:t>Петра I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начинается новый этап в развитии русского барокко —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9" tooltip="Петровское барокко"/>
              </a:rPr>
              <a:t>петровское барокко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. Это был архитектурный стиль, ориентировавшийся на образцы шведской, немецкой и голландской гражданской архитектуры. Тем не менее лишь первые памятники архитектуры данного периода, такие как 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10" tooltip="Петропавловский собор"/>
              </a:rPr>
              <a:t>Петропавловский собор</a:t>
            </a:r>
            <a:r>
              <a:rPr kumimoji="0" lang="pl-PL" alt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в Петербурге, практически избежали русского влияния. Несмотря на обилие иностранных архитекторов в России начинает формироваться новая собственная архитектурная школа.</a:t>
            </a:r>
            <a:endParaRPr kumimoji="0" lang="pl-PL" altLang="ru-RU" sz="900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1" name="Picture 3" descr="https://upload.wikimedia.org/wikipedia/commons/thumb/b/bb/Kikin_palace_SPB_2.jpg/270px-Kikin_palace_SPB_2.jpg">
            <a:hlinkClick r:id="rId3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052736"/>
            <a:ext cx="25717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4550" y="2747568"/>
            <a:ext cx="1704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pl-PL" alt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4" tooltip="Кикины палаты"/>
              </a:rPr>
              <a:t>Кикины палаты</a:t>
            </a:r>
            <a:r>
              <a:rPr kumimoji="0" lang="pl-PL" altLang="ru-RU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90049" y="2932234"/>
            <a:ext cx="6743471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/>
              <a:t>В эпоху правления </a:t>
            </a:r>
            <a:r>
              <a:rPr lang="ru-RU" sz="1600" dirty="0">
                <a:hlinkClick r:id="rId12" tooltip="Елизавета Петровна"/>
              </a:rPr>
              <a:t>Елизаветы Петровны</a:t>
            </a:r>
            <a:r>
              <a:rPr lang="ru-RU" sz="1600" dirty="0"/>
              <a:t> в России получает развитие новое направление в русском барокко — </a:t>
            </a:r>
            <a:r>
              <a:rPr lang="ru-RU" sz="1600" dirty="0">
                <a:hlinkClick r:id="rId13" tooltip="Елизаветинское барокко"/>
              </a:rPr>
              <a:t>елизаветинское барокко</a:t>
            </a:r>
            <a:r>
              <a:rPr lang="ru-RU" sz="1600" dirty="0"/>
              <a:t>. Его появление чаще всего связывают с именем выдающегося архитектора </a:t>
            </a:r>
            <a:r>
              <a:rPr lang="ru-RU" sz="1600" dirty="0" err="1">
                <a:hlinkClick r:id="rId14" tooltip="Растрелли, Франческо Бартоломео"/>
              </a:rPr>
              <a:t>Франческо</a:t>
            </a:r>
            <a:r>
              <a:rPr lang="ru-RU" sz="1600" dirty="0">
                <a:hlinkClick r:id="rId14" tooltip="Растрелли, Франческо Бартоломео"/>
              </a:rPr>
              <a:t> </a:t>
            </a:r>
            <a:r>
              <a:rPr lang="ru-RU" sz="1600" dirty="0" err="1">
                <a:hlinkClick r:id="rId14" tooltip="Растрелли, Франческо Бартоломео"/>
              </a:rPr>
              <a:t>Бартоломео</a:t>
            </a:r>
            <a:r>
              <a:rPr lang="ru-RU" sz="1600" dirty="0">
                <a:hlinkClick r:id="rId14" tooltip="Растрелли, Франческо Бартоломео"/>
              </a:rPr>
              <a:t> Растрелли</a:t>
            </a:r>
            <a:r>
              <a:rPr lang="ru-RU" sz="1600" dirty="0"/>
              <a:t>. Отличие данного стиля от петровского заключается в его тесной связи с традициями московского барокко. Растрелли спроектировал величественные дворцовые комплексы в </a:t>
            </a:r>
            <a:r>
              <a:rPr lang="ru-RU" sz="1600" dirty="0">
                <a:hlinkClick r:id="rId7" tooltip="Санкт-Петербург"/>
              </a:rPr>
              <a:t>Петербурге</a:t>
            </a:r>
            <a:r>
              <a:rPr lang="ru-RU" sz="1600" dirty="0"/>
              <a:t> и его окрестностях — </a:t>
            </a:r>
            <a:r>
              <a:rPr lang="ru-RU" sz="1600" dirty="0">
                <a:hlinkClick r:id="rId15" tooltip="Зимний дворец"/>
              </a:rPr>
              <a:t>Зимний дворец</a:t>
            </a:r>
            <a:r>
              <a:rPr lang="ru-RU" sz="1600" dirty="0"/>
              <a:t>, </a:t>
            </a:r>
            <a:r>
              <a:rPr lang="ru-RU" sz="1600" dirty="0">
                <a:hlinkClick r:id="rId16" tooltip="Екатерининский дворец"/>
              </a:rPr>
              <a:t>Екатерининский дворец</a:t>
            </a:r>
            <a:r>
              <a:rPr lang="ru-RU" sz="1600" dirty="0"/>
              <a:t>, </a:t>
            </a:r>
            <a:r>
              <a:rPr lang="ru-RU" sz="1600" dirty="0">
                <a:hlinkClick r:id="rId17" tooltip="Петергоф"/>
              </a:rPr>
              <a:t>Петергоф</a:t>
            </a:r>
            <a:r>
              <a:rPr lang="ru-RU" sz="1600" dirty="0"/>
              <a:t>. Архитектору свойственны исполинские масштабы построек, пышность декоративного убранства, двух-трёхцветный окрас фасадов с применением золота. Мажорный, праздничный характер архитектуры Растрелли наложил отпечаток на всё русское искусство середины </a:t>
            </a:r>
            <a:r>
              <a:rPr lang="ru-RU" sz="1600" dirty="0">
                <a:hlinkClick r:id="rId18" tooltip="XVIII век"/>
              </a:rPr>
              <a:t>XVIII </a:t>
            </a:r>
            <a:r>
              <a:rPr lang="ru-RU" sz="1600" dirty="0" smtClean="0">
                <a:hlinkClick r:id="rId18" tooltip="XVIII век"/>
              </a:rPr>
              <a:t>века</a:t>
            </a:r>
            <a:r>
              <a:rPr lang="ru-RU" sz="1600" dirty="0"/>
              <a:t>.</a:t>
            </a:r>
          </a:p>
        </p:txBody>
      </p:sp>
      <p:pic>
        <p:nvPicPr>
          <p:cNvPr id="17413" name="Picture 5" descr="https://upload.wikimedia.org/wikipedia/commons/thumb/1/17/Spb_06-2012_Palace_Embankment_various_14.jpg/300px-Spb_06-2012_Palace_Embankment_various_14.jp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9" y="3171958"/>
            <a:ext cx="2857500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4512" y="4725144"/>
            <a:ext cx="1678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15" tooltip="Зимний дворец"/>
              </a:rPr>
              <a:t>Зимний дворец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792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4768" y="331015"/>
            <a:ext cx="4284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Архитектура начала </a:t>
            </a:r>
            <a:r>
              <a:rPr lang="en-US" sz="2400" b="1" dirty="0">
                <a:solidFill>
                  <a:srgbClr val="C00000"/>
                </a:solidFill>
              </a:rPr>
              <a:t>XX </a:t>
            </a:r>
            <a:r>
              <a:rPr lang="ru-RU" sz="2400" b="1" dirty="0">
                <a:solidFill>
                  <a:srgbClr val="C00000"/>
                </a:solidFill>
              </a:rPr>
              <a:t>века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72880" y="797511"/>
            <a:ext cx="4953000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/>
              <a:t>В начале XX века в архитектуре отражаются тенденции господствовавших в это время архитектурных течений. Помимо русского стиля появляются </a:t>
            </a:r>
            <a:r>
              <a:rPr lang="ru-RU" dirty="0">
                <a:hlinkClick r:id="rId2" tooltip="Модерн"/>
              </a:rPr>
              <a:t>модерн</a:t>
            </a:r>
            <a:r>
              <a:rPr lang="ru-RU" dirty="0"/>
              <a:t>, </a:t>
            </a:r>
            <a:r>
              <a:rPr lang="ru-RU" dirty="0">
                <a:hlinkClick r:id="rId3" tooltip="Неоклассицизм"/>
              </a:rPr>
              <a:t>неоклассицизм</a:t>
            </a:r>
            <a:r>
              <a:rPr lang="ru-RU" dirty="0"/>
              <a:t>, </a:t>
            </a:r>
            <a:r>
              <a:rPr lang="ru-RU" dirty="0">
                <a:hlinkClick r:id="rId4" tooltip="Эклектика (архитектура)"/>
              </a:rPr>
              <a:t>эклектика</a:t>
            </a:r>
            <a:r>
              <a:rPr lang="ru-RU" dirty="0"/>
              <a:t> и др. Стиль модерн проникает в Россию из Запада и быстро находит своих сторонников.</a:t>
            </a:r>
          </a:p>
        </p:txBody>
      </p:sp>
      <p:pic>
        <p:nvPicPr>
          <p:cNvPr id="19458" name="Picture 2" descr="Yaroslavsky rail terminal front sid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039669"/>
            <a:ext cx="2842419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s://upload.wikimedia.org/wikipedia/commons/thumb/b/b3/6_Malaya_Nikitskaya_Street%2C_Moscow%2C_Russia.jpg/300px-6_Malaya_Nikitskaya_Street%2C_Moscow%2C_Russi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76" y="3429000"/>
            <a:ext cx="28575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72880" y="2708920"/>
            <a:ext cx="4953000" cy="39703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/>
              <a:t>Наиболее выдающимся российским архитектором, работавшим в стиле модерн является </a:t>
            </a:r>
            <a:r>
              <a:rPr lang="ru-RU" dirty="0">
                <a:hlinkClick r:id="rId7" tooltip="Шехтель, Фёдор Осипович"/>
              </a:rPr>
              <a:t>Фёдор Осипович </a:t>
            </a:r>
            <a:r>
              <a:rPr lang="ru-RU" dirty="0" err="1">
                <a:hlinkClick r:id="rId7" tooltip="Шехтель, Фёдор Осипович"/>
              </a:rPr>
              <a:t>Шехтель</a:t>
            </a:r>
            <a:r>
              <a:rPr lang="ru-RU" dirty="0"/>
              <a:t>. Известнейшая его работа — </a:t>
            </a:r>
            <a:r>
              <a:rPr lang="ru-RU" dirty="0">
                <a:hlinkClick r:id="rId8" tooltip="Особняк С. П. Рябушинского"/>
              </a:rPr>
              <a:t>особняк С. П. </a:t>
            </a:r>
            <a:r>
              <a:rPr lang="ru-RU" dirty="0" err="1">
                <a:hlinkClick r:id="rId8" tooltip="Особняк С. П. Рябушинского"/>
              </a:rPr>
              <a:t>Рябушинского</a:t>
            </a:r>
            <a:r>
              <a:rPr lang="ru-RU" dirty="0"/>
              <a:t> на </a:t>
            </a:r>
            <a:r>
              <a:rPr lang="ru-RU" dirty="0">
                <a:hlinkClick r:id="rId9" tooltip="Малая Никитская улица"/>
              </a:rPr>
              <a:t>Малой Никитской</a:t>
            </a:r>
            <a:r>
              <a:rPr lang="ru-RU" dirty="0"/>
              <a:t> (1900) — основан на причудливом контрасте </a:t>
            </a:r>
            <a:r>
              <a:rPr lang="ru-RU" dirty="0" err="1"/>
              <a:t>геометричной</a:t>
            </a:r>
            <a:r>
              <a:rPr lang="ru-RU" dirty="0"/>
              <a:t> </a:t>
            </a:r>
            <a:r>
              <a:rPr lang="ru-RU" dirty="0">
                <a:hlinkClick r:id="rId10" tooltip="Тектоника (искусство)"/>
              </a:rPr>
              <a:t>тектоники</a:t>
            </a:r>
            <a:r>
              <a:rPr lang="ru-RU" dirty="0"/>
              <a:t> и беспокойного декора, как бы живущего собственной ирреальной жизнью. Также известны его работы, выполненные в «</a:t>
            </a:r>
            <a:r>
              <a:rPr lang="ru-RU" dirty="0" err="1"/>
              <a:t>неорусском</a:t>
            </a:r>
            <a:r>
              <a:rPr lang="ru-RU" dirty="0"/>
              <a:t> духе», такие как павильоны русского отдела на Международной выставке в </a:t>
            </a:r>
            <a:r>
              <a:rPr lang="ru-RU" dirty="0">
                <a:hlinkClick r:id="rId11" tooltip="Глазго"/>
              </a:rPr>
              <a:t>Глазго</a:t>
            </a:r>
            <a:r>
              <a:rPr lang="ru-RU" dirty="0"/>
              <a:t> (1901) и московский </a:t>
            </a:r>
            <a:r>
              <a:rPr lang="ru-RU" dirty="0">
                <a:hlinkClick r:id="rId12" tooltip="Ярославский вокзал"/>
              </a:rPr>
              <a:t>Ярославский вокзал</a:t>
            </a:r>
            <a:r>
              <a:rPr lang="ru-RU" dirty="0"/>
              <a:t> (1902)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8476" y="2766755"/>
            <a:ext cx="2839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12" tooltip="Ярославский вокзал"/>
              </a:rPr>
              <a:t>Ярославский вокзал</a:t>
            </a:r>
            <a:r>
              <a:rPr lang="ru-RU" dirty="0" smtClean="0"/>
              <a:t> (1902)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5940" y="5399638"/>
            <a:ext cx="3274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u="sng" dirty="0">
                <a:hlinkClick r:id="rId8" tooltip="Особняк С. П. Рябушинского"/>
              </a:rPr>
              <a:t>Особняк С. П. </a:t>
            </a:r>
            <a:r>
              <a:rPr lang="ru-RU" sz="1400" u="sng" dirty="0" err="1">
                <a:hlinkClick r:id="rId8" tooltip="Особняк С. П. Рябушинского"/>
              </a:rPr>
              <a:t>Рябушинского</a:t>
            </a:r>
            <a:r>
              <a:rPr lang="ru-RU" sz="1400" dirty="0"/>
              <a:t> </a:t>
            </a:r>
            <a:endParaRPr lang="ru-RU" sz="1400" dirty="0" smtClean="0"/>
          </a:p>
          <a:p>
            <a:pPr algn="ctr"/>
            <a:r>
              <a:rPr lang="ru-RU" sz="1400" dirty="0" smtClean="0"/>
              <a:t>на</a:t>
            </a:r>
            <a:r>
              <a:rPr lang="ru-RU" sz="1400" dirty="0"/>
              <a:t> </a:t>
            </a:r>
            <a:r>
              <a:rPr lang="ru-RU" sz="1400" dirty="0">
                <a:hlinkClick r:id="rId9" tooltip="Малая Никитская улица"/>
              </a:rPr>
              <a:t>Малой Никитской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503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4848" y="260648"/>
            <a:ext cx="1869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Классицизм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16896" y="980728"/>
            <a:ext cx="5544616" cy="25853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В 1760-х годах на смену барокко в русской архитектуре постепенно приходит </a:t>
            </a:r>
            <a:r>
              <a:rPr lang="ru-RU" dirty="0">
                <a:hlinkClick r:id="rId2" tooltip="Классицизм"/>
              </a:rPr>
              <a:t>классицизм</a:t>
            </a:r>
            <a:r>
              <a:rPr lang="ru-RU" dirty="0"/>
              <a:t>. Яркими центрами русского классицизма стали Санкт-Петербург и Москва. В Петербурге классицизм сложился как завершенный вариант стиля в 1780-х годах, его мастерами были </a:t>
            </a:r>
            <a:r>
              <a:rPr lang="ru-RU" dirty="0">
                <a:hlinkClick r:id="rId3" tooltip="Старов, Иван Егорович"/>
              </a:rPr>
              <a:t>Иван Егорович </a:t>
            </a:r>
            <a:r>
              <a:rPr lang="ru-RU" dirty="0" err="1">
                <a:hlinkClick r:id="rId3" tooltip="Старов, Иван Егорович"/>
              </a:rPr>
              <a:t>Старов</a:t>
            </a:r>
            <a:r>
              <a:rPr lang="ru-RU" dirty="0"/>
              <a:t> и </a:t>
            </a:r>
            <a:r>
              <a:rPr lang="ru-RU" dirty="0" err="1">
                <a:hlinkClick r:id="rId4" tooltip="Кваренги, Джакомо"/>
              </a:rPr>
              <a:t>Джакомо</a:t>
            </a:r>
            <a:r>
              <a:rPr lang="ru-RU" dirty="0">
                <a:hlinkClick r:id="rId4" tooltip="Кваренги, Джакомо"/>
              </a:rPr>
              <a:t> Кваренги</a:t>
            </a:r>
            <a:r>
              <a:rPr lang="ru-RU" dirty="0"/>
              <a:t>. </a:t>
            </a:r>
            <a:r>
              <a:rPr lang="ru-RU" dirty="0">
                <a:hlinkClick r:id="rId5" tooltip="Таврический дворец"/>
              </a:rPr>
              <a:t>Таврический дворец</a:t>
            </a:r>
            <a:r>
              <a:rPr lang="ru-RU" dirty="0"/>
              <a:t> работы </a:t>
            </a:r>
            <a:r>
              <a:rPr lang="ru-RU" dirty="0" err="1"/>
              <a:t>Старова</a:t>
            </a:r>
            <a:r>
              <a:rPr lang="ru-RU" dirty="0"/>
              <a:t> является одним из наиболее типичных классицистических зданий Петербурга. </a:t>
            </a:r>
          </a:p>
        </p:txBody>
      </p:sp>
      <p:pic>
        <p:nvPicPr>
          <p:cNvPr id="18434" name="Picture 2" descr="https://upload.wikimedia.org/wikipedia/commons/thumb/a/a9/Admiralty_saint_pereburg.jpg/300px-Admiralty_saint_pereburg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50" y="1268760"/>
            <a:ext cx="28575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s://upload.wikimedia.org/wikipedia/commons/thumb/c/c2/Spb_06-2012_Nevsky_various_02.jpg/300px-Spb_06-2012_Nevsky_various_0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3843050"/>
            <a:ext cx="28575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2824" y="5495515"/>
            <a:ext cx="3232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Казанский собор в Санкт-Петербурге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966" y="3357899"/>
            <a:ext cx="38354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Здание Адмиралтейства в Санкт-Петербурге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35284" y="3665676"/>
            <a:ext cx="5526227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/>
              <a:t>Шедевром архитектуры классицизма XIX века принято считать построенный по проекту Захарова комплекс зданий </a:t>
            </a:r>
            <a:r>
              <a:rPr lang="ru-RU" sz="1600" b="1" dirty="0">
                <a:hlinkClick r:id="rId9" tooltip="Главное адмиралтейство"/>
              </a:rPr>
              <a:t>Адмиралтейства</a:t>
            </a:r>
            <a:r>
              <a:rPr lang="ru-RU" sz="1600" b="1" dirty="0"/>
              <a:t> (1806—1823). Идеей нового облика уже существовавшего тогда здания стала тема морской славы России, могущества русского флота. Захаров создал новое, грандиозное (протяжённость главного фасада 407 м) сооружение, придав ему величественный архитектурный облик и подчеркнув его центральное положение в городе</a:t>
            </a:r>
          </a:p>
        </p:txBody>
      </p:sp>
    </p:spTree>
    <p:extLst>
      <p:ext uri="{BB962C8B-B14F-4D97-AF65-F5344CB8AC3E}">
        <p14:creationId xmlns:p14="http://schemas.microsoft.com/office/powerpoint/2010/main" val="696916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76936" y="295154"/>
            <a:ext cx="36985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Сталинская архитектура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66977" y="1052736"/>
            <a:ext cx="6364932" cy="42780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/>
              <a:t>Стиль сталинской архитектуры сформировался в период проведения конкурсов на проекты </a:t>
            </a:r>
            <a:r>
              <a:rPr lang="ru-RU" sz="1600" b="1" dirty="0">
                <a:hlinkClick r:id="rId2" tooltip="Дворец Советов"/>
              </a:rPr>
              <a:t>Дворца Советов</a:t>
            </a:r>
            <a:r>
              <a:rPr lang="ru-RU" sz="1600" b="1" dirty="0"/>
              <a:t> и павильоны СССР на Всемирных выставках </a:t>
            </a:r>
            <a:r>
              <a:rPr lang="ru-RU" sz="1600" b="1" dirty="0">
                <a:hlinkClick r:id="rId3" tooltip="Всемирная выставка (1937)"/>
              </a:rPr>
              <a:t>1937 года в Париже</a:t>
            </a:r>
            <a:r>
              <a:rPr lang="ru-RU" sz="1600" b="1" dirty="0"/>
              <a:t> и </a:t>
            </a:r>
            <a:r>
              <a:rPr lang="ru-RU" sz="1600" b="1" dirty="0">
                <a:hlinkClick r:id="rId4" tooltip="Всемирная выставка (1939)"/>
              </a:rPr>
              <a:t>1939 года в Нью-Йорке</a:t>
            </a:r>
            <a:r>
              <a:rPr lang="ru-RU" sz="1600" b="1" dirty="0"/>
              <a:t>. После отказа от конструктивизма и рационализма было решено перейти к </a:t>
            </a:r>
            <a:r>
              <a:rPr lang="ru-RU" sz="1600" b="1" dirty="0">
                <a:hlinkClick r:id="rId5" tooltip="Тоталитарная эстетика"/>
              </a:rPr>
              <a:t>тоталитарной эстетике</a:t>
            </a:r>
            <a:r>
              <a:rPr lang="ru-RU" sz="1600" b="1" dirty="0"/>
              <a:t>, характеризующейся приверженностью монументальным формам, часто граничащим с гигантоманией, жёсткой стандартизацией форм и техник художественного представления.</a:t>
            </a:r>
          </a:p>
          <a:p>
            <a:r>
              <a:rPr lang="ru-RU" sz="1600" b="1" dirty="0"/>
              <a:t>В </a:t>
            </a:r>
            <a:r>
              <a:rPr lang="ru-RU" sz="1600" b="1" dirty="0">
                <a:hlinkClick r:id="rId6" tooltip="1934 год"/>
              </a:rPr>
              <a:t>1934 году</a:t>
            </a:r>
            <a:r>
              <a:rPr lang="ru-RU" sz="1600" b="1" dirty="0"/>
              <a:t> создаётся </a:t>
            </a:r>
            <a:r>
              <a:rPr lang="ru-RU" sz="1600" b="1" dirty="0">
                <a:hlinkClick r:id="rId7" tooltip="Академия архитектуры СССР"/>
              </a:rPr>
              <a:t>Академия архитектуры СССР</a:t>
            </a:r>
            <a:r>
              <a:rPr lang="ru-RU" sz="1600" b="1" dirty="0"/>
              <a:t> и </a:t>
            </a:r>
            <a:r>
              <a:rPr lang="ru-RU" sz="1600" b="1" dirty="0">
                <a:hlinkClick r:id="rId8" tooltip="Союз архитекторов СССР"/>
              </a:rPr>
              <a:t>Союз архитекторов СССР</a:t>
            </a:r>
            <a:r>
              <a:rPr lang="ru-RU" sz="1600" b="1" dirty="0"/>
              <a:t>, который объединял творческие силы для решения новых задач, поставленных перед мастерами и с помощью которых осуществлялся контроль над деятельностью архитекторов. Среди советских </a:t>
            </a:r>
            <a:r>
              <a:rPr lang="ru-RU" sz="1600" b="1" dirty="0">
                <a:hlinkClick r:id="rId9" tooltip="Архитектор"/>
              </a:rPr>
              <a:t>архитекторов</a:t>
            </a:r>
            <a:r>
              <a:rPr lang="ru-RU" sz="1600" b="1" dirty="0"/>
              <a:t> данного направления можно выделить </a:t>
            </a:r>
            <a:r>
              <a:rPr lang="ru-RU" sz="1600" b="1" dirty="0">
                <a:hlinkClick r:id="rId10" tooltip="Иофан, Борис Михайлович"/>
              </a:rPr>
              <a:t>Бориса Михайловича </a:t>
            </a:r>
            <a:r>
              <a:rPr lang="ru-RU" sz="1600" b="1" dirty="0" err="1">
                <a:hlinkClick r:id="rId10" tooltip="Иофан, Борис Михайлович"/>
              </a:rPr>
              <a:t>Иофана</a:t>
            </a:r>
            <a:r>
              <a:rPr lang="ru-RU" sz="1600" b="1" dirty="0"/>
              <a:t>, </a:t>
            </a:r>
            <a:r>
              <a:rPr lang="ru-RU" sz="1600" b="1" dirty="0">
                <a:hlinkClick r:id="rId11" tooltip="Чечулин, Дмитрий Николаевич"/>
              </a:rPr>
              <a:t>Дмитрия Николаевича Чечулина</a:t>
            </a:r>
            <a:r>
              <a:rPr lang="ru-RU" sz="1600" b="1" dirty="0"/>
              <a:t>, </a:t>
            </a:r>
            <a:r>
              <a:rPr lang="ru-RU" sz="1600" b="1" dirty="0">
                <a:hlinkClick r:id="rId12" tooltip="Руднев, Лев Владимирович"/>
              </a:rPr>
              <a:t>Льва Владимировича Руднева</a:t>
            </a:r>
            <a:r>
              <a:rPr lang="ru-RU" sz="1600" b="1" dirty="0"/>
              <a:t> и др. В целом, в сталинской архитектуре прослеживается связь с </a:t>
            </a:r>
            <a:r>
              <a:rPr lang="ru-RU" sz="1600" b="1" dirty="0" err="1">
                <a:hlinkClick r:id="rId13" tooltip="Античность"/>
              </a:rPr>
              <a:t>античными</a:t>
            </a:r>
            <a:r>
              <a:rPr lang="ru-RU" sz="1600" b="1" dirty="0" err="1"/>
              <a:t>,</a:t>
            </a:r>
            <a:r>
              <a:rPr lang="ru-RU" sz="1600" b="1" dirty="0" err="1">
                <a:hlinkClick r:id="rId14" tooltip="Ренессанс"/>
              </a:rPr>
              <a:t>ренессансными</a:t>
            </a:r>
            <a:r>
              <a:rPr lang="ru-RU" sz="1600" b="1" dirty="0"/>
              <a:t> и </a:t>
            </a:r>
            <a:r>
              <a:rPr lang="ru-RU" sz="1600" b="1" dirty="0">
                <a:hlinkClick r:id="rId15" tooltip="Барокко"/>
              </a:rPr>
              <a:t>барочными</a:t>
            </a:r>
            <a:r>
              <a:rPr lang="ru-RU" sz="1600" b="1" dirty="0"/>
              <a:t> тенденциями.</a:t>
            </a:r>
          </a:p>
        </p:txBody>
      </p:sp>
      <p:pic>
        <p:nvPicPr>
          <p:cNvPr id="20482" name="Picture 2" descr="https://upload.wikimedia.org/wikipedia/commons/thumb/d/d8/Moskau_Uni.jpg/320px-Moskau_Uni.jp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11" y="75982"/>
            <a:ext cx="30480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0555" y="2733458"/>
            <a:ext cx="2132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hlinkClick r:id="rId18" tooltip="Главное здание МГУ"/>
              </a:rPr>
              <a:t>Гл</a:t>
            </a:r>
            <a:r>
              <a:rPr lang="ru-RU" sz="1600" b="1" dirty="0">
                <a:hlinkClick r:id="rId18" tooltip="Главное здание МГУ"/>
              </a:rPr>
              <a:t>авное здание МГУ</a:t>
            </a:r>
            <a:endParaRPr lang="ru-RU" sz="1600" b="1" dirty="0"/>
          </a:p>
        </p:txBody>
      </p:sp>
      <p:pic>
        <p:nvPicPr>
          <p:cNvPr id="20484" name="Picture 4" descr="Lubyanka CDM view from Panoramic view point 05-2015 img1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81" y="2996952"/>
            <a:ext cx="1828006" cy="274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8246" y="5877272"/>
            <a:ext cx="25384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Жилой дом на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err="1" smtClean="0">
                <a:solidFill>
                  <a:srgbClr val="002060"/>
                </a:solidFill>
              </a:rPr>
              <a:t>Котельнической</a:t>
            </a:r>
            <a:r>
              <a:rPr lang="ru-RU" sz="1400" b="1" dirty="0" smtClean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набережной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4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8784" y="260648"/>
            <a:ext cx="38126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Вторая половина </a:t>
            </a:r>
            <a:r>
              <a:rPr lang="en-US" sz="2400" b="1" dirty="0">
                <a:solidFill>
                  <a:srgbClr val="C00000"/>
                </a:solidFill>
              </a:rPr>
              <a:t>XX </a:t>
            </a:r>
            <a:r>
              <a:rPr lang="ru-RU" sz="2400" b="1" dirty="0">
                <a:solidFill>
                  <a:srgbClr val="C00000"/>
                </a:solidFill>
              </a:rPr>
              <a:t>века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48944" y="755436"/>
            <a:ext cx="4953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4 ноября 1955 года выходит Постановление </a:t>
            </a:r>
            <a:r>
              <a:rPr lang="ru-RU" dirty="0">
                <a:hlinkClick r:id="rId2" tooltip="ЦК КПСС"/>
              </a:rPr>
              <a:t>ЦК КПСС</a:t>
            </a:r>
            <a:r>
              <a:rPr lang="ru-RU" dirty="0"/>
              <a:t> и </a:t>
            </a:r>
            <a:r>
              <a:rPr lang="ru-RU" dirty="0">
                <a:hlinkClick r:id="rId3" tooltip="СМ СССР"/>
              </a:rPr>
              <a:t>СМ СССР</a:t>
            </a:r>
            <a:r>
              <a:rPr lang="ru-RU" dirty="0"/>
              <a:t> «</a:t>
            </a:r>
            <a:r>
              <a:rPr lang="ru-RU" dirty="0">
                <a:hlinkClick r:id="rId4" tooltip="Об устранении излишеств в проектировании и строительстве"/>
              </a:rPr>
              <a:t>Об устранении излишеств в проектировании и строительстве</a:t>
            </a:r>
            <a:r>
              <a:rPr lang="ru-RU" dirty="0"/>
              <a:t>», положившее конец стилю сталинской архитектуры. Уже начатые стройки были заморожены или закрыты. Стилобат с так и не построенной восьмой сталинской высотки был использован при строительстве гостиницы «</a:t>
            </a:r>
            <a:r>
              <a:rPr lang="ru-RU" dirty="0">
                <a:hlinkClick r:id="rId5" tooltip="Россия (гостиница, Москва)"/>
              </a:rPr>
              <a:t>Россия</a:t>
            </a:r>
            <a:r>
              <a:rPr lang="ru-RU" dirty="0"/>
              <a:t>». На смену сталинской пришла </a:t>
            </a:r>
            <a:r>
              <a:rPr lang="ru-RU" dirty="0">
                <a:hlinkClick r:id="rId6" tooltip="Функционализм (архитектура)"/>
              </a:rPr>
              <a:t>функциональная</a:t>
            </a:r>
            <a:r>
              <a:rPr lang="ru-RU" dirty="0"/>
              <a:t> </a:t>
            </a:r>
            <a:r>
              <a:rPr lang="ru-RU" dirty="0">
                <a:hlinkClick r:id="rId7" tooltip="Типовая архитектура (страница отсутствует)"/>
              </a:rPr>
              <a:t>типовая архитектура</a:t>
            </a:r>
            <a:r>
              <a:rPr lang="ru-RU" dirty="0"/>
              <a:t>. Первые проекты по созданию массовых дешевых жилых зданий принадлежат инженеру-строителю </a:t>
            </a:r>
            <a:r>
              <a:rPr lang="ru-RU" dirty="0">
                <a:hlinkClick r:id="rId8" tooltip="Лагутенко, Виталий Павлович"/>
              </a:rPr>
              <a:t>Виталию Павловичу Лагутенко</a:t>
            </a:r>
            <a:r>
              <a:rPr lang="ru-RU" dirty="0"/>
              <a:t>. 31 июля 1957 года ЦК КПСС и Совет Министров СССР приняли постановление «О развитии жилищного строительства в СССР», положившее начало массовому строительству домов, получивших название «</a:t>
            </a:r>
            <a:r>
              <a:rPr lang="ru-RU" dirty="0" err="1">
                <a:hlinkClick r:id="rId9" tooltip="Хрущёвка"/>
              </a:rPr>
              <a:t>хрущёвки</a:t>
            </a:r>
            <a:r>
              <a:rPr lang="ru-RU" dirty="0"/>
              <a:t>» по имени </a:t>
            </a:r>
            <a:r>
              <a:rPr lang="ru-RU" dirty="0">
                <a:hlinkClick r:id="rId10" tooltip="Хрущёв, Никита Сергеевич"/>
              </a:rPr>
              <a:t>Никиты Сергеевича Хрущёва</a:t>
            </a:r>
            <a:r>
              <a:rPr lang="ru-RU" dirty="0"/>
              <a:t>.</a:t>
            </a:r>
          </a:p>
        </p:txBody>
      </p:sp>
      <p:pic>
        <p:nvPicPr>
          <p:cNvPr id="21506" name="Picture 2" descr="https://upload.wikimedia.org/wikipedia/commons/9/92/Brick_Khrushchev_house_in_Tomsk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1844824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366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8784" y="188640"/>
            <a:ext cx="3557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Современная Россия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89476" y="1196752"/>
            <a:ext cx="4953000" cy="42473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/>
              <a:t>После распада СССР многие строительные проекты были заморожены или отменены. Однако теперь не существовало государственного контроля над архитектурным стилем и высотой здания, что давало значительную свободу архитекторам. Финансовые условия позволяли заметно ускорить темпы развития архитектуры. Активно идет заимствование западных образцов, впервые появляются </a:t>
            </a:r>
            <a:r>
              <a:rPr lang="ru-RU" b="1" dirty="0" err="1"/>
              <a:t>современные</a:t>
            </a:r>
            <a:r>
              <a:rPr lang="ru-RU" b="1" dirty="0" err="1">
                <a:hlinkClick r:id="rId2" tooltip="Небоскрёб"/>
              </a:rPr>
              <a:t>небоскрёбы</a:t>
            </a:r>
            <a:r>
              <a:rPr lang="ru-RU" b="1" dirty="0"/>
              <a:t> и футуристические проекты, такие как </a:t>
            </a:r>
            <a:r>
              <a:rPr lang="ru-RU" b="1" dirty="0">
                <a:hlinkClick r:id="rId3" tooltip="Москва-Сити"/>
              </a:rPr>
              <a:t>Москва-Сити</a:t>
            </a:r>
            <a:r>
              <a:rPr lang="ru-RU" b="1" dirty="0"/>
              <a:t>. Также используются традиции строительства из прошлого, в частности сталинская архитектура в </a:t>
            </a:r>
            <a:r>
              <a:rPr lang="ru-RU" b="1" dirty="0">
                <a:hlinkClick r:id="rId4" tooltip="Триумф-Палас"/>
              </a:rPr>
              <a:t>Триумф-Палас</a:t>
            </a:r>
            <a:r>
              <a:rPr lang="ru-RU" b="1" dirty="0"/>
              <a:t>.</a:t>
            </a:r>
          </a:p>
        </p:txBody>
      </p:sp>
      <p:pic>
        <p:nvPicPr>
          <p:cNvPr id="24578" name="Picture 2" descr="https://upload.wikimedia.org/wikipedia/commons/thumb/b/bf/Moscow-City_28-03-2010_2.jpg/300px-Moscow-City_28-03-2010_2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1916832"/>
            <a:ext cx="285750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09885" y="4221088"/>
            <a:ext cx="161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hlinkClick r:id="rId3" tooltip="Москва-Сити"/>
              </a:rPr>
              <a:t>Москва-Сити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94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061104"/>
              </p:ext>
            </p:extLst>
          </p:nvPr>
        </p:nvGraphicFramePr>
        <p:xfrm>
          <a:off x="4016896" y="908720"/>
          <a:ext cx="4341140" cy="5194836"/>
        </p:xfrm>
        <a:graphic>
          <a:graphicData uri="http://schemas.openxmlformats.org/drawingml/2006/table">
            <a:tbl>
              <a:tblPr/>
              <a:tblGrid>
                <a:gridCol w="99596"/>
                <a:gridCol w="803791"/>
                <a:gridCol w="3437753"/>
              </a:tblGrid>
              <a:tr h="4525963">
                <a:tc>
                  <a:txBody>
                    <a:bodyPr/>
                    <a:lstStyle/>
                    <a:p>
                      <a:pPr algn="l" fontAlgn="ctr"/>
                      <a:endParaRPr lang="ru-RU" sz="1200" dirty="0">
                        <a:solidFill>
                          <a:srgbClr val="24272C"/>
                        </a:solidFill>
                        <a:effectLst/>
                        <a:latin typeface="Helvetica"/>
                      </a:endParaRPr>
                    </a:p>
                  </a:txBody>
                  <a:tcPr marL="37098" marR="37098" marT="37098" marB="37098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1200">
                        <a:solidFill>
                          <a:srgbClr val="24272C"/>
                        </a:solidFill>
                        <a:effectLst/>
                        <a:latin typeface="Helvetica"/>
                      </a:endParaRPr>
                    </a:p>
                  </a:txBody>
                  <a:tcPr marL="37098" marR="37098" marT="37098" marB="37098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1" dirty="0" smtClean="0">
                          <a:solidFill>
                            <a:srgbClr val="24272C"/>
                          </a:solidFill>
                          <a:effectLst/>
                          <a:latin typeface="inherit"/>
                        </a:rPr>
                        <a:t>Алексей</a:t>
                      </a:r>
                      <a:r>
                        <a:rPr lang="ru-RU" sz="1800" b="1" i="1" baseline="0" dirty="0" smtClean="0">
                          <a:solidFill>
                            <a:srgbClr val="24272C"/>
                          </a:solidFill>
                          <a:effectLst/>
                          <a:latin typeface="inherit"/>
                        </a:rPr>
                        <a:t> </a:t>
                      </a:r>
                      <a:r>
                        <a:rPr lang="ru-RU" sz="1800" b="1" i="1" dirty="0" smtClean="0">
                          <a:solidFill>
                            <a:srgbClr val="24272C"/>
                          </a:solidFill>
                          <a:effectLst/>
                          <a:latin typeface="inherit"/>
                        </a:rPr>
                        <a:t>Викторович </a:t>
                      </a:r>
                      <a:r>
                        <a:rPr lang="ru-RU" sz="1800" b="1" i="1" dirty="0">
                          <a:solidFill>
                            <a:srgbClr val="24272C"/>
                          </a:solidFill>
                          <a:effectLst/>
                          <a:latin typeface="inherit"/>
                        </a:rPr>
                        <a:t>Щусев</a:t>
                      </a:r>
                      <a:r>
                        <a:rPr lang="ru-RU" sz="1200" b="1" dirty="0">
                          <a:solidFill>
                            <a:srgbClr val="24272C"/>
                          </a:solidFill>
                          <a:effectLst/>
                          <a:latin typeface="inherit"/>
                        </a:rPr>
                        <a:t> </a:t>
                      </a:r>
                      <a:r>
                        <a:rPr lang="ru-RU" sz="1200" dirty="0">
                          <a:solidFill>
                            <a:srgbClr val="24272C"/>
                          </a:solidFill>
                          <a:effectLst/>
                          <a:latin typeface="Helvetica"/>
                        </a:rPr>
                        <a:t>(1873 — 949) — русский и советский архитектор. Заслуженный архитектор СССР (1930). Академик архитектуры (1910). Академик АН СССР (1943). Лауреат четырёх Сталинских премий (1941, 1946, 1948, 1952 — посмертно). «Самая смелая конструкция не может и не должна вступать в противоречие с художественными принципами архитектуры». «Творчество в архитектуре более, чем в других искусствах, связано с жизнью», — говорил Щусев. Он постоянно искал связь архитектурных форм с жизненными процессами, не считая застывшими ни те, ни другие. Как истинный художник, он пробовал себя в разнообразных формах архитектуры, находя удовлетворение в познании и выражении все нового и нового и не удовлетворяясь до конца. Любимую его тему, тему более или менее свободного «городка», типичного русского ансамбля, в который соединяются относительно разнородные здания, также можно проследить в искусстве Щусева, начиная с дипломного проекта «загородной виллы» и кончая проектом комплекса зданий Академии наук СССР.</a:t>
                      </a:r>
                    </a:p>
                  </a:txBody>
                  <a:tcPr marL="37098" marR="37098" marT="37098" marB="37098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218" name="Picture 2" descr="Щусев Алексей Викторович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1412776"/>
            <a:ext cx="1143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Щусев Алексей Викторович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68" y="3429000"/>
            <a:ext cx="151216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0254" y="404664"/>
            <a:ext cx="3486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i="1" dirty="0" smtClean="0">
                <a:solidFill>
                  <a:srgbClr val="0070C0"/>
                </a:solidFill>
                <a:effectLst/>
                <a:latin typeface="inherit"/>
              </a:rPr>
              <a:t>Алексей</a:t>
            </a:r>
            <a:r>
              <a:rPr lang="ru-RU" sz="1800" b="1" i="1" baseline="0" dirty="0" smtClean="0">
                <a:solidFill>
                  <a:srgbClr val="0070C0"/>
                </a:solidFill>
                <a:effectLst/>
                <a:latin typeface="inherit"/>
              </a:rPr>
              <a:t> </a:t>
            </a:r>
            <a:r>
              <a:rPr lang="ru-RU" sz="1800" b="1" i="1" dirty="0" smtClean="0">
                <a:solidFill>
                  <a:srgbClr val="0070C0"/>
                </a:solidFill>
                <a:effectLst/>
                <a:latin typeface="inherit"/>
              </a:rPr>
              <a:t>Викторович Щусев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18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697761"/>
              </p:ext>
            </p:extLst>
          </p:nvPr>
        </p:nvGraphicFramePr>
        <p:xfrm>
          <a:off x="3224807" y="980728"/>
          <a:ext cx="5040561" cy="477774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803030"/>
                <a:gridCol w="803030"/>
                <a:gridCol w="3434501"/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endParaRPr lang="ru-RU" dirty="0">
                        <a:solidFill>
                          <a:srgbClr val="24272C"/>
                        </a:solidFill>
                        <a:effectLst/>
                        <a:latin typeface="Helvetica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dirty="0">
                        <a:solidFill>
                          <a:srgbClr val="24272C"/>
                        </a:solidFill>
                        <a:effectLst/>
                        <a:latin typeface="Helvetica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b="1" dirty="0">
                          <a:effectLst/>
                        </a:rPr>
                        <a:t>Иван Владиславович Жолтовский</a:t>
                      </a:r>
                      <a:r>
                        <a:rPr lang="ru-RU" dirty="0">
                          <a:effectLst/>
                        </a:rPr>
                        <a:t> (1867—1959) — русский и советский архитектор, художник, просветитель, крупнейший представитель </a:t>
                      </a:r>
                      <a:r>
                        <a:rPr lang="ru-RU" dirty="0" err="1">
                          <a:effectLst/>
                        </a:rPr>
                        <a:t>ретроспективизма</a:t>
                      </a:r>
                      <a:r>
                        <a:rPr lang="ru-RU" dirty="0">
                          <a:effectLst/>
                        </a:rPr>
                        <a:t> в архитектуре Москвы. Состоялся как мастер </a:t>
                      </a:r>
                      <a:r>
                        <a:rPr lang="ru-RU" dirty="0" err="1">
                          <a:effectLst/>
                        </a:rPr>
                        <a:t>нео</a:t>
                      </a:r>
                      <a:r>
                        <a:rPr lang="ru-RU" dirty="0">
                          <a:effectLst/>
                        </a:rPr>
                        <a:t>-ренессанса и неоклассицизма. Начав работу в период зарождения стиля модерн в 1890-х годах, Жолтовский дожил до начала эпохи крупнопанельного домостроения 1950-х (и сам также принимал участие в проектировании первых крупнопанельных домов).</a:t>
                      </a:r>
                      <a:endParaRPr lang="ru-RU" dirty="0">
                        <a:solidFill>
                          <a:srgbClr val="24272C"/>
                        </a:solidFill>
                        <a:effectLst/>
                        <a:latin typeface="Helvetica"/>
                      </a:endParaRPr>
                    </a:p>
                  </a:txBody>
                  <a:tcPr marL="57150" marR="57150" marT="57150" marB="57150" anchor="ctr"/>
                </a:tc>
              </a:tr>
            </a:tbl>
          </a:graphicData>
        </a:graphic>
      </p:graphicFrame>
      <p:pic>
        <p:nvPicPr>
          <p:cNvPr id="7174" name="Picture 6" descr="Жолтовский Иван Владиславович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0" y="836712"/>
            <a:ext cx="1143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Жолтовский Иван Владиславович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2564902"/>
            <a:ext cx="2232248" cy="297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0472" y="260648"/>
            <a:ext cx="377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Иван Владиславович Жолтовский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075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464" y="1052736"/>
            <a:ext cx="9433048" cy="45243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i="1" dirty="0" smtClean="0"/>
              <a:t>В. А. </a:t>
            </a:r>
            <a:r>
              <a:rPr lang="ru-RU" sz="1600" i="1" dirty="0" err="1" smtClean="0"/>
              <a:t>Пилявский</a:t>
            </a:r>
            <a:r>
              <a:rPr lang="ru-RU" sz="1600" i="1" dirty="0" smtClean="0"/>
              <a:t>, Т. А. Славина, А. А. </a:t>
            </a:r>
            <a:r>
              <a:rPr lang="ru-RU" sz="1600" i="1" dirty="0" err="1" smtClean="0"/>
              <a:t>Тиц</a:t>
            </a:r>
            <a:r>
              <a:rPr lang="ru-RU" sz="1600" i="1" dirty="0" smtClean="0"/>
              <a:t>, Ю. С. Ушаков, Г. В. </a:t>
            </a:r>
            <a:r>
              <a:rPr lang="ru-RU" sz="1600" i="1" dirty="0" err="1" smtClean="0"/>
              <a:t>Заушкевич</a:t>
            </a:r>
            <a:r>
              <a:rPr lang="ru-RU" sz="1600" i="1" dirty="0" smtClean="0"/>
              <a:t>, Ю. Р. Савельев.</a:t>
            </a:r>
            <a:r>
              <a:rPr lang="ru-RU" sz="1600" dirty="0" smtClean="0"/>
              <a:t> История русской архитектуры / Под ред. Н. Н. Днепрова, Г. Г. </a:t>
            </a:r>
            <a:r>
              <a:rPr lang="ru-RU" sz="1600" dirty="0" err="1" smtClean="0"/>
              <a:t>Яцевича</a:t>
            </a:r>
            <a:r>
              <a:rPr lang="ru-RU" sz="1600" dirty="0" smtClean="0"/>
              <a:t>. — 2-е </a:t>
            </a:r>
            <a:r>
              <a:rPr lang="ru-RU" sz="1600" dirty="0" err="1" smtClean="0"/>
              <a:t>изд</a:t>
            </a:r>
            <a:r>
              <a:rPr lang="ru-RU" sz="1600" dirty="0" smtClean="0"/>
              <a:t> доп. и </a:t>
            </a:r>
            <a:r>
              <a:rPr lang="ru-RU" sz="1600" dirty="0" err="1" smtClean="0"/>
              <a:t>перабот</a:t>
            </a:r>
            <a:r>
              <a:rPr lang="ru-RU" sz="1600" dirty="0" smtClean="0"/>
              <a:t>.. — СПб.: </a:t>
            </a:r>
            <a:r>
              <a:rPr lang="ru-RU" sz="1600" dirty="0" err="1" smtClean="0"/>
              <a:t>Стройиздат</a:t>
            </a:r>
            <a:r>
              <a:rPr lang="ru-RU" sz="1600" dirty="0" smtClean="0"/>
              <a:t> СПб, 1994. — 600 с. — 25 000 экз. </a:t>
            </a:r>
            <a:r>
              <a:rPr lang="ru-RU" sz="1600" i="1" dirty="0" smtClean="0"/>
              <a:t>Лисовский </a:t>
            </a:r>
            <a:r>
              <a:rPr lang="ru-RU" sz="1600" i="1" dirty="0"/>
              <a:t>В. Г.</a:t>
            </a:r>
            <a:r>
              <a:rPr lang="ru-RU" sz="1600" dirty="0"/>
              <a:t> Архитектура России. Поиски национального стиля. Изд.: Белый Город, Москва, 2009</a:t>
            </a:r>
          </a:p>
          <a:p>
            <a:r>
              <a:rPr lang="ru-RU" sz="1600" i="1" dirty="0">
                <a:hlinkClick r:id="rId2" tooltip="Борисова, Елена Андреевна (искусствовед)"/>
              </a:rPr>
              <a:t>Борисова Е. А.</a:t>
            </a:r>
            <a:r>
              <a:rPr lang="ru-RU" sz="1600" i="1" dirty="0"/>
              <a:t>, Каждан Т. П.</a:t>
            </a:r>
            <a:r>
              <a:rPr lang="ru-RU" sz="1600" dirty="0"/>
              <a:t> Русская архитектура конца XIX — начала XX века. — М.: Наука, 1971. — 239 с.</a:t>
            </a:r>
          </a:p>
          <a:p>
            <a:r>
              <a:rPr lang="ru-RU" sz="1600" i="1" dirty="0"/>
              <a:t>Борисова Е. А.</a:t>
            </a:r>
            <a:r>
              <a:rPr lang="ru-RU" sz="1600" dirty="0"/>
              <a:t> Русская архитектура второй половины XIX века. — М.: Наука, 1979. — 320 с.</a:t>
            </a:r>
          </a:p>
          <a:p>
            <a:r>
              <a:rPr lang="ru-RU" sz="1600" i="1" dirty="0"/>
              <a:t>Борисова Е. А., </a:t>
            </a:r>
            <a:r>
              <a:rPr lang="ru-RU" sz="1600" i="1" dirty="0" err="1"/>
              <a:t>Стернин</a:t>
            </a:r>
            <a:r>
              <a:rPr lang="ru-RU" sz="1600" i="1" dirty="0"/>
              <a:t> Г. Ю.</a:t>
            </a:r>
            <a:r>
              <a:rPr lang="ru-RU" sz="1600" dirty="0"/>
              <a:t> Русский модерн. Альбом. — М.: Советский художник, 1990. — 360 с. — </a:t>
            </a:r>
            <a:r>
              <a:rPr lang="ru-RU" sz="1600" i="1" dirty="0" smtClean="0"/>
              <a:t>Борисова </a:t>
            </a:r>
            <a:r>
              <a:rPr lang="ru-RU" sz="1600" i="1" dirty="0"/>
              <a:t>Е. А.</a:t>
            </a:r>
            <a:r>
              <a:rPr lang="ru-RU" sz="1600" dirty="0"/>
              <a:t> Русская архитектура в эпоху романтизма. — </a:t>
            </a:r>
            <a:r>
              <a:rPr lang="ru-RU" sz="1600" dirty="0" err="1"/>
              <a:t>Спб</a:t>
            </a:r>
            <a:r>
              <a:rPr lang="ru-RU" sz="1600" dirty="0"/>
              <a:t>.: Государственный институт искусствознания, 1997. — 320 с. — </a:t>
            </a:r>
            <a:r>
              <a:rPr lang="ru-RU" sz="1600" i="1" dirty="0" smtClean="0"/>
              <a:t>Борисова </a:t>
            </a:r>
            <a:r>
              <a:rPr lang="ru-RU" sz="1600" i="1" dirty="0"/>
              <a:t>Е. А., </a:t>
            </a:r>
            <a:r>
              <a:rPr lang="ru-RU" sz="1600" i="1" dirty="0" err="1"/>
              <a:t>Стернин</a:t>
            </a:r>
            <a:r>
              <a:rPr lang="ru-RU" sz="1600" i="1" dirty="0"/>
              <a:t> Г. Ю.</a:t>
            </a:r>
            <a:r>
              <a:rPr lang="ru-RU" sz="1600" dirty="0"/>
              <a:t> Русский неоклассицизм. — М.: </a:t>
            </a:r>
            <a:r>
              <a:rPr lang="ru-RU" sz="1600" dirty="0" err="1"/>
              <a:t>Галарт</a:t>
            </a:r>
            <a:r>
              <a:rPr lang="ru-RU" sz="1600" dirty="0"/>
              <a:t>, 1998. — 80 с. —</a:t>
            </a:r>
            <a:r>
              <a:rPr lang="ru-RU" sz="1600"/>
              <a:t> </a:t>
            </a:r>
            <a:r>
              <a:rPr lang="ru-RU" sz="1600" i="1" smtClean="0">
                <a:hlinkClick r:id="rId3" tooltip="Кириченко, Евгения Ивановна"/>
              </a:rPr>
              <a:t>Кириченко </a:t>
            </a:r>
            <a:r>
              <a:rPr lang="ru-RU" sz="1600" i="1" dirty="0">
                <a:hlinkClick r:id="rId3" tooltip="Кириченко, Евгения Ивановна"/>
              </a:rPr>
              <a:t>Е. И.</a:t>
            </a:r>
            <a:r>
              <a:rPr lang="ru-RU" sz="1600" dirty="0"/>
              <a:t> Русская архитектура 1830—1910-х годов. — М.: Искусство, 1978. — 400 с.</a:t>
            </a:r>
          </a:p>
          <a:p>
            <a:r>
              <a:rPr lang="ru-RU" sz="1600" dirty="0"/>
              <a:t>С. </a:t>
            </a:r>
            <a:r>
              <a:rPr lang="ru-RU" sz="1600" dirty="0" err="1"/>
              <a:t>Забелло</a:t>
            </a:r>
            <a:r>
              <a:rPr lang="ru-RU" sz="1600" dirty="0"/>
              <a:t>, </a:t>
            </a:r>
            <a:r>
              <a:rPr lang="ru-RU" sz="1600" dirty="0">
                <a:hlinkClick r:id="rId4" tooltip="Иванов, Владимир Николаевич (историк)"/>
              </a:rPr>
              <a:t>В. Иванов</a:t>
            </a:r>
            <a:r>
              <a:rPr lang="ru-RU" sz="1600" dirty="0"/>
              <a:t>, П. Максимов. Русское деревянное зодчество. - М.: Государственное архитектурное издательство Академии архитектуры СССР, 1942. - 216 с.</a:t>
            </a:r>
          </a:p>
          <a:p>
            <a:r>
              <a:rPr lang="ru-RU" sz="1600" dirty="0" err="1">
                <a:hlinkClick r:id="rId5" tooltip="Ополовников, Александр Викторович"/>
              </a:rPr>
              <a:t>Ополовников</a:t>
            </a:r>
            <a:r>
              <a:rPr lang="ru-RU" sz="1600" dirty="0">
                <a:hlinkClick r:id="rId5" tooltip="Ополовников, Александр Викторович"/>
              </a:rPr>
              <a:t> А. В.</a:t>
            </a:r>
            <a:r>
              <a:rPr lang="ru-RU" sz="1600" dirty="0"/>
              <a:t> Русское деревянное зодчество: </a:t>
            </a:r>
            <a:r>
              <a:rPr lang="ru-RU" sz="1600" dirty="0" err="1"/>
              <a:t>Гражд</a:t>
            </a:r>
            <a:r>
              <a:rPr lang="ru-RU" sz="1600" dirty="0"/>
              <a:t>. зодчество. — М.: «Искусство», 1983. — 287 с.: ил.</a:t>
            </a:r>
          </a:p>
          <a:p>
            <a:r>
              <a:rPr lang="ru-RU" sz="1600" dirty="0" err="1"/>
              <a:t>Ополовников</a:t>
            </a:r>
            <a:r>
              <a:rPr lang="ru-RU" sz="1600" dirty="0"/>
              <a:t> А. В. Русское деревянное зодчество / ЦНИИ теории и истории архитектуры. — М.: «Искусство», 1986. — 311 с.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32769" y="260648"/>
            <a:ext cx="1935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1310350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256</TotalTime>
  <Words>410</Words>
  <Application>Microsoft Office PowerPoint</Application>
  <PresentationFormat>Лист A4 (210x297 мм)</PresentationFormat>
  <Paragraphs>92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AnastasiaScript</vt:lpstr>
      <vt:lpstr>Arial</vt:lpstr>
      <vt:lpstr>Arial</vt:lpstr>
      <vt:lpstr>Arkhive</vt:lpstr>
      <vt:lpstr>Calibri</vt:lpstr>
      <vt:lpstr>Helvetica</vt:lpstr>
      <vt:lpstr>inherit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Niyaz</dc:creator>
  <cp:lastModifiedBy>Н.Ш</cp:lastModifiedBy>
  <cp:revision>20</cp:revision>
  <dcterms:created xsi:type="dcterms:W3CDTF">2016-01-26T05:54:38Z</dcterms:created>
  <dcterms:modified xsi:type="dcterms:W3CDTF">2016-01-28T01:49:49Z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TC010690641049</vt:lpwstr>
  </property>
</Properties>
</file>