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37C2D5"/>
    <a:srgbClr val="99CC00"/>
    <a:srgbClr val="FFCC00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72" autoAdjust="0"/>
    <p:restoredTop sz="94660"/>
  </p:normalViewPr>
  <p:slideViewPr>
    <p:cSldViewPr>
      <p:cViewPr>
        <p:scale>
          <a:sx n="75" d="100"/>
          <a:sy n="75" d="100"/>
        </p:scale>
        <p:origin x="-1122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1DE9E-3DF7-49C9-A860-7B2849E2FB07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45661-0FAF-4020-B5C8-FE92359D70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5AA53-928A-4583-BEA9-AFC5DCE890A4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DBECE-FE43-4A06-8614-CC1F311C8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02256-6A28-4337-9D59-BD7B50AAD780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F9F2A-F7CE-40D6-BFB3-940B29689A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7E8CE-0B8D-4ACD-94D3-C24CA1A73CED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82596-B2CB-41EF-B1A5-EB2A217D58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2153A-5A06-42A3-802D-B5F6F501EFFB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C455E-9F6D-46C5-922F-F1A58D856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B5486-3FEA-4486-A3CA-0C9EC3383150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52664-ABBA-4CAF-888C-4E6780256F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9779C-92E8-4FE1-9756-4941EC2BFF41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F9F5B-EEAE-41C7-B51E-2D682AC88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C50B4-159F-4F69-A373-8FEF05E0EDB2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E880-E2FB-42C6-B536-97D8D0D95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FBAAB-1A37-4183-85EC-6C29546E89BC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20DE5-B8A6-4919-8721-3306C24503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40C02-331B-4312-92E1-42659C03D0C9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BD630-5F7D-4907-A075-347D458A5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6504B-358C-4498-BC48-157CC05430D2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AC7C6-68C3-4620-B450-1674AFBAA0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A55B18A-868E-4C59-AEF3-F7281E2C07DA}" type="datetime1">
              <a:rPr lang="en-US" altLang="zh-CN"/>
              <a:pPr/>
              <a:t>11/24/2015</a:t>
            </a:fld>
            <a:endParaRPr lang="ru-RU" altLang="zh-CN" sz="1800">
              <a:solidFill>
                <a:schemeClr val="tx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9B4268BE-9A40-45DC-8F2D-B128C298976D}" type="slidenum">
              <a:rPr lang="ru-RU" altLang="zh-CN"/>
              <a:pPr/>
              <a:t>‹#›</a:t>
            </a:fld>
            <a:endParaRPr lang="ru-RU" altLang="zh-CN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B8179B6-0FFE-4C14-B576-DA78B1BCF976}" type="datetimeFigureOut">
              <a:rPr lang="ru-RU"/>
              <a:pPr>
                <a:defRPr/>
              </a:pPr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5DCF013-1A98-4D73-BEED-0EF102C01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 Unicode MS" pitchFamily="34" charset="-128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 Unicode MS" pitchFamily="34" charset="-128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 Unicode MS" pitchFamily="34" charset="-128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 Unicode MS" pitchFamily="34" charset="-128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 Unicode MS" pitchFamily="34" charset="-128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Группа 7"/>
          <p:cNvGrpSpPr>
            <a:grpSpLocks/>
          </p:cNvGrpSpPr>
          <p:nvPr/>
        </p:nvGrpSpPr>
        <p:grpSpPr bwMode="auto">
          <a:xfrm>
            <a:off x="0" y="0"/>
            <a:ext cx="9144000" cy="6878638"/>
            <a:chOff x="0" y="-20638"/>
            <a:chExt cx="9144000" cy="6878638"/>
          </a:xfrm>
        </p:grpSpPr>
        <p:sp>
          <p:nvSpPr>
            <p:cNvPr id="6" name="Заголовок 3"/>
            <p:cNvSpPr txBox="1">
              <a:spLocks noChangeArrowheads="1"/>
            </p:cNvSpPr>
            <p:nvPr/>
          </p:nvSpPr>
          <p:spPr>
            <a:xfrm>
              <a:off x="0" y="0"/>
              <a:ext cx="6958013" cy="6858000"/>
            </a:xfrm>
            <a:prstGeom prst="rect">
              <a:avLst/>
            </a:prstGeom>
            <a:solidFill>
              <a:srgbClr val="FCE8AE"/>
            </a:solidFill>
            <a:ln/>
          </p:spPr>
          <p:txBody>
            <a:bodyPr anchor="ctr">
              <a:norm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ru-RU" altLang="zh-CN" sz="4400" b="1" dirty="0">
                  <a:latin typeface="Batang" pitchFamily="2" charset="-127"/>
                  <a:ea typeface="Batang" pitchFamily="2" charset="-127"/>
                  <a:cs typeface="+mj-cs"/>
                  <a:sym typeface="Batang" pitchFamily="2" charset="-127"/>
                </a:rPr>
                <a:t/>
              </a:r>
              <a:br>
                <a:rPr lang="ru-RU" altLang="zh-CN" sz="4400" b="1" dirty="0">
                  <a:latin typeface="Batang" pitchFamily="2" charset="-127"/>
                  <a:ea typeface="Batang" pitchFamily="2" charset="-127"/>
                  <a:cs typeface="+mj-cs"/>
                  <a:sym typeface="Batang" pitchFamily="2" charset="-127"/>
                </a:rPr>
              </a:br>
              <a:endParaRPr lang="ru-RU" altLang="zh-CN" sz="4400" dirty="0"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331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58013" y="-20638"/>
              <a:ext cx="2185987" cy="6878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785813" y="3714750"/>
            <a:ext cx="635793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ОП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МДОУ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№ 4 - это нормативно-управленческий документ дошкольного учреждения, характеризующий специфику содержания образования, особенности организации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образовательной деятельности,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характер оказываемых образовательных и медицинских услуг для детей от 2 до 8 лет с учётом их возрастных и индивидуальных особенностей по основным направлениям – физическому, социально-коммуникативному, познавательному, речевому и художественно-эстетическому.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625" y="355035"/>
            <a:ext cx="70008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Краткая презентация  </a:t>
            </a:r>
          </a:p>
          <a:p>
            <a:pPr algn="ctr"/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Образовательной </a:t>
            </a: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программы ДО</a:t>
            </a:r>
            <a:endParaRPr lang="ru-RU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МДОУ «Центр развития ребенка – </a:t>
            </a:r>
          </a:p>
          <a:p>
            <a:pPr algn="ctr"/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Детский сад № 4»</a:t>
            </a:r>
          </a:p>
          <a:p>
            <a:pPr algn="ctr"/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города Шуя Ивановской области</a:t>
            </a:r>
          </a:p>
          <a:p>
            <a:pPr algn="ctr"/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(ориентирована на родителей и доступна для ознакомления)</a:t>
            </a:r>
            <a:endParaRPr lang="ru-RU" sz="32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pSp>
        <p:nvGrpSpPr>
          <p:cNvPr id="14339" name="Группа 3"/>
          <p:cNvGrpSpPr>
            <a:grpSpLocks/>
          </p:cNvGrpSpPr>
          <p:nvPr/>
        </p:nvGrpSpPr>
        <p:grpSpPr bwMode="auto">
          <a:xfrm>
            <a:off x="0" y="0"/>
            <a:ext cx="9144000" cy="6878638"/>
            <a:chOff x="0" y="-20638"/>
            <a:chExt cx="9144000" cy="6878638"/>
          </a:xfrm>
        </p:grpSpPr>
        <p:sp>
          <p:nvSpPr>
            <p:cNvPr id="5" name="Заголовок 3"/>
            <p:cNvSpPr txBox="1">
              <a:spLocks noChangeArrowheads="1"/>
            </p:cNvSpPr>
            <p:nvPr/>
          </p:nvSpPr>
          <p:spPr>
            <a:xfrm>
              <a:off x="0" y="0"/>
              <a:ext cx="6958013" cy="6858000"/>
            </a:xfrm>
            <a:prstGeom prst="rect">
              <a:avLst/>
            </a:prstGeom>
            <a:solidFill>
              <a:srgbClr val="FCE8AE"/>
            </a:solidFill>
            <a:ln/>
          </p:spPr>
          <p:txBody>
            <a:bodyPr anchor="ctr">
              <a:norm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ru-RU" altLang="zh-CN" sz="4400" b="1" dirty="0">
                  <a:latin typeface="Batang" pitchFamily="2" charset="-127"/>
                  <a:ea typeface="Batang" pitchFamily="2" charset="-127"/>
                  <a:cs typeface="+mj-cs"/>
                  <a:sym typeface="Batang" pitchFamily="2" charset="-127"/>
                </a:rPr>
                <a:t/>
              </a:r>
              <a:br>
                <a:rPr lang="ru-RU" altLang="zh-CN" sz="4400" b="1" dirty="0">
                  <a:latin typeface="Batang" pitchFamily="2" charset="-127"/>
                  <a:ea typeface="Batang" pitchFamily="2" charset="-127"/>
                  <a:cs typeface="+mj-cs"/>
                  <a:sym typeface="Batang" pitchFamily="2" charset="-127"/>
                </a:rPr>
              </a:br>
              <a:endParaRPr lang="ru-RU" altLang="zh-CN" sz="4400" dirty="0"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434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58013" y="-20638"/>
              <a:ext cx="2185987" cy="6878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57188" y="2517775"/>
            <a:ext cx="7072312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Программа направлена на решение следующих задач:</a:t>
            </a:r>
          </a:p>
          <a:p>
            <a:pPr algn="just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) охраны и укрепления физического и психического здоровья детей;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2) обеспечения равных возможностей для полноценного развития каждого ребенка; 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3) обеспечения преемственности целей, задач и содержания образования;, 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4) создания благоприятных условий развития детей; 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5) объединения обучения и воспитания в целостный образовательный процесс; 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6) формирования общей культуры личности детей; 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7) обеспечения вариативности и разнообразия содержания дошкольного образования;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8) формирования социокультурной среды; 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9) обеспечения психолого-педагогической поддержки семьи;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85750" y="0"/>
            <a:ext cx="65722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Образовательная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программа ДО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определяет содержание и организацию образовательной деятельности в МДОУ № 4.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14313" y="1214438"/>
            <a:ext cx="6858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программы: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Позитивная социализация и всестороннее развитие ребенка младенческого, раннего или дошкольного возраста в адекватных его возрасту детских видах деятельности.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 noChangeArrowheads="1"/>
          </p:cNvSpPr>
          <p:nvPr>
            <p:ph type="ctrTitle" idx="4294967295"/>
          </p:nvPr>
        </p:nvSpPr>
        <p:spPr>
          <a:xfrm>
            <a:off x="785786" y="71414"/>
            <a:ext cx="7772400" cy="454005"/>
          </a:xfrm>
          <a:ln/>
        </p:spPr>
        <p:txBody>
          <a:bodyPr/>
          <a:lstStyle/>
          <a:p>
            <a:pPr marL="0" indent="0"/>
            <a:r>
              <a:rPr lang="ru-RU" altLang="zh-CN" sz="2000" b="1" dirty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>Возрастные</a:t>
            </a:r>
            <a:r>
              <a:rPr lang="ru-RU" altLang="zh-CN" sz="2400" b="1" dirty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> </a:t>
            </a:r>
            <a:r>
              <a:rPr lang="ru-RU" altLang="zh-CN" sz="2000" b="1" dirty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>особенности воспитанников </a:t>
            </a:r>
            <a:r>
              <a:rPr lang="ru-RU" altLang="zh-CN" sz="2400" b="1" dirty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>ДОУ</a:t>
            </a:r>
            <a:endParaRPr lang="ru-RU" altLang="zh-CN" sz="2400" dirty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68863"/>
            <a:ext cx="9144000" cy="1989137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  <p:pic>
        <p:nvPicPr>
          <p:cNvPr id="4" name="Pictur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4678" y="2107086"/>
            <a:ext cx="2430210" cy="2395093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7"/>
          <p:cNvSpPr>
            <a:spLocks noChangeArrowheads="1"/>
          </p:cNvSpPr>
          <p:nvPr/>
        </p:nvSpPr>
        <p:spPr bwMode="auto">
          <a:xfrm rot="-728033">
            <a:off x="2792340" y="4661300"/>
            <a:ext cx="2313799" cy="985499"/>
          </a:xfrm>
          <a:prstGeom prst="cloudCallout">
            <a:avLst>
              <a:gd name="adj1" fmla="val 12419"/>
              <a:gd name="adj2" fmla="val -76984"/>
            </a:avLst>
          </a:prstGeom>
          <a:solidFill>
            <a:srgbClr val="CC99FF"/>
          </a:solidFill>
          <a:ln w="9525">
            <a:solidFill>
              <a:srgbClr val="FF0000"/>
            </a:solidFill>
            <a:round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Подготовит.ФФН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Группа № 8</a:t>
            </a:r>
          </a:p>
        </p:txBody>
      </p:sp>
      <p:sp>
        <p:nvSpPr>
          <p:cNvPr id="6" name="AutoShape 18"/>
          <p:cNvSpPr>
            <a:spLocks noChangeArrowheads="1"/>
          </p:cNvSpPr>
          <p:nvPr/>
        </p:nvSpPr>
        <p:spPr bwMode="auto">
          <a:xfrm rot="-728033">
            <a:off x="4860723" y="4652703"/>
            <a:ext cx="2227671" cy="944756"/>
          </a:xfrm>
          <a:prstGeom prst="cloudCallout">
            <a:avLst>
              <a:gd name="adj1" fmla="val -28007"/>
              <a:gd name="adj2" fmla="val -106163"/>
            </a:avLst>
          </a:prstGeom>
          <a:solidFill>
            <a:srgbClr val="CC99FF"/>
          </a:solidFill>
          <a:ln w="9525">
            <a:solidFill>
              <a:srgbClr val="FF0000"/>
            </a:solidFill>
            <a:round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Подготовит.ОНР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Группа № 9</a:t>
            </a:r>
          </a:p>
        </p:txBody>
      </p:sp>
      <p:sp>
        <p:nvSpPr>
          <p:cNvPr id="7" name="AutoShape 21"/>
          <p:cNvSpPr>
            <a:spLocks noChangeArrowheads="1"/>
          </p:cNvSpPr>
          <p:nvPr/>
        </p:nvSpPr>
        <p:spPr bwMode="auto">
          <a:xfrm rot="-728033">
            <a:off x="6450943" y="3737498"/>
            <a:ext cx="2376487" cy="1137406"/>
          </a:xfrm>
          <a:prstGeom prst="cloudCallout">
            <a:avLst>
              <a:gd name="adj1" fmla="val -82556"/>
              <a:gd name="adj2" fmla="val -73829"/>
            </a:avLst>
          </a:prstGeom>
          <a:solidFill>
            <a:srgbClr val="CC99FF"/>
          </a:solidFill>
          <a:ln w="9525">
            <a:solidFill>
              <a:srgbClr val="FF0000"/>
            </a:solidFill>
            <a:round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Старшая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ОНР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Группа № 10</a:t>
            </a:r>
          </a:p>
        </p:txBody>
      </p:sp>
      <p:sp>
        <p:nvSpPr>
          <p:cNvPr id="8" name="AutoShape 22"/>
          <p:cNvSpPr>
            <a:spLocks noChangeArrowheads="1"/>
          </p:cNvSpPr>
          <p:nvPr/>
        </p:nvSpPr>
        <p:spPr bwMode="auto">
          <a:xfrm rot="-728033">
            <a:off x="6510746" y="2321362"/>
            <a:ext cx="2519362" cy="1351438"/>
          </a:xfrm>
          <a:prstGeom prst="cloudCallout">
            <a:avLst>
              <a:gd name="adj1" fmla="val -102898"/>
              <a:gd name="adj2" fmla="val -4806"/>
            </a:avLst>
          </a:prstGeom>
          <a:solidFill>
            <a:srgbClr val="CC99FF"/>
          </a:solidFill>
          <a:ln w="9525">
            <a:solidFill>
              <a:srgbClr val="FF0000"/>
            </a:solidFill>
            <a:round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Подготовит.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ОНР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Группа № 11</a:t>
            </a:r>
          </a:p>
        </p:txBody>
      </p:sp>
      <p:sp>
        <p:nvSpPr>
          <p:cNvPr id="9" name="AutoShape 23"/>
          <p:cNvSpPr>
            <a:spLocks noChangeArrowheads="1"/>
          </p:cNvSpPr>
          <p:nvPr/>
        </p:nvSpPr>
        <p:spPr bwMode="auto">
          <a:xfrm rot="19751088">
            <a:off x="6121579" y="1024877"/>
            <a:ext cx="3180455" cy="1069289"/>
          </a:xfrm>
          <a:prstGeom prst="cloudCallout">
            <a:avLst>
              <a:gd name="adj1" fmla="val -154292"/>
              <a:gd name="adj2" fmla="val 79801"/>
            </a:avLst>
          </a:prstGeom>
          <a:solidFill>
            <a:srgbClr val="CC99FF"/>
          </a:solidFill>
          <a:ln w="9525">
            <a:solidFill>
              <a:srgbClr val="0000FF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Подготовительная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Группа № 12</a:t>
            </a: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 rot="20871967">
            <a:off x="359192" y="1484639"/>
            <a:ext cx="1851025" cy="1019906"/>
          </a:xfrm>
          <a:prstGeom prst="cloudCallout">
            <a:avLst>
              <a:gd name="adj1" fmla="val 74421"/>
              <a:gd name="adj2" fmla="val 57782"/>
            </a:avLst>
          </a:prstGeom>
          <a:solidFill>
            <a:srgbClr val="CC99FF"/>
          </a:solidFill>
          <a:ln w="9525">
            <a:solidFill>
              <a:srgbClr val="0000FF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Средняя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Группа № 4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 rot="-728033">
            <a:off x="420423" y="3549728"/>
            <a:ext cx="1930291" cy="958288"/>
          </a:xfrm>
          <a:prstGeom prst="cloudCallout">
            <a:avLst>
              <a:gd name="adj1" fmla="val 116602"/>
              <a:gd name="adj2" fmla="val -82935"/>
            </a:avLst>
          </a:prstGeom>
          <a:solidFill>
            <a:srgbClr val="CC99FF"/>
          </a:solidFill>
          <a:ln w="9525">
            <a:solidFill>
              <a:srgbClr val="0000FF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Вторая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i="1" kern="0" dirty="0" smtClean="0">
                <a:solidFill>
                  <a:srgbClr val="0000FF"/>
                </a:solidFill>
                <a:latin typeface="Arial" charset="0"/>
              </a:rPr>
              <a:t>младшая</a:t>
            </a:r>
            <a:endParaRPr kumimoji="0" lang="ru-RU" sz="1400" b="1" i="1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Группа № 6</a:t>
            </a:r>
          </a:p>
        </p:txBody>
      </p:sp>
      <p:sp>
        <p:nvSpPr>
          <p:cNvPr id="12" name="AutoShape 16"/>
          <p:cNvSpPr>
            <a:spLocks noChangeArrowheads="1"/>
          </p:cNvSpPr>
          <p:nvPr/>
        </p:nvSpPr>
        <p:spPr bwMode="auto">
          <a:xfrm rot="20718822">
            <a:off x="274904" y="4445106"/>
            <a:ext cx="3063127" cy="926076"/>
          </a:xfrm>
          <a:prstGeom prst="cloudCallout">
            <a:avLst>
              <a:gd name="adj1" fmla="val 110449"/>
              <a:gd name="adj2" fmla="val -115153"/>
            </a:avLst>
          </a:prstGeom>
          <a:solidFill>
            <a:srgbClr val="CC99FF"/>
          </a:solidFill>
          <a:ln w="9525">
            <a:solidFill>
              <a:srgbClr val="0000FF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Подготовительная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Группа № 7</a:t>
            </a:r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 rot="-728033">
            <a:off x="5440975" y="552223"/>
            <a:ext cx="1873250" cy="1075249"/>
          </a:xfrm>
          <a:prstGeom prst="cloudCallout">
            <a:avLst>
              <a:gd name="adj1" fmla="val -74861"/>
              <a:gd name="adj2" fmla="val 110708"/>
            </a:avLst>
          </a:prstGeom>
          <a:solidFill>
            <a:srgbClr val="CC99FF"/>
          </a:solidFill>
          <a:ln w="9525">
            <a:solidFill>
              <a:srgbClr val="0000FF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Ранний возраст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Группа № 1</a:t>
            </a: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 rot="-728033">
            <a:off x="3577862" y="586323"/>
            <a:ext cx="1871663" cy="1004094"/>
          </a:xfrm>
          <a:prstGeom prst="cloudCallout">
            <a:avLst>
              <a:gd name="adj1" fmla="val -24583"/>
              <a:gd name="adj2" fmla="val 132676"/>
            </a:avLst>
          </a:prstGeom>
          <a:solidFill>
            <a:srgbClr val="CC99FF"/>
          </a:solidFill>
          <a:ln w="9525">
            <a:solidFill>
              <a:srgbClr val="0000FF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Вторая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младшая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Группа № 2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 rot="-728033">
            <a:off x="1742120" y="645133"/>
            <a:ext cx="1873250" cy="1004094"/>
          </a:xfrm>
          <a:prstGeom prst="cloudCallout">
            <a:avLst>
              <a:gd name="adj1" fmla="val 43394"/>
              <a:gd name="adj2" fmla="val 137625"/>
            </a:avLst>
          </a:prstGeom>
          <a:solidFill>
            <a:srgbClr val="CC99FF"/>
          </a:solidFill>
          <a:ln w="9525">
            <a:solidFill>
              <a:srgbClr val="0000FF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Средняя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Группа № 3</a:t>
            </a: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 rot="20871967">
            <a:off x="155246" y="2621633"/>
            <a:ext cx="1924089" cy="846311"/>
          </a:xfrm>
          <a:prstGeom prst="cloudCallout">
            <a:avLst>
              <a:gd name="adj1" fmla="val 101139"/>
              <a:gd name="adj2" fmla="val -13171"/>
            </a:avLst>
          </a:prstGeom>
          <a:solidFill>
            <a:srgbClr val="CC99FF"/>
          </a:solidFill>
          <a:ln w="9525">
            <a:solidFill>
              <a:srgbClr val="0000FF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Старшая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</a:rPr>
              <a:t>Группа №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6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pSp>
        <p:nvGrpSpPr>
          <p:cNvPr id="15363" name="Группа 3"/>
          <p:cNvGrpSpPr>
            <a:grpSpLocks/>
          </p:cNvGrpSpPr>
          <p:nvPr/>
        </p:nvGrpSpPr>
        <p:grpSpPr bwMode="auto">
          <a:xfrm>
            <a:off x="0" y="0"/>
            <a:ext cx="9144000" cy="6878638"/>
            <a:chOff x="0" y="-20638"/>
            <a:chExt cx="9144000" cy="6878638"/>
          </a:xfrm>
        </p:grpSpPr>
        <p:sp>
          <p:nvSpPr>
            <p:cNvPr id="5" name="Заголовок 3"/>
            <p:cNvSpPr txBox="1">
              <a:spLocks noChangeArrowheads="1"/>
            </p:cNvSpPr>
            <p:nvPr/>
          </p:nvSpPr>
          <p:spPr>
            <a:xfrm>
              <a:off x="0" y="0"/>
              <a:ext cx="6958013" cy="6858000"/>
            </a:xfrm>
            <a:prstGeom prst="rect">
              <a:avLst/>
            </a:prstGeom>
            <a:solidFill>
              <a:srgbClr val="FCE8AE"/>
            </a:solidFill>
            <a:ln/>
          </p:spPr>
          <p:txBody>
            <a:bodyPr anchor="ctr">
              <a:norm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ru-RU" altLang="zh-CN" sz="4400" b="1" dirty="0">
                  <a:latin typeface="Batang" pitchFamily="2" charset="-127"/>
                  <a:ea typeface="Batang" pitchFamily="2" charset="-127"/>
                  <a:cs typeface="+mj-cs"/>
                  <a:sym typeface="Batang" pitchFamily="2" charset="-127"/>
                </a:rPr>
                <a:t/>
              </a:r>
              <a:br>
                <a:rPr lang="ru-RU" altLang="zh-CN" sz="4400" b="1" dirty="0">
                  <a:latin typeface="Batang" pitchFamily="2" charset="-127"/>
                  <a:ea typeface="Batang" pitchFamily="2" charset="-127"/>
                  <a:cs typeface="+mj-cs"/>
                  <a:sym typeface="Batang" pitchFamily="2" charset="-127"/>
                </a:rPr>
              </a:br>
              <a:endParaRPr lang="ru-RU" altLang="zh-CN" sz="4400" dirty="0"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537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58013" y="-20638"/>
              <a:ext cx="2185987" cy="6878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Шестиугольник 4"/>
          <p:cNvSpPr>
            <a:spLocks noChangeArrowheads="1"/>
          </p:cNvSpPr>
          <p:nvPr/>
        </p:nvSpPr>
        <p:spPr bwMode="auto">
          <a:xfrm>
            <a:off x="571500" y="214313"/>
            <a:ext cx="5929313" cy="2428875"/>
          </a:xfrm>
          <a:prstGeom prst="hexagon">
            <a:avLst>
              <a:gd name="adj" fmla="val 24988"/>
              <a:gd name="vf" fmla="val 115470"/>
            </a:avLst>
          </a:prstGeom>
          <a:solidFill>
            <a:srgbClr val="FFCC99"/>
          </a:solidFill>
          <a:ln w="11429">
            <a:noFill/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latin typeface="Times New Roman" pitchFamily="18" charset="0"/>
                <a:cs typeface="Times New Roman" pitchFamily="18" charset="0"/>
              </a:rPr>
              <a:t>Содержание Программы обеспечивает развитие личности, мотивации и способностей детей в различных видах деятельности и охватывает следующие образовательные области, представляющие определенные направления развития и образования детей: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Шестиугольник 12"/>
          <p:cNvSpPr>
            <a:spLocks noChangeArrowheads="1"/>
          </p:cNvSpPr>
          <p:nvPr/>
        </p:nvSpPr>
        <p:spPr bwMode="auto">
          <a:xfrm>
            <a:off x="4572000" y="2643188"/>
            <a:ext cx="2286000" cy="1357312"/>
          </a:xfrm>
          <a:prstGeom prst="hexagon">
            <a:avLst>
              <a:gd name="adj" fmla="val 24998"/>
              <a:gd name="vf" fmla="val 115470"/>
            </a:avLst>
          </a:prstGeom>
          <a:solidFill>
            <a:srgbClr val="FFCC00"/>
          </a:solidFill>
          <a:ln w="11429">
            <a:noFill/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1400">
                <a:solidFill>
                  <a:srgbClr val="800000"/>
                </a:solidFill>
                <a:latin typeface="MS PGothic" pitchFamily="34" charset="-128"/>
                <a:ea typeface="MS PGothic" pitchFamily="34" charset="-128"/>
                <a:sym typeface="MS PGothic" pitchFamily="34" charset="-128"/>
              </a:rPr>
              <a:t>Социально-коммуникативное развитие</a:t>
            </a:r>
            <a:endParaRPr lang="ru-RU" altLang="zh-CN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6" name="Шестиугольник 13"/>
          <p:cNvSpPr>
            <a:spLocks noChangeArrowheads="1"/>
          </p:cNvSpPr>
          <p:nvPr/>
        </p:nvSpPr>
        <p:spPr bwMode="auto">
          <a:xfrm>
            <a:off x="500063" y="2643188"/>
            <a:ext cx="2143125" cy="128587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864BA"/>
          </a:solidFill>
          <a:ln w="11429">
            <a:noFill/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1400">
                <a:solidFill>
                  <a:srgbClr val="800000"/>
                </a:solidFill>
                <a:latin typeface="MS PGothic" pitchFamily="34" charset="-128"/>
                <a:ea typeface="MS PGothic" pitchFamily="34" charset="-128"/>
                <a:sym typeface="MS PGothic" pitchFamily="34" charset="-128"/>
              </a:rPr>
              <a:t>Познавательное развитие</a:t>
            </a:r>
            <a:endParaRPr lang="ru-RU" altLang="zh-CN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7" name="Шестиугольник 14"/>
          <p:cNvSpPr>
            <a:spLocks noChangeArrowheads="1"/>
          </p:cNvSpPr>
          <p:nvPr/>
        </p:nvSpPr>
        <p:spPr bwMode="auto">
          <a:xfrm>
            <a:off x="2643188" y="2643188"/>
            <a:ext cx="1928812" cy="1285875"/>
          </a:xfrm>
          <a:prstGeom prst="hexagon">
            <a:avLst>
              <a:gd name="adj" fmla="val 24993"/>
              <a:gd name="vf" fmla="val 115470"/>
            </a:avLst>
          </a:prstGeom>
          <a:solidFill>
            <a:srgbClr val="C1C955"/>
          </a:solidFill>
          <a:ln w="11429">
            <a:noFill/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1600">
                <a:solidFill>
                  <a:srgbClr val="800000"/>
                </a:solidFill>
                <a:latin typeface="MS PGothic" pitchFamily="34" charset="-128"/>
                <a:ea typeface="MS PGothic" pitchFamily="34" charset="-128"/>
                <a:sym typeface="MS PGothic" pitchFamily="34" charset="-128"/>
              </a:rPr>
              <a:t>Речевое развитие</a:t>
            </a:r>
            <a:endParaRPr lang="ru-RU" altLang="zh-CN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8" name="Шестиугольник 16"/>
          <p:cNvSpPr>
            <a:spLocks noChangeArrowheads="1"/>
          </p:cNvSpPr>
          <p:nvPr/>
        </p:nvSpPr>
        <p:spPr bwMode="auto">
          <a:xfrm>
            <a:off x="3857625" y="3857625"/>
            <a:ext cx="2000250" cy="1357313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52CCC0"/>
          </a:solidFill>
          <a:ln w="11429">
            <a:noFill/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1400">
                <a:solidFill>
                  <a:srgbClr val="800000"/>
                </a:solidFill>
                <a:latin typeface="MS PGothic" pitchFamily="34" charset="-128"/>
                <a:ea typeface="MS PGothic" pitchFamily="34" charset="-128"/>
                <a:sym typeface="MS PGothic" pitchFamily="34" charset="-128"/>
              </a:rPr>
              <a:t>Физическое развитие</a:t>
            </a:r>
            <a:endParaRPr lang="ru-RU" altLang="zh-CN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9" name="Шестиугольник 17"/>
          <p:cNvSpPr>
            <a:spLocks noChangeArrowheads="1"/>
          </p:cNvSpPr>
          <p:nvPr/>
        </p:nvSpPr>
        <p:spPr bwMode="auto">
          <a:xfrm>
            <a:off x="1500188" y="3929063"/>
            <a:ext cx="2357437" cy="1214437"/>
          </a:xfrm>
          <a:prstGeom prst="hexagon">
            <a:avLst>
              <a:gd name="adj" fmla="val 25011"/>
              <a:gd name="vf" fmla="val 115470"/>
            </a:avLst>
          </a:prstGeom>
          <a:solidFill>
            <a:srgbClr val="FEB0FA"/>
          </a:solidFill>
          <a:ln w="11429">
            <a:noFill/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1600">
                <a:solidFill>
                  <a:srgbClr val="800000"/>
                </a:solidFill>
                <a:latin typeface="MS PGothic" pitchFamily="34" charset="-128"/>
                <a:ea typeface="MS PGothic" pitchFamily="34" charset="-128"/>
                <a:sym typeface="MS PGothic" pitchFamily="34" charset="-128"/>
              </a:rPr>
              <a:t>Художественно-эстетическое развитие</a:t>
            </a:r>
            <a:endParaRPr lang="ru-RU" altLang="zh-CN"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ldLvl="0" animBg="1" autoUpdateAnimBg="0"/>
      <p:bldP spid="16" grpId="0" bldLvl="0" animBg="1" autoUpdateAnimBg="0"/>
      <p:bldP spid="17" grpId="0" bldLvl="0" animBg="1" autoUpdateAnimBg="0"/>
      <p:bldP spid="18" grpId="0" bldLvl="0" animBg="1" autoUpdateAnimBg="0"/>
      <p:bldP spid="19" grpId="0" bldLvl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40300"/>
            <a:ext cx="9144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Заголовок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4857750"/>
          </a:xfrm>
          <a:solidFill>
            <a:srgbClr val="FCE8AE"/>
          </a:solidFill>
        </p:spPr>
        <p:txBody>
          <a:bodyPr/>
          <a:lstStyle/>
          <a:p>
            <a:pPr eaLnBrk="1" hangingPunct="1"/>
            <a:r>
              <a:rPr lang="ru-RU" altLang="zh-CN" b="1" smtClean="0">
                <a:latin typeface="Batang" pitchFamily="18" charset="-127"/>
                <a:ea typeface="Batang" pitchFamily="18" charset="-127"/>
                <a:sym typeface="Batang" pitchFamily="18" charset="-127"/>
              </a:rPr>
              <a:t/>
            </a:r>
            <a:br>
              <a:rPr lang="ru-RU" altLang="zh-CN" b="1" smtClean="0">
                <a:latin typeface="Batang" pitchFamily="18" charset="-127"/>
                <a:ea typeface="Batang" pitchFamily="18" charset="-127"/>
                <a:sym typeface="Batang" pitchFamily="18" charset="-127"/>
              </a:rPr>
            </a:br>
            <a:endParaRPr lang="ru-RU" altLang="zh-CN" smtClean="0"/>
          </a:p>
        </p:txBody>
      </p:sp>
      <p:sp>
        <p:nvSpPr>
          <p:cNvPr id="16388" name="Заголовок 1"/>
          <p:cNvSpPr>
            <a:spLocks noChangeArrowheads="1"/>
          </p:cNvSpPr>
          <p:nvPr/>
        </p:nvSpPr>
        <p:spPr bwMode="auto">
          <a:xfrm>
            <a:off x="457200" y="-1714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360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>Образовательная программа состоит:</a:t>
            </a:r>
            <a:endParaRPr lang="ru-RU" altLang="zh-CN" sz="4400">
              <a:latin typeface="Calibri" pitchFamily="34" charset="0"/>
            </a:endParaRPr>
          </a:p>
        </p:txBody>
      </p:sp>
      <p:grpSp>
        <p:nvGrpSpPr>
          <p:cNvPr id="16408" name="Group 24"/>
          <p:cNvGrpSpPr>
            <a:grpSpLocks/>
          </p:cNvGrpSpPr>
          <p:nvPr/>
        </p:nvGrpSpPr>
        <p:grpSpPr bwMode="auto">
          <a:xfrm>
            <a:off x="250825" y="692150"/>
            <a:ext cx="4672013" cy="2976563"/>
            <a:chOff x="158" y="436"/>
            <a:chExt cx="2943" cy="1875"/>
          </a:xfrm>
        </p:grpSpPr>
        <p:grpSp>
          <p:nvGrpSpPr>
            <p:cNvPr id="16398" name="Group 5"/>
            <p:cNvGrpSpPr>
              <a:grpSpLocks/>
            </p:cNvGrpSpPr>
            <p:nvPr/>
          </p:nvGrpSpPr>
          <p:grpSpPr bwMode="auto">
            <a:xfrm>
              <a:off x="158" y="436"/>
              <a:ext cx="1625" cy="1875"/>
              <a:chOff x="0" y="0"/>
              <a:chExt cx="1869215" cy="2207640"/>
            </a:xfrm>
          </p:grpSpPr>
          <p:sp>
            <p:nvSpPr>
              <p:cNvPr id="16402" name="Скругленный прямоугольник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69215" cy="2207640"/>
              </a:xfrm>
              <a:prstGeom prst="roundRect">
                <a:avLst>
                  <a:gd name="adj" fmla="val 16667"/>
                </a:avLst>
              </a:prstGeom>
              <a:solidFill>
                <a:srgbClr val="52CCC0"/>
              </a:solidFill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403" name="Скругленный прямоугольник 4"/>
              <p:cNvSpPr>
                <a:spLocks noChangeArrowheads="1"/>
              </p:cNvSpPr>
              <p:nvPr/>
            </p:nvSpPr>
            <p:spPr bwMode="auto">
              <a:xfrm>
                <a:off x="91247" y="91248"/>
                <a:ext cx="1777968" cy="21163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960" tIns="30480" rIns="60960" bIns="30480" anchor="ctr"/>
              <a:lstStyle/>
              <a:p>
                <a:pPr algn="ctr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ru-RU" altLang="zh-CN" sz="2400">
                    <a:latin typeface="Times New Roman" pitchFamily="18" charset="0"/>
                    <a:sym typeface="Times New Roman" pitchFamily="18" charset="0"/>
                  </a:rPr>
                  <a:t>Обязательная часть: основная образовательная программа дошкольного воспитания</a:t>
                </a:r>
                <a:endParaRPr lang="ru-RU" altLang="zh-CN" sz="2400"/>
              </a:p>
            </p:txBody>
          </p:sp>
        </p:grpSp>
        <p:grpSp>
          <p:nvGrpSpPr>
            <p:cNvPr id="16399" name="Group 8"/>
            <p:cNvGrpSpPr>
              <a:grpSpLocks/>
            </p:cNvGrpSpPr>
            <p:nvPr/>
          </p:nvGrpSpPr>
          <p:grpSpPr bwMode="auto">
            <a:xfrm>
              <a:off x="1783" y="436"/>
              <a:ext cx="1318" cy="1391"/>
              <a:chOff x="0" y="0"/>
              <a:chExt cx="2092639" cy="2207640"/>
            </a:xfrm>
          </p:grpSpPr>
          <p:sp>
            <p:nvSpPr>
              <p:cNvPr id="16400" name="Стрелка вправо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92639" cy="2207640"/>
              </a:xfrm>
              <a:prstGeom prst="rightArrow">
                <a:avLst>
                  <a:gd name="adj1" fmla="val 75000"/>
                  <a:gd name="adj2" fmla="val 50000"/>
                </a:avLst>
              </a:prstGeom>
              <a:solidFill>
                <a:srgbClr val="FEB0FA">
                  <a:alpha val="89018"/>
                </a:srgbClr>
              </a:solidFill>
              <a:ln w="25400">
                <a:solidFill>
                  <a:srgbClr val="D4D6E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401" name="Стрелка вправо 4"/>
              <p:cNvSpPr>
                <a:spLocks noChangeArrowheads="1"/>
              </p:cNvSpPr>
              <p:nvPr/>
            </p:nvSpPr>
            <p:spPr bwMode="auto">
              <a:xfrm>
                <a:off x="0" y="275955"/>
                <a:ext cx="1307899" cy="16557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21590" tIns="21590" rIns="21590" bIns="21590"/>
              <a:lstStyle/>
              <a:p>
                <a:pPr marL="285750" lvl="1" indent="-285750">
                  <a:lnSpc>
                    <a:spcPct val="90000"/>
                  </a:lnSpc>
                  <a:spcAft>
                    <a:spcPct val="15000"/>
                  </a:spcAft>
                  <a:buFont typeface="Arial Unicode MS" pitchFamily="34" charset="-128"/>
                  <a:buNone/>
                </a:pPr>
                <a:endParaRPr lang="ru-RU" altLang="zh-CN" sz="3400">
                  <a:latin typeface="MS PGothic" pitchFamily="34" charset="-128"/>
                  <a:ea typeface="MS PGothic" pitchFamily="34" charset="-128"/>
                  <a:sym typeface="MS PGothic" pitchFamily="34" charset="-128"/>
                </a:endParaRPr>
              </a:p>
              <a:p>
                <a:pPr marL="285750" lvl="1" indent="-285750">
                  <a:lnSpc>
                    <a:spcPct val="90000"/>
                  </a:lnSpc>
                  <a:spcAft>
                    <a:spcPct val="15000"/>
                  </a:spcAft>
                  <a:buFont typeface="Arial Unicode MS" pitchFamily="34" charset="-128"/>
                  <a:buNone/>
                </a:pPr>
                <a:r>
                  <a:rPr lang="ru-RU" altLang="zh-CN" sz="3400" b="1">
                    <a:latin typeface="Times New Roman" pitchFamily="18" charset="0"/>
                    <a:ea typeface="MS PGothic" pitchFamily="34" charset="-128"/>
                    <a:sym typeface="MS PGothic" pitchFamily="34" charset="-128"/>
                  </a:rPr>
                  <a:t>  60%</a:t>
                </a:r>
              </a:p>
              <a:p>
                <a:pPr marL="285750" lvl="1" indent="-285750">
                  <a:lnSpc>
                    <a:spcPct val="90000"/>
                  </a:lnSpc>
                  <a:spcAft>
                    <a:spcPct val="15000"/>
                  </a:spcAft>
                  <a:buFont typeface="Arial Unicode MS" pitchFamily="34" charset="-128"/>
                  <a:buChar char="•"/>
                </a:pPr>
                <a:endParaRPr lang="ru-RU" altLang="zh-CN" sz="3400">
                  <a:latin typeface="MS PGothic" pitchFamily="34" charset="-128"/>
                  <a:ea typeface="MS PGothic" pitchFamily="34" charset="-128"/>
                  <a:sym typeface="MS PGothic" pitchFamily="34" charset="-128"/>
                </a:endParaRPr>
              </a:p>
            </p:txBody>
          </p:sp>
        </p:grpSp>
      </p:grpSp>
      <p:grpSp>
        <p:nvGrpSpPr>
          <p:cNvPr id="16407" name="Group 23"/>
          <p:cNvGrpSpPr>
            <a:grpSpLocks/>
          </p:cNvGrpSpPr>
          <p:nvPr/>
        </p:nvGrpSpPr>
        <p:grpSpPr bwMode="auto">
          <a:xfrm>
            <a:off x="3851275" y="1700213"/>
            <a:ext cx="4956175" cy="2997200"/>
            <a:chOff x="2381" y="1253"/>
            <a:chExt cx="3122" cy="1888"/>
          </a:xfrm>
        </p:grpSpPr>
        <p:grpSp>
          <p:nvGrpSpPr>
            <p:cNvPr id="16390" name="Group 18"/>
            <p:cNvGrpSpPr>
              <a:grpSpLocks/>
            </p:cNvGrpSpPr>
            <p:nvPr/>
          </p:nvGrpSpPr>
          <p:grpSpPr bwMode="auto">
            <a:xfrm>
              <a:off x="2381" y="1661"/>
              <a:ext cx="1628" cy="1480"/>
              <a:chOff x="2209" y="2189"/>
              <a:chExt cx="1628" cy="1480"/>
            </a:xfrm>
          </p:grpSpPr>
          <p:grpSp>
            <p:nvGrpSpPr>
              <p:cNvPr id="16394" name="Group 12"/>
              <p:cNvGrpSpPr>
                <a:grpSpLocks/>
              </p:cNvGrpSpPr>
              <p:nvPr/>
            </p:nvGrpSpPr>
            <p:grpSpPr bwMode="auto">
              <a:xfrm rot="10800000">
                <a:off x="2209" y="2189"/>
                <a:ext cx="1628" cy="1480"/>
                <a:chOff x="0" y="0"/>
                <a:chExt cx="2567941" cy="2350437"/>
              </a:xfrm>
            </p:grpSpPr>
            <p:sp>
              <p:nvSpPr>
                <p:cNvPr id="16396" name="Стрелка вправо 11"/>
                <p:cNvSpPr>
                  <a:spLocks noChangeArrowheads="1"/>
                </p:cNvSpPr>
                <p:nvPr/>
              </p:nvSpPr>
              <p:spPr bwMode="auto">
                <a:xfrm>
                  <a:off x="142876" y="0"/>
                  <a:ext cx="2425065" cy="2350437"/>
                </a:xfrm>
                <a:prstGeom prst="rightArrow">
                  <a:avLst>
                    <a:gd name="adj1" fmla="val 75000"/>
                    <a:gd name="adj2" fmla="val 49997"/>
                  </a:avLst>
                </a:prstGeom>
                <a:solidFill>
                  <a:srgbClr val="52CCC0">
                    <a:alpha val="89018"/>
                  </a:srgbClr>
                </a:solidFill>
                <a:ln w="25400">
                  <a:solidFill>
                    <a:srgbClr val="D4D6E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397" name="Стрелка вправо 4"/>
                <p:cNvSpPr>
                  <a:spLocks noChangeArrowheads="1"/>
                </p:cNvSpPr>
                <p:nvPr/>
              </p:nvSpPr>
              <p:spPr bwMode="auto">
                <a:xfrm>
                  <a:off x="0" y="293805"/>
                  <a:ext cx="1543651" cy="17628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21590" tIns="21590" rIns="21590" bIns="21590"/>
                <a:lstStyle/>
                <a:p>
                  <a:pPr marL="285750" lvl="1" indent="-285750">
                    <a:lnSpc>
                      <a:spcPct val="90000"/>
                    </a:lnSpc>
                    <a:spcAft>
                      <a:spcPct val="15000"/>
                    </a:spcAft>
                    <a:buFont typeface="Arial Unicode MS" pitchFamily="34" charset="-128"/>
                    <a:buChar char="•"/>
                  </a:pPr>
                  <a:endParaRPr lang="ru-RU" altLang="zh-CN" sz="3400">
                    <a:latin typeface="MS PGothic" pitchFamily="34" charset="-128"/>
                    <a:ea typeface="MS PGothic" pitchFamily="34" charset="-128"/>
                    <a:sym typeface="MS PGothic" pitchFamily="34" charset="-128"/>
                  </a:endParaRPr>
                </a:p>
                <a:p>
                  <a:pPr marL="285750" lvl="1" indent="-285750">
                    <a:lnSpc>
                      <a:spcPct val="90000"/>
                    </a:lnSpc>
                    <a:spcAft>
                      <a:spcPct val="15000"/>
                    </a:spcAft>
                    <a:buFont typeface="Arial Unicode MS" pitchFamily="34" charset="-128"/>
                    <a:buChar char="•"/>
                  </a:pPr>
                  <a:endParaRPr lang="ru-RU" altLang="zh-CN" sz="3400">
                    <a:latin typeface="MS PGothic" pitchFamily="34" charset="-128"/>
                    <a:ea typeface="MS PGothic" pitchFamily="34" charset="-128"/>
                    <a:sym typeface="MS PGothic" pitchFamily="34" charset="-128"/>
                  </a:endParaRPr>
                </a:p>
              </p:txBody>
            </p:sp>
          </p:grpSp>
          <p:sp>
            <p:nvSpPr>
              <p:cNvPr id="16395" name="TextBox 13"/>
              <p:cNvSpPr>
                <a:spLocks noChangeArrowheads="1"/>
              </p:cNvSpPr>
              <p:nvPr/>
            </p:nvSpPr>
            <p:spPr bwMode="auto">
              <a:xfrm>
                <a:off x="2517" y="2704"/>
                <a:ext cx="1043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ru-RU" altLang="zh-CN" sz="3600">
                    <a:latin typeface="Calibri" pitchFamily="34" charset="0"/>
                    <a:ea typeface="MS PGothic" pitchFamily="34" charset="-128"/>
                    <a:sym typeface="MS PGothic" pitchFamily="34" charset="-128"/>
                  </a:rPr>
                  <a:t>40%</a:t>
                </a:r>
                <a:endParaRPr lang="ru-RU" altLang="zh-CN">
                  <a:ea typeface="MS PGothic" pitchFamily="34" charset="-128"/>
                </a:endParaRPr>
              </a:p>
            </p:txBody>
          </p:sp>
        </p:grpSp>
        <p:grpSp>
          <p:nvGrpSpPr>
            <p:cNvPr id="16391" name="Group 19"/>
            <p:cNvGrpSpPr>
              <a:grpSpLocks/>
            </p:cNvGrpSpPr>
            <p:nvPr/>
          </p:nvGrpSpPr>
          <p:grpSpPr bwMode="auto">
            <a:xfrm>
              <a:off x="3878" y="1253"/>
              <a:ext cx="1625" cy="1875"/>
              <a:chOff x="0" y="0"/>
              <a:chExt cx="1869215" cy="2207640"/>
            </a:xfrm>
          </p:grpSpPr>
          <p:sp>
            <p:nvSpPr>
              <p:cNvPr id="16392" name="Скругленный прямоугольник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69215" cy="2207640"/>
              </a:xfrm>
              <a:prstGeom prst="roundRect">
                <a:avLst>
                  <a:gd name="adj" fmla="val 16667"/>
                </a:avLst>
              </a:prstGeom>
              <a:solidFill>
                <a:srgbClr val="52CCC0"/>
              </a:solidFill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altLang="zh-CN" sz="2400">
                    <a:sym typeface="MS PGothic" pitchFamily="34" charset="-128"/>
                  </a:rPr>
                  <a:t>Вариативная часть:</a:t>
                </a:r>
              </a:p>
              <a:p>
                <a:pPr algn="ctr"/>
                <a:r>
                  <a:rPr lang="ru-RU" altLang="zh-CN" sz="2400">
                    <a:sym typeface="MS PGothic" pitchFamily="34" charset="-128"/>
                  </a:rPr>
                  <a:t>формируемая</a:t>
                </a:r>
              </a:p>
              <a:p>
                <a:pPr algn="ctr"/>
                <a:r>
                  <a:rPr lang="ru-RU" altLang="zh-CN" sz="2400">
                    <a:sym typeface="MS PGothic" pitchFamily="34" charset="-128"/>
                  </a:rPr>
                  <a:t>участниками</a:t>
                </a:r>
              </a:p>
              <a:p>
                <a:pPr algn="ctr"/>
                <a:r>
                  <a:rPr lang="ru-RU" altLang="zh-CN" sz="2400">
                    <a:sym typeface="MS PGothic" pitchFamily="34" charset="-128"/>
                  </a:rPr>
                  <a:t>образовательного процесса</a:t>
                </a:r>
              </a:p>
              <a:p>
                <a:pPr algn="ctr"/>
                <a:endParaRPr lang="ru-RU" sz="2400"/>
              </a:p>
            </p:txBody>
          </p:sp>
          <p:sp>
            <p:nvSpPr>
              <p:cNvPr id="16393" name="Скругленный прямоугольник 4"/>
              <p:cNvSpPr>
                <a:spLocks noChangeArrowheads="1"/>
              </p:cNvSpPr>
              <p:nvPr/>
            </p:nvSpPr>
            <p:spPr bwMode="auto">
              <a:xfrm>
                <a:off x="91247" y="91248"/>
                <a:ext cx="1777968" cy="21163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960" tIns="30480" rIns="60960" bIns="30480" anchor="ctr"/>
              <a:lstStyle/>
              <a:p>
                <a:pPr algn="ctr">
                  <a:lnSpc>
                    <a:spcPct val="90000"/>
                  </a:lnSpc>
                  <a:spcAft>
                    <a:spcPct val="35000"/>
                  </a:spcAft>
                </a:pPr>
                <a:endParaRPr lang="ru-RU" altLang="zh-CN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4" name="Заголовок 3"/>
          <p:cNvSpPr>
            <a:spLocks noChangeArrowheads="1"/>
          </p:cNvSpPr>
          <p:nvPr/>
        </p:nvSpPr>
        <p:spPr bwMode="auto">
          <a:xfrm>
            <a:off x="0" y="0"/>
            <a:ext cx="9144000" cy="4857750"/>
          </a:xfrm>
          <a:prstGeom prst="rect">
            <a:avLst/>
          </a:prstGeom>
          <a:solidFill>
            <a:srgbClr val="FCE8A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4400" b="1">
                <a:latin typeface="Batang" pitchFamily="18" charset="-127"/>
                <a:ea typeface="Batang" pitchFamily="18" charset="-127"/>
                <a:sym typeface="Batang" pitchFamily="18" charset="-127"/>
              </a:rPr>
              <a:t/>
            </a:r>
            <a:br>
              <a:rPr lang="ru-RU" altLang="zh-CN" sz="4400" b="1">
                <a:latin typeface="Batang" pitchFamily="18" charset="-127"/>
                <a:ea typeface="Batang" pitchFamily="18" charset="-127"/>
                <a:sym typeface="Batang" pitchFamily="18" charset="-127"/>
              </a:rPr>
            </a:br>
            <a:endParaRPr lang="ru-RU" altLang="zh-CN" sz="4400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1857356" y="1260465"/>
            <a:ext cx="5051425" cy="525461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 b="1" dirty="0">
                <a:latin typeface="Times New Roman" pitchFamily="18" charset="0"/>
              </a:rPr>
              <a:t>Содержание образования </a:t>
            </a:r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 flipH="1">
            <a:off x="755650" y="1857364"/>
            <a:ext cx="1673210" cy="164307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40300"/>
            <a:ext cx="9144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71438" y="3644900"/>
            <a:ext cx="1547812" cy="120491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u="sng">
                <a:latin typeface="Times New Roman" pitchFamily="18" charset="0"/>
              </a:rPr>
              <a:t>Познавательное развитие</a:t>
            </a:r>
          </a:p>
          <a:p>
            <a:pPr algn="ctr"/>
            <a:r>
              <a:rPr lang="ru-RU" sz="1200">
                <a:latin typeface="Times New Roman" pitchFamily="18" charset="0"/>
              </a:rPr>
              <a:t>- познание</a:t>
            </a:r>
          </a:p>
          <a:p>
            <a:pPr algn="ctr"/>
            <a:r>
              <a:rPr lang="ru-RU" sz="1200">
                <a:latin typeface="Times New Roman" pitchFamily="18" charset="0"/>
              </a:rPr>
              <a:t>- РЭМП</a:t>
            </a:r>
          </a:p>
          <a:p>
            <a:endParaRPr lang="ru-RU">
              <a:latin typeface="Times New Roman" pitchFamily="18" charset="0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1619250" y="2338388"/>
            <a:ext cx="1692275" cy="130651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u="sng">
                <a:latin typeface="Times New Roman" pitchFamily="18" charset="0"/>
              </a:rPr>
              <a:t>Социально-коммуникативное </a:t>
            </a:r>
          </a:p>
          <a:p>
            <a:r>
              <a:rPr lang="ru-RU" sz="1200">
                <a:latin typeface="Times New Roman" pitchFamily="18" charset="0"/>
              </a:rPr>
              <a:t>- игра</a:t>
            </a:r>
          </a:p>
          <a:p>
            <a:r>
              <a:rPr lang="ru-RU" sz="1200">
                <a:latin typeface="Times New Roman" pitchFamily="18" charset="0"/>
              </a:rPr>
              <a:t>- труд</a:t>
            </a:r>
          </a:p>
          <a:p>
            <a:r>
              <a:rPr lang="ru-RU" sz="1200">
                <a:latin typeface="Times New Roman" pitchFamily="18" charset="0"/>
              </a:rPr>
              <a:t>- безопасность</a:t>
            </a:r>
          </a:p>
          <a:p>
            <a:r>
              <a:rPr lang="ru-RU" sz="1200">
                <a:latin typeface="Times New Roman" pitchFamily="18" charset="0"/>
              </a:rPr>
              <a:t>- патриотическое воспитание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435600" y="2276475"/>
            <a:ext cx="1641475" cy="1368425"/>
          </a:xfrm>
          <a:prstGeom prst="rect">
            <a:avLst/>
          </a:prstGeom>
          <a:solidFill>
            <a:srgbClr val="37C2D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u="sng">
                <a:latin typeface="Times New Roman" pitchFamily="18" charset="0"/>
              </a:rPr>
              <a:t>Физическое развитие</a:t>
            </a:r>
          </a:p>
          <a:p>
            <a:r>
              <a:rPr lang="ru-RU" sz="1200">
                <a:latin typeface="Times New Roman" pitchFamily="18" charset="0"/>
              </a:rPr>
              <a:t>- физическая культура</a:t>
            </a:r>
          </a:p>
          <a:p>
            <a:r>
              <a:rPr lang="ru-RU" sz="1200">
                <a:latin typeface="Times New Roman" pitchFamily="18" charset="0"/>
              </a:rPr>
              <a:t>- здоровый образ жизни</a:t>
            </a:r>
          </a:p>
          <a:p>
            <a:endParaRPr lang="ru-RU" sz="1200">
              <a:latin typeface="Times New Roman" pitchFamily="18" charset="0"/>
            </a:endParaRPr>
          </a:p>
          <a:p>
            <a:endParaRPr lang="ru-RU">
              <a:latin typeface="Times New Roman" pitchFamily="18" charset="0"/>
            </a:endParaRP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7092950" y="3429000"/>
            <a:ext cx="1979613" cy="1295400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u="sng">
                <a:latin typeface="Times New Roman" pitchFamily="18" charset="0"/>
              </a:rPr>
              <a:t>Художественно-эстетическое</a:t>
            </a:r>
          </a:p>
          <a:p>
            <a:r>
              <a:rPr lang="ru-RU" sz="1200">
                <a:latin typeface="Times New Roman" pitchFamily="18" charset="0"/>
              </a:rPr>
              <a:t>- музыка</a:t>
            </a:r>
          </a:p>
          <a:p>
            <a:r>
              <a:rPr lang="ru-RU" sz="1200">
                <a:latin typeface="Times New Roman" pitchFamily="18" charset="0"/>
              </a:rPr>
              <a:t>- художественно – изобразительная деятельность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H="1">
            <a:off x="3276598" y="1785926"/>
            <a:ext cx="723897" cy="99537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5000628" y="1785926"/>
            <a:ext cx="434973" cy="8509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6643703" y="1857364"/>
            <a:ext cx="1384286" cy="15001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1476375" y="358775"/>
            <a:ext cx="5832475" cy="549275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>
                <a:solidFill>
                  <a:srgbClr val="C00000"/>
                </a:solidFill>
                <a:latin typeface="Book Antiqua" pitchFamily="18" charset="0"/>
              </a:rPr>
              <a:t>Цель образовательной деятельности</a:t>
            </a:r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4500563" y="908050"/>
            <a:ext cx="36512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3276600" y="3716338"/>
            <a:ext cx="2590800" cy="1728787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u="sng">
                <a:latin typeface="Times New Roman" pitchFamily="18" charset="0"/>
              </a:rPr>
              <a:t>Речевое развитие</a:t>
            </a:r>
          </a:p>
          <a:p>
            <a:r>
              <a:rPr lang="ru-RU" sz="1000">
                <a:latin typeface="Times New Roman" pitchFamily="18" charset="0"/>
              </a:rPr>
              <a:t>- Развитие словаря </a:t>
            </a:r>
          </a:p>
          <a:p>
            <a:r>
              <a:rPr lang="ru-RU" sz="1000">
                <a:latin typeface="Times New Roman" pitchFamily="18" charset="0"/>
              </a:rPr>
              <a:t>- Воспитание ЗКР </a:t>
            </a:r>
          </a:p>
          <a:p>
            <a:r>
              <a:rPr lang="ru-RU" sz="1000">
                <a:latin typeface="Times New Roman" pitchFamily="18" charset="0"/>
              </a:rPr>
              <a:t>- Формирование грамматического  строя </a:t>
            </a:r>
          </a:p>
          <a:p>
            <a:r>
              <a:rPr lang="ru-RU" sz="1000">
                <a:latin typeface="Times New Roman" pitchFamily="18" charset="0"/>
              </a:rPr>
              <a:t>- Развитие связной речи </a:t>
            </a:r>
          </a:p>
          <a:p>
            <a:r>
              <a:rPr lang="ru-RU" sz="1000">
                <a:latin typeface="Times New Roman" pitchFamily="18" charset="0"/>
              </a:rPr>
              <a:t>- Формирование элементарного осознания явлений языка и речи, обучение грамоте </a:t>
            </a:r>
          </a:p>
          <a:p>
            <a:r>
              <a:rPr lang="ru-RU" sz="1000">
                <a:latin typeface="Times New Roman" pitchFamily="18" charset="0"/>
              </a:rPr>
              <a:t>- Воспитание любви 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</a:rPr>
              <a:t>интереса к художественному слову, чтение х/л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4429124" y="1785926"/>
            <a:ext cx="69851" cy="185897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8" grpId="0" animBg="1"/>
      <p:bldP spid="18442" grpId="0" animBg="1"/>
      <p:bldP spid="18438" grpId="0" animBg="1"/>
      <p:bldP spid="18439" grpId="0" animBg="1"/>
      <p:bldP spid="18440" grpId="0" animBg="1"/>
      <p:bldP spid="18441" grpId="0" animBg="1"/>
      <p:bldP spid="18443" grpId="0" animBg="1"/>
      <p:bldP spid="18444" grpId="0" animBg="1"/>
      <p:bldP spid="18445" grpId="0" animBg="1"/>
      <p:bldP spid="18445" grpId="1" animBg="1"/>
      <p:bldP spid="18446" grpId="0" animBg="1"/>
      <p:bldP spid="18447" grpId="0" animBg="1"/>
      <p:bldP spid="18449" grpId="0" animBg="1"/>
      <p:bldP spid="184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8" name="Заголовок 3"/>
          <p:cNvSpPr>
            <a:spLocks noChangeArrowheads="1"/>
          </p:cNvSpPr>
          <p:nvPr/>
        </p:nvSpPr>
        <p:spPr bwMode="auto">
          <a:xfrm>
            <a:off x="0" y="0"/>
            <a:ext cx="9144000" cy="4857750"/>
          </a:xfrm>
          <a:prstGeom prst="rect">
            <a:avLst/>
          </a:prstGeom>
          <a:solidFill>
            <a:srgbClr val="FCE8A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4400" b="1">
                <a:latin typeface="Batang" pitchFamily="18" charset="-127"/>
                <a:ea typeface="Batang" pitchFamily="18" charset="-127"/>
                <a:sym typeface="Batang" pitchFamily="18" charset="-127"/>
              </a:rPr>
              <a:t/>
            </a:r>
            <a:br>
              <a:rPr lang="ru-RU" altLang="zh-CN" sz="4400" b="1">
                <a:latin typeface="Batang" pitchFamily="18" charset="-127"/>
                <a:ea typeface="Batang" pitchFamily="18" charset="-127"/>
                <a:sym typeface="Batang" pitchFamily="18" charset="-127"/>
              </a:rPr>
            </a:br>
            <a:endParaRPr lang="ru-RU" altLang="zh-CN" sz="4400">
              <a:latin typeface="Calibri" pitchFamily="34" charset="0"/>
              <a:ea typeface="宋体" pitchFamily="2" charset="-122"/>
            </a:endParaRPr>
          </a:p>
        </p:txBody>
      </p:sp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40300"/>
            <a:ext cx="9144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1547813" y="117475"/>
            <a:ext cx="5943600" cy="431800"/>
          </a:xfrm>
          <a:prstGeom prst="flowChartProcess">
            <a:avLst/>
          </a:prstGeom>
          <a:solidFill>
            <a:srgbClr val="FFCC99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solidFill>
                  <a:srgbClr val="C00000"/>
                </a:solidFill>
                <a:latin typeface="Book Antiqua" pitchFamily="18" charset="0"/>
              </a:rPr>
              <a:t>Система реализации образовательной программы</a:t>
            </a: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1692275" y="798513"/>
            <a:ext cx="5727700" cy="830262"/>
          </a:xfrm>
          <a:prstGeom prst="flowChartProcess">
            <a:avLst/>
          </a:prstGeom>
          <a:solidFill>
            <a:srgbClr val="FFCC99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Times New Roman" pitchFamily="18" charset="0"/>
              </a:rPr>
              <a:t>Цель программы:</a:t>
            </a:r>
            <a:r>
              <a:rPr lang="ru-RU" sz="1200">
                <a:latin typeface="Times New Roman" pitchFamily="18" charset="0"/>
              </a:rPr>
              <a:t> </a:t>
            </a:r>
          </a:p>
          <a:p>
            <a:pPr algn="ctr"/>
            <a:r>
              <a:rPr lang="ru-RU" sz="1200">
                <a:latin typeface="Times New Roman" pitchFamily="18" charset="0"/>
              </a:rPr>
              <a:t>Обеспечение всестороннего  развития ребёнка, забота о его здоровье, эмоциональном благополучии,  приобщение  к миру общечеловеческих ценностей</a:t>
            </a:r>
            <a:endParaRPr lang="ru-RU"/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179388" y="1955800"/>
            <a:ext cx="2447925" cy="3489325"/>
          </a:xfrm>
          <a:prstGeom prst="flowChartProcess">
            <a:avLst/>
          </a:prstGeom>
          <a:solidFill>
            <a:srgbClr val="FFCC00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Times New Roman" pitchFamily="18" charset="0"/>
              </a:rPr>
              <a:t>Задачи программы:</a:t>
            </a:r>
          </a:p>
          <a:p>
            <a:pPr algn="ctr"/>
            <a:endParaRPr lang="ru-RU" sz="1200" b="1">
              <a:latin typeface="Times New Roman" pitchFamily="18" charset="0"/>
            </a:endParaRPr>
          </a:p>
          <a:p>
            <a:pPr algn="just">
              <a:buFont typeface="Courier New" pitchFamily="49" charset="0"/>
              <a:buChar char="·"/>
            </a:pPr>
            <a:r>
              <a:rPr lang="ru-RU" sz="1200">
                <a:latin typeface="Times New Roman" pitchFamily="18" charset="0"/>
              </a:rPr>
              <a:t>сохранение здоровья детей;</a:t>
            </a:r>
          </a:p>
          <a:p>
            <a:pPr>
              <a:buFont typeface="Courier New" pitchFamily="49" charset="0"/>
              <a:buChar char="·"/>
            </a:pPr>
            <a:r>
              <a:rPr lang="ru-RU" sz="1200">
                <a:latin typeface="Times New Roman" pitchFamily="18" charset="0"/>
              </a:rPr>
              <a:t>создание условий для развития личностного, психического и физического развития ребёнка в период дошкольного детства;</a:t>
            </a:r>
          </a:p>
          <a:p>
            <a:pPr>
              <a:buFont typeface="Courier New" pitchFamily="49" charset="0"/>
              <a:buChar char="·"/>
            </a:pPr>
            <a:r>
              <a:rPr lang="ru-RU" sz="1200">
                <a:latin typeface="Times New Roman" pitchFamily="18" charset="0"/>
              </a:rPr>
              <a:t>создание единого образовательного пространства детский сад – семья;</a:t>
            </a:r>
          </a:p>
          <a:p>
            <a:pPr>
              <a:buFont typeface="Courier New" pitchFamily="49" charset="0"/>
              <a:buChar char="·"/>
            </a:pPr>
            <a:r>
              <a:rPr lang="ru-RU" sz="1200">
                <a:latin typeface="Times New Roman" pitchFamily="18" charset="0"/>
              </a:rPr>
              <a:t>повышение педагогической культуры родителей, приобщение их к участию в жизни ДОУ, использование наиболее эффективных форм работы.</a:t>
            </a:r>
          </a:p>
          <a:p>
            <a:endParaRPr lang="ru-RU"/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6010275" y="1785938"/>
            <a:ext cx="2738438" cy="274637"/>
          </a:xfrm>
          <a:prstGeom prst="flowChartProcess">
            <a:avLst/>
          </a:prstGeom>
          <a:solidFill>
            <a:srgbClr val="FFCC00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Times New Roman" pitchFamily="18" charset="0"/>
              </a:rPr>
              <a:t>Реализация цели программы</a:t>
            </a:r>
            <a:endParaRPr lang="ru-RU"/>
          </a:p>
        </p:txBody>
      </p:sp>
      <p:sp>
        <p:nvSpPr>
          <p:cNvPr id="18441" name="AutoShape 9"/>
          <p:cNvSpPr>
            <a:spLocks noChangeShapeType="1"/>
          </p:cNvSpPr>
          <p:nvPr/>
        </p:nvSpPr>
        <p:spPr bwMode="auto">
          <a:xfrm>
            <a:off x="7135813" y="2133600"/>
            <a:ext cx="628650" cy="201613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2" name="AutoShape 10"/>
          <p:cNvSpPr>
            <a:spLocks noChangeShapeType="1"/>
          </p:cNvSpPr>
          <p:nvPr/>
        </p:nvSpPr>
        <p:spPr bwMode="auto">
          <a:xfrm flipH="1">
            <a:off x="6072197" y="2133600"/>
            <a:ext cx="1068377" cy="22383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3" name="AutoShape 11"/>
          <p:cNvSpPr>
            <a:spLocks noChangeShapeType="1"/>
          </p:cNvSpPr>
          <p:nvPr/>
        </p:nvSpPr>
        <p:spPr bwMode="auto">
          <a:xfrm>
            <a:off x="4787900" y="1628775"/>
            <a:ext cx="1152525" cy="21590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4" name="AutoShape 12"/>
          <p:cNvSpPr>
            <a:spLocks noChangeShapeType="1"/>
          </p:cNvSpPr>
          <p:nvPr/>
        </p:nvSpPr>
        <p:spPr bwMode="auto">
          <a:xfrm flipH="1">
            <a:off x="2627313" y="1628775"/>
            <a:ext cx="2160587" cy="360363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>
            <a:off x="4287838" y="2214554"/>
            <a:ext cx="1765300" cy="433387"/>
          </a:xfrm>
          <a:prstGeom prst="flowChartProcess">
            <a:avLst/>
          </a:prstGeom>
          <a:solidFill>
            <a:srgbClr val="99CC00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 dirty="0">
                <a:latin typeface="Times New Roman" pitchFamily="18" charset="0"/>
              </a:rPr>
              <a:t>Виды детской деятельности</a:t>
            </a:r>
            <a:endParaRPr lang="ru-RU" dirty="0"/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6827838" y="2349500"/>
            <a:ext cx="1903412" cy="433388"/>
          </a:xfrm>
          <a:prstGeom prst="flowChartProcess">
            <a:avLst/>
          </a:prstGeom>
          <a:solidFill>
            <a:srgbClr val="99CC00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Times New Roman" pitchFamily="18" charset="0"/>
              </a:rPr>
              <a:t>Формы организации детской деятельности</a:t>
            </a:r>
            <a:endParaRPr lang="ru-RU"/>
          </a:p>
        </p:txBody>
      </p:sp>
      <p:sp>
        <p:nvSpPr>
          <p:cNvPr id="18447" name="AutoShape 15"/>
          <p:cNvSpPr>
            <a:spLocks noChangeShapeType="1"/>
          </p:cNvSpPr>
          <p:nvPr/>
        </p:nvSpPr>
        <p:spPr bwMode="auto">
          <a:xfrm>
            <a:off x="4745038" y="2649538"/>
            <a:ext cx="0" cy="160337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53" name="AutoShape 21"/>
          <p:cNvSpPr>
            <a:spLocks noChangeArrowheads="1"/>
          </p:cNvSpPr>
          <p:nvPr/>
        </p:nvSpPr>
        <p:spPr bwMode="auto">
          <a:xfrm>
            <a:off x="5651500" y="2989263"/>
            <a:ext cx="1546225" cy="511175"/>
          </a:xfrm>
          <a:prstGeom prst="flowChartProcess">
            <a:avLst/>
          </a:prstGeom>
          <a:solidFill>
            <a:srgbClr val="37C2D5"/>
          </a:solidFill>
          <a:ln w="317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Times New Roman" pitchFamily="18" charset="0"/>
              </a:rPr>
              <a:t>Совместная деятельность</a:t>
            </a:r>
          </a:p>
        </p:txBody>
      </p:sp>
      <p:sp>
        <p:nvSpPr>
          <p:cNvPr id="18454" name="AutoShape 22"/>
          <p:cNvSpPr>
            <a:spLocks noChangeArrowheads="1"/>
          </p:cNvSpPr>
          <p:nvPr/>
        </p:nvSpPr>
        <p:spPr bwMode="auto">
          <a:xfrm rot="10800000" flipV="1">
            <a:off x="6394450" y="3644900"/>
            <a:ext cx="1538288" cy="323850"/>
          </a:xfrm>
          <a:prstGeom prst="flowChartProcess">
            <a:avLst/>
          </a:prstGeom>
          <a:solidFill>
            <a:srgbClr val="37C2D5"/>
          </a:solidFill>
          <a:ln w="317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Times New Roman" pitchFamily="18" charset="0"/>
              </a:rPr>
              <a:t>Занятия </a:t>
            </a:r>
          </a:p>
        </p:txBody>
      </p:sp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5357818" y="4244975"/>
            <a:ext cx="1539875" cy="303213"/>
          </a:xfrm>
          <a:prstGeom prst="flowChartProcess">
            <a:avLst/>
          </a:prstGeom>
          <a:solidFill>
            <a:schemeClr val="bg2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 dirty="0">
                <a:latin typeface="Times New Roman" pitchFamily="18" charset="0"/>
              </a:rPr>
              <a:t>Фронтальные</a:t>
            </a:r>
            <a:endParaRPr lang="ru-RU" dirty="0"/>
          </a:p>
        </p:txBody>
      </p:sp>
      <p:sp>
        <p:nvSpPr>
          <p:cNvPr id="18456" name="AutoShape 24"/>
          <p:cNvSpPr>
            <a:spLocks noChangeArrowheads="1"/>
          </p:cNvSpPr>
          <p:nvPr/>
        </p:nvSpPr>
        <p:spPr bwMode="auto">
          <a:xfrm>
            <a:off x="7164388" y="4581525"/>
            <a:ext cx="1979612" cy="360363"/>
          </a:xfrm>
          <a:prstGeom prst="flowChartProcess">
            <a:avLst/>
          </a:prstGeom>
          <a:solidFill>
            <a:srgbClr val="37C2D5"/>
          </a:solidFill>
          <a:ln w="317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Times New Roman" pitchFamily="18" charset="0"/>
              </a:rPr>
              <a:t>Индивидуальная работа</a:t>
            </a:r>
          </a:p>
        </p:txBody>
      </p:sp>
      <p:sp>
        <p:nvSpPr>
          <p:cNvPr id="18457" name="AutoShape 25"/>
          <p:cNvSpPr>
            <a:spLocks noChangeShapeType="1"/>
          </p:cNvSpPr>
          <p:nvPr/>
        </p:nvSpPr>
        <p:spPr bwMode="auto">
          <a:xfrm flipH="1">
            <a:off x="6781800" y="2781300"/>
            <a:ext cx="69850" cy="21590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58" name="AutoShape 26"/>
          <p:cNvSpPr>
            <a:spLocks noChangeShapeType="1"/>
          </p:cNvSpPr>
          <p:nvPr/>
        </p:nvSpPr>
        <p:spPr bwMode="auto">
          <a:xfrm>
            <a:off x="7740650" y="2781300"/>
            <a:ext cx="71438" cy="86360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59" name="AutoShape 27"/>
          <p:cNvSpPr>
            <a:spLocks noChangeShapeType="1"/>
          </p:cNvSpPr>
          <p:nvPr/>
        </p:nvSpPr>
        <p:spPr bwMode="auto">
          <a:xfrm>
            <a:off x="8532813" y="2781300"/>
            <a:ext cx="71437" cy="1727200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60" name="AutoShape 28"/>
          <p:cNvSpPr>
            <a:spLocks noChangeShapeType="1"/>
          </p:cNvSpPr>
          <p:nvPr/>
        </p:nvSpPr>
        <p:spPr bwMode="auto">
          <a:xfrm>
            <a:off x="6643702" y="3929066"/>
            <a:ext cx="0" cy="244475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61" name="AutoShape 29"/>
          <p:cNvSpPr>
            <a:spLocks noChangeArrowheads="1"/>
          </p:cNvSpPr>
          <p:nvPr/>
        </p:nvSpPr>
        <p:spPr bwMode="auto">
          <a:xfrm>
            <a:off x="3071802" y="2714620"/>
            <a:ext cx="1765300" cy="263525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100" b="1" dirty="0" smtClean="0">
                <a:latin typeface="Times New Roman" pitchFamily="18" charset="0"/>
              </a:rPr>
              <a:t>Игровая</a:t>
            </a:r>
            <a:endParaRPr lang="ru-RU" sz="1600" dirty="0"/>
          </a:p>
        </p:txBody>
      </p:sp>
      <p:sp>
        <p:nvSpPr>
          <p:cNvPr id="18462" name="AutoShape 30"/>
          <p:cNvSpPr>
            <a:spLocks noChangeArrowheads="1"/>
          </p:cNvSpPr>
          <p:nvPr/>
        </p:nvSpPr>
        <p:spPr bwMode="auto">
          <a:xfrm>
            <a:off x="3071802" y="3000372"/>
            <a:ext cx="1785950" cy="357190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000" b="1" dirty="0" smtClean="0">
                <a:latin typeface="Times New Roman" pitchFamily="18" charset="0"/>
              </a:rPr>
              <a:t>Познавательно-исследовательская</a:t>
            </a:r>
            <a:endParaRPr lang="ru-RU" sz="1200" dirty="0"/>
          </a:p>
        </p:txBody>
      </p:sp>
      <p:sp>
        <p:nvSpPr>
          <p:cNvPr id="18463" name="AutoShape 31"/>
          <p:cNvSpPr>
            <a:spLocks noChangeArrowheads="1"/>
          </p:cNvSpPr>
          <p:nvPr/>
        </p:nvSpPr>
        <p:spPr bwMode="auto">
          <a:xfrm>
            <a:off x="3071802" y="3435352"/>
            <a:ext cx="1765300" cy="279400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 dirty="0" smtClean="0">
                <a:latin typeface="Times New Roman" pitchFamily="18" charset="0"/>
              </a:rPr>
              <a:t>Двигательная</a:t>
            </a:r>
            <a:endParaRPr lang="ru-RU" dirty="0"/>
          </a:p>
        </p:txBody>
      </p:sp>
      <p:sp>
        <p:nvSpPr>
          <p:cNvPr id="18464" name="AutoShape 32"/>
          <p:cNvSpPr>
            <a:spLocks noChangeArrowheads="1"/>
          </p:cNvSpPr>
          <p:nvPr/>
        </p:nvSpPr>
        <p:spPr bwMode="auto">
          <a:xfrm>
            <a:off x="3071802" y="3786190"/>
            <a:ext cx="1749428" cy="298458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800" b="1" dirty="0" smtClean="0">
                <a:latin typeface="Times New Roman" pitchFamily="18" charset="0"/>
              </a:rPr>
              <a:t>Восприятие художественной литературы и фольклора</a:t>
            </a:r>
            <a:endParaRPr lang="ru-RU" sz="1050" dirty="0"/>
          </a:p>
        </p:txBody>
      </p:sp>
      <p:sp>
        <p:nvSpPr>
          <p:cNvPr id="18465" name="AutoShape 33"/>
          <p:cNvSpPr>
            <a:spLocks noChangeArrowheads="1"/>
          </p:cNvSpPr>
          <p:nvPr/>
        </p:nvSpPr>
        <p:spPr bwMode="auto">
          <a:xfrm>
            <a:off x="3071802" y="4168791"/>
            <a:ext cx="1765300" cy="331779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800" b="1" dirty="0" smtClean="0">
                <a:latin typeface="Times New Roman" pitchFamily="18" charset="0"/>
              </a:rPr>
              <a:t>Самообслуживание и трудовая деятельность</a:t>
            </a:r>
            <a:endParaRPr lang="ru-RU" sz="1050" dirty="0"/>
          </a:p>
        </p:txBody>
      </p:sp>
      <p:sp>
        <p:nvSpPr>
          <p:cNvPr id="18466" name="AutoShape 34"/>
          <p:cNvSpPr>
            <a:spLocks noChangeArrowheads="1"/>
          </p:cNvSpPr>
          <p:nvPr/>
        </p:nvSpPr>
        <p:spPr bwMode="auto">
          <a:xfrm>
            <a:off x="3071802" y="4583122"/>
            <a:ext cx="1739900" cy="274638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 dirty="0" smtClean="0">
                <a:latin typeface="Times New Roman" pitchFamily="18" charset="0"/>
              </a:rPr>
              <a:t>Конструктивная</a:t>
            </a:r>
            <a:endParaRPr lang="ru-RU" dirty="0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4427538" y="5492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" name="AutoShape 28"/>
          <p:cNvSpPr>
            <a:spLocks noChangeShapeType="1"/>
          </p:cNvSpPr>
          <p:nvPr/>
        </p:nvSpPr>
        <p:spPr bwMode="auto">
          <a:xfrm>
            <a:off x="7786710" y="4000504"/>
            <a:ext cx="0" cy="244475"/>
          </a:xfrm>
          <a:prstGeom prst="straightConnector1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143768" y="4286256"/>
            <a:ext cx="1357322" cy="214314"/>
          </a:xfrm>
          <a:prstGeom prst="rect">
            <a:avLst/>
          </a:prstGeom>
          <a:solidFill>
            <a:schemeClr val="bg2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Подгрупповые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" name="AutoShape 34"/>
          <p:cNvSpPr>
            <a:spLocks noChangeArrowheads="1"/>
          </p:cNvSpPr>
          <p:nvPr/>
        </p:nvSpPr>
        <p:spPr bwMode="auto">
          <a:xfrm>
            <a:off x="3071802" y="4940312"/>
            <a:ext cx="1739900" cy="274638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 dirty="0" smtClean="0">
                <a:latin typeface="Times New Roman" pitchFamily="18" charset="0"/>
              </a:rPr>
              <a:t>Изобразительная</a:t>
            </a:r>
            <a:endParaRPr lang="ru-RU" dirty="0"/>
          </a:p>
        </p:txBody>
      </p:sp>
      <p:sp>
        <p:nvSpPr>
          <p:cNvPr id="39" name="AutoShape 34"/>
          <p:cNvSpPr>
            <a:spLocks noChangeArrowheads="1"/>
          </p:cNvSpPr>
          <p:nvPr/>
        </p:nvSpPr>
        <p:spPr bwMode="auto">
          <a:xfrm>
            <a:off x="3071802" y="5297502"/>
            <a:ext cx="1739900" cy="274638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 dirty="0" smtClean="0">
                <a:latin typeface="Times New Roman" pitchFamily="18" charset="0"/>
              </a:rPr>
              <a:t>Музыкальная</a:t>
            </a:r>
            <a:endParaRPr lang="ru-RU" dirty="0"/>
          </a:p>
        </p:txBody>
      </p:sp>
      <p:sp>
        <p:nvSpPr>
          <p:cNvPr id="42" name="AutoShape 34"/>
          <p:cNvSpPr>
            <a:spLocks noChangeArrowheads="1"/>
          </p:cNvSpPr>
          <p:nvPr/>
        </p:nvSpPr>
        <p:spPr bwMode="auto">
          <a:xfrm>
            <a:off x="3071802" y="5654692"/>
            <a:ext cx="1739900" cy="274638"/>
          </a:xfrm>
          <a:prstGeom prst="flowChartProcess">
            <a:avLst/>
          </a:prstGeom>
          <a:solidFill>
            <a:srgbClr val="37C2D5"/>
          </a:solidFill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 dirty="0" smtClean="0">
                <a:latin typeface="Times New Roman" pitchFamily="18" charset="0"/>
              </a:rPr>
              <a:t>Коммуникативная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/>
      <p:bldP spid="18439" grpId="0" animBg="1"/>
      <p:bldP spid="18440" grpId="0" animBg="1"/>
      <p:bldP spid="18441" grpId="0" animBg="1"/>
      <p:bldP spid="18442" grpId="0" animBg="1"/>
      <p:bldP spid="18443" grpId="0" animBg="1"/>
      <p:bldP spid="18444" grpId="0" animBg="1"/>
      <p:bldP spid="18445" grpId="0" animBg="1"/>
      <p:bldP spid="18446" grpId="0" animBg="1"/>
      <p:bldP spid="18447" grpId="0" animBg="1"/>
      <p:bldP spid="18453" grpId="0" animBg="1"/>
      <p:bldP spid="18454" grpId="0" animBg="1"/>
      <p:bldP spid="18455" grpId="0" animBg="1"/>
      <p:bldP spid="18456" grpId="0" animBg="1"/>
      <p:bldP spid="18457" grpId="0" animBg="1"/>
      <p:bldP spid="18458" grpId="0" animBg="1"/>
      <p:bldP spid="18459" grpId="0" animBg="1"/>
      <p:bldP spid="18460" grpId="0" animBg="1"/>
      <p:bldP spid="18461" grpId="0" animBg="1"/>
      <p:bldP spid="18462" grpId="0" animBg="1"/>
      <p:bldP spid="18463" grpId="0" animBg="1"/>
      <p:bldP spid="18464" grpId="0" animBg="1"/>
      <p:bldP spid="18465" grpId="0" animBg="1"/>
      <p:bldP spid="18466" grpId="0" animBg="1"/>
      <p:bldP spid="18467" grpId="0" animBg="1"/>
      <p:bldP spid="35" grpId="0" animBg="1"/>
      <p:bldP spid="38" grpId="0" animBg="1"/>
      <p:bldP spid="39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9" name="Заголовок 3"/>
          <p:cNvSpPr>
            <a:spLocks noChangeArrowheads="1"/>
          </p:cNvSpPr>
          <p:nvPr/>
        </p:nvSpPr>
        <p:spPr bwMode="auto">
          <a:xfrm>
            <a:off x="0" y="0"/>
            <a:ext cx="9144000" cy="4857750"/>
          </a:xfrm>
          <a:prstGeom prst="rect">
            <a:avLst/>
          </a:prstGeom>
          <a:solidFill>
            <a:srgbClr val="FCE8A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zh-CN" sz="4400" b="1">
                <a:latin typeface="Batang" pitchFamily="18" charset="-127"/>
                <a:ea typeface="Batang" pitchFamily="18" charset="-127"/>
                <a:sym typeface="Batang" pitchFamily="18" charset="-127"/>
              </a:rPr>
              <a:t/>
            </a:r>
            <a:br>
              <a:rPr lang="ru-RU" altLang="zh-CN" sz="4400" b="1">
                <a:latin typeface="Batang" pitchFamily="18" charset="-127"/>
                <a:ea typeface="Batang" pitchFamily="18" charset="-127"/>
                <a:sym typeface="Batang" pitchFamily="18" charset="-127"/>
              </a:rPr>
            </a:br>
            <a:endParaRPr lang="ru-RU" altLang="zh-CN" sz="4400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6207125" y="806450"/>
            <a:ext cx="2252663" cy="534988"/>
          </a:xfrm>
          <a:prstGeom prst="rect">
            <a:avLst/>
          </a:prstGeom>
          <a:solidFill>
            <a:srgbClr val="FFCC00"/>
          </a:solidFill>
          <a:ln w="317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 typeface="Courier New" pitchFamily="49" charset="0"/>
              <a:buChar char="·"/>
            </a:pPr>
            <a:r>
              <a:rPr lang="ru-RU" sz="1200">
                <a:latin typeface="Times New Roman" pitchFamily="18" charset="0"/>
              </a:rPr>
              <a:t>3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этап</a:t>
            </a:r>
            <a:r>
              <a:rPr lang="ru-RU" sz="1200">
                <a:latin typeface="Times New Roman" pitchFamily="18" charset="0"/>
              </a:rPr>
              <a:t> –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ИНТЕГРАТИВНЫЙ</a:t>
            </a:r>
            <a:r>
              <a:rPr lang="ru-RU" sz="1200">
                <a:latin typeface="Times New Roman" pitchFamily="18" charset="0"/>
              </a:rPr>
              <a:t> (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контрольно</a:t>
            </a:r>
            <a:r>
              <a:rPr lang="ru-RU" sz="1200">
                <a:latin typeface="Times New Roman" pitchFamily="18" charset="0"/>
              </a:rPr>
              <a:t>-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оценочный</a:t>
            </a:r>
            <a:r>
              <a:rPr lang="ru-RU" sz="1200">
                <a:latin typeface="Times New Roman" pitchFamily="18" charset="0"/>
              </a:rPr>
              <a:t>)</a:t>
            </a:r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1042988" y="836613"/>
            <a:ext cx="2233612" cy="593725"/>
          </a:xfrm>
          <a:prstGeom prst="rect">
            <a:avLst/>
          </a:prstGeom>
          <a:solidFill>
            <a:srgbClr val="FFCC00"/>
          </a:solidFill>
          <a:ln w="317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 typeface="Courier New" pitchFamily="49" charset="0"/>
              <a:buChar char="·"/>
            </a:pPr>
            <a:r>
              <a:rPr lang="ru-RU" sz="1000">
                <a:latin typeface="Times New Roman" pitchFamily="18" charset="0"/>
              </a:rPr>
              <a:t>1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этап</a:t>
            </a:r>
            <a:r>
              <a:rPr lang="ru-RU" sz="1000">
                <a:latin typeface="Times New Roman" pitchFamily="18" charset="0"/>
              </a:rPr>
              <a:t> –</a:t>
            </a:r>
          </a:p>
          <a:p>
            <a:pPr algn="ctr">
              <a:buFont typeface="Courier New" pitchFamily="49" charset="0"/>
              <a:buChar char="·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ОЗНАКОМИТЕЛЬНЫЙ</a:t>
            </a:r>
            <a:r>
              <a:rPr lang="ru-RU" sz="1000">
                <a:latin typeface="Times New Roman" pitchFamily="18" charset="0"/>
              </a:rPr>
              <a:t> (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информационно</a:t>
            </a:r>
            <a:r>
              <a:rPr lang="ru-RU" sz="1000">
                <a:latin typeface="Times New Roman" pitchFamily="18" charset="0"/>
              </a:rPr>
              <a:t>-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аналитический</a:t>
            </a:r>
            <a:r>
              <a:rPr lang="ru-RU" sz="1000">
                <a:latin typeface="Times New Roman" pitchFamily="18" charset="0"/>
              </a:rPr>
              <a:t>)</a:t>
            </a:r>
          </a:p>
        </p:txBody>
      </p:sp>
      <p:cxnSp>
        <p:nvCxnSpPr>
          <p:cNvPr id="19471" name="AutoShape 15"/>
          <p:cNvCxnSpPr>
            <a:cxnSpLocks noChangeShapeType="1"/>
          </p:cNvCxnSpPr>
          <p:nvPr/>
        </p:nvCxnSpPr>
        <p:spPr bwMode="auto">
          <a:xfrm>
            <a:off x="1619250" y="1412875"/>
            <a:ext cx="0" cy="257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9470" name="AutoShape 14"/>
          <p:cNvSpPr>
            <a:spLocks noChangeArrowheads="1"/>
          </p:cNvSpPr>
          <p:nvPr/>
        </p:nvSpPr>
        <p:spPr bwMode="auto">
          <a:xfrm>
            <a:off x="323850" y="2781300"/>
            <a:ext cx="2376488" cy="936625"/>
          </a:xfrm>
          <a:prstGeom prst="roundRect">
            <a:avLst>
              <a:gd name="adj" fmla="val 16667"/>
            </a:avLst>
          </a:prstGeom>
          <a:solidFill>
            <a:srgbClr val="37C2D5"/>
          </a:solidFill>
          <a:ln w="317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формы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методы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педагогов</a:t>
            </a:r>
            <a:r>
              <a:rPr lang="ru-RU" sz="1000" b="1">
                <a:latin typeface="Times New Roman" pitchFamily="18" charset="0"/>
              </a:rPr>
              <a:t>: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опросы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анкетирование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патронаж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наблюдение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изучение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медицинских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карт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специальные</a:t>
            </a:r>
            <a:r>
              <a:rPr lang="ru-RU" sz="1000" b="1">
                <a:latin typeface="Times New Roman" pitchFamily="18" charset="0"/>
              </a:rPr>
              <a:t> д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иагностические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методики</a:t>
            </a:r>
            <a:endParaRPr lang="ru-RU" sz="1000" b="1">
              <a:latin typeface="Times New Roman" pitchFamily="18" charset="0"/>
            </a:endParaRPr>
          </a:p>
          <a:p>
            <a:pPr algn="ctr"/>
            <a:endParaRPr lang="ru-RU" sz="1200" b="1">
              <a:latin typeface="Times New Roman" pitchFamily="18" charset="0"/>
            </a:endParaRPr>
          </a:p>
        </p:txBody>
      </p:sp>
      <p:cxnSp>
        <p:nvCxnSpPr>
          <p:cNvPr id="19465" name="AutoShape 9"/>
          <p:cNvCxnSpPr>
            <a:cxnSpLocks noChangeShapeType="1"/>
          </p:cNvCxnSpPr>
          <p:nvPr/>
        </p:nvCxnSpPr>
        <p:spPr bwMode="auto">
          <a:xfrm>
            <a:off x="1643063" y="6786563"/>
            <a:ext cx="60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6227763" y="1620838"/>
            <a:ext cx="2916237" cy="2312987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317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него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включен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анализ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эффективности</a:t>
            </a:r>
            <a:r>
              <a:rPr lang="ru-RU" sz="1000" b="1">
                <a:latin typeface="Times New Roman" pitchFamily="18" charset="0"/>
              </a:rPr>
              <a:t> (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количественной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качественной</a:t>
            </a:r>
            <a:r>
              <a:rPr lang="ru-RU" sz="1000" b="1">
                <a:latin typeface="Times New Roman" pitchFamily="18" charset="0"/>
              </a:rPr>
              <a:t>)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мероприятий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проводятся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специалистами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детского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сада</a:t>
            </a:r>
            <a:r>
              <a:rPr lang="ru-RU" sz="1000" b="1">
                <a:latin typeface="Times New Roman" pitchFamily="18" charset="0"/>
              </a:rPr>
              <a:t>.</a:t>
            </a:r>
          </a:p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осуществления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контроля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качества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проведения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того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иного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родителям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предлагаются</a:t>
            </a:r>
            <a:r>
              <a:rPr lang="ru-RU" sz="1000" b="1">
                <a:latin typeface="Times New Roman" pitchFamily="18" charset="0"/>
              </a:rPr>
              <a:t>:</a:t>
            </a:r>
          </a:p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оценочные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листы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которых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они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могут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отразить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свои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отзывы</a:t>
            </a:r>
            <a:r>
              <a:rPr lang="ru-RU" sz="1000" b="1">
                <a:latin typeface="Times New Roman" pitchFamily="18" charset="0"/>
              </a:rPr>
              <a:t>,</a:t>
            </a:r>
          </a:p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групповое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обсуждение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родителями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педагогами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участия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организационных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мероприятиях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разных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формах</a:t>
            </a:r>
            <a:r>
              <a:rPr lang="ru-RU" sz="1000" b="1">
                <a:latin typeface="Times New Roman" pitchFamily="18" charset="0"/>
              </a:rPr>
              <a:t>. </a:t>
            </a:r>
          </a:p>
          <a:p>
            <a:pPr algn="ctr"/>
            <a:endParaRPr lang="ru-RU" sz="1000" b="1">
              <a:latin typeface="Times New Roman" pitchFamily="18" charset="0"/>
            </a:endParaRP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-160338" y="-831850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1476375" y="38100"/>
            <a:ext cx="6359525" cy="36671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Структурно</a:t>
            </a:r>
            <a:r>
              <a:rPr lang="ru-RU">
                <a:solidFill>
                  <a:srgbClr val="C00000"/>
                </a:solidFill>
                <a:latin typeface="Book Antiqua" pitchFamily="18" charset="0"/>
              </a:rPr>
              <a:t>-</a:t>
            </a:r>
            <a:r>
              <a:rPr lang="ru-RU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функциональная</a:t>
            </a:r>
            <a:r>
              <a:rPr lang="ru-RU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ru-RU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модель</a:t>
            </a:r>
            <a:r>
              <a:rPr lang="ru-RU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ru-RU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взаимодействия</a:t>
            </a:r>
            <a:r>
              <a:rPr lang="ru-RU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ru-RU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с</a:t>
            </a:r>
            <a:r>
              <a:rPr lang="ru-RU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ru-RU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семьей</a:t>
            </a:r>
            <a:endParaRPr lang="ru-RU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415925" y="-252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215900"/>
            <a:endParaRPr lang="ru-RU"/>
          </a:p>
        </p:txBody>
      </p:sp>
      <p:pic>
        <p:nvPicPr>
          <p:cNvPr id="19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40300"/>
            <a:ext cx="9144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92" name="Line 36"/>
          <p:cNvSpPr>
            <a:spLocks noChangeShapeType="1"/>
          </p:cNvSpPr>
          <p:nvPr/>
        </p:nvSpPr>
        <p:spPr bwMode="auto">
          <a:xfrm>
            <a:off x="4572000" y="404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93" name="Line 37"/>
          <p:cNvSpPr>
            <a:spLocks noChangeShapeType="1"/>
          </p:cNvSpPr>
          <p:nvPr/>
        </p:nvSpPr>
        <p:spPr bwMode="auto">
          <a:xfrm flipH="1">
            <a:off x="2916238" y="404813"/>
            <a:ext cx="16557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94" name="Line 38"/>
          <p:cNvSpPr>
            <a:spLocks noChangeShapeType="1"/>
          </p:cNvSpPr>
          <p:nvPr/>
        </p:nvSpPr>
        <p:spPr bwMode="auto">
          <a:xfrm>
            <a:off x="4572000" y="404813"/>
            <a:ext cx="216058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2843213" y="1620838"/>
            <a:ext cx="3241675" cy="2887662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317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900" b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рамках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блока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собирается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информация</a:t>
            </a:r>
            <a:r>
              <a:rPr lang="ru-RU" sz="900" b="1">
                <a:latin typeface="Times New Roman" pitchFamily="18" charset="0"/>
              </a:rPr>
              <a:t>,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направленная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конкретных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задач</a:t>
            </a:r>
            <a:r>
              <a:rPr lang="ru-RU" sz="900" b="1">
                <a:latin typeface="Times New Roman" pitchFamily="18" charset="0"/>
              </a:rPr>
              <a:t>.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этой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работе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привлекаются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медицинские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работники</a:t>
            </a:r>
            <a:r>
              <a:rPr lang="ru-RU" sz="900" b="1">
                <a:latin typeface="Times New Roman" pitchFamily="18" charset="0"/>
              </a:rPr>
              <a:t>,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специалисты</a:t>
            </a:r>
            <a:r>
              <a:rPr lang="ru-RU" sz="900" b="1">
                <a:latin typeface="Times New Roman" pitchFamily="18" charset="0"/>
              </a:rPr>
              <a:t>,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педагоги</a:t>
            </a:r>
            <a:r>
              <a:rPr lang="ru-RU" sz="900" b="1">
                <a:latin typeface="Times New Roman" pitchFamily="18" charset="0"/>
              </a:rPr>
              <a:t> .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строится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информации</a:t>
            </a:r>
            <a:r>
              <a:rPr lang="ru-RU" sz="900" b="1">
                <a:latin typeface="Times New Roman" pitchFamily="18" charset="0"/>
              </a:rPr>
              <a:t>,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полученной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анализе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ситуации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рамках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первого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блока</a:t>
            </a:r>
            <a:r>
              <a:rPr lang="ru-RU" sz="900" b="1">
                <a:latin typeface="Times New Roman" pitchFamily="18" charset="0"/>
              </a:rPr>
              <a:t>. </a:t>
            </a:r>
          </a:p>
          <a:p>
            <a:pPr algn="ctr"/>
            <a:r>
              <a:rPr lang="ru-RU" sz="900" b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того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чтобы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родители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поняли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необходимость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обращения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900" b="1">
                <a:latin typeface="Times New Roman" pitchFamily="18" charset="0"/>
              </a:rPr>
              <a:t> с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пециалисту</a:t>
            </a:r>
            <a:r>
              <a:rPr lang="ru-RU" sz="900" b="1">
                <a:latin typeface="Times New Roman" pitchFamily="18" charset="0"/>
              </a:rPr>
              <a:t>,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знали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кому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конкретно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идти</a:t>
            </a:r>
            <a:r>
              <a:rPr lang="ru-RU" sz="900" b="1">
                <a:latin typeface="Times New Roman" pitchFamily="18" charset="0"/>
              </a:rPr>
              <a:t>,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необходима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консультация</a:t>
            </a:r>
            <a:r>
              <a:rPr lang="ru-RU" sz="900" b="1">
                <a:latin typeface="Times New Roman" pitchFamily="18" charset="0"/>
              </a:rPr>
              <a:t>,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начале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учебного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sz="900" b="1">
                <a:latin typeface="Times New Roman" pitchFamily="18" charset="0"/>
              </a:rPr>
              <a:t> 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проводится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ряд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встреч</a:t>
            </a:r>
            <a:r>
              <a:rPr lang="ru-RU" sz="900" b="1">
                <a:latin typeface="Times New Roman" pitchFamily="18" charset="0"/>
              </a:rPr>
              <a:t>,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которых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они</a:t>
            </a:r>
            <a:r>
              <a:rPr lang="ru-RU" sz="900" b="1">
                <a:latin typeface="Times New Roman" pitchFamily="18" charset="0"/>
              </a:rPr>
              <a:t> 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имеют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возможность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познакомиться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получить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первичную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информацию</a:t>
            </a:r>
            <a:r>
              <a:rPr lang="ru-RU" sz="900" b="1">
                <a:latin typeface="Times New Roman" pitchFamily="18" charset="0"/>
              </a:rPr>
              <a:t>.</a:t>
            </a:r>
          </a:p>
          <a:p>
            <a:pPr algn="ctr"/>
            <a:r>
              <a:rPr lang="ru-RU" sz="900" b="1"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семьей</a:t>
            </a:r>
            <a:r>
              <a:rPr lang="ru-RU" sz="900" b="1">
                <a:latin typeface="Times New Roman" pitchFamily="18" charset="0"/>
              </a:rPr>
              <a:t> 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оценивается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педагогами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количеству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мероприятий</a:t>
            </a:r>
            <a:r>
              <a:rPr lang="ru-RU" sz="900" b="1">
                <a:latin typeface="Times New Roman" pitchFamily="18" charset="0"/>
              </a:rPr>
              <a:t>, 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анализируется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качество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насколько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они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были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эффективны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помогли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родителям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900" b="1">
                <a:latin typeface="Times New Roman" pitchFamily="18" charset="0"/>
              </a:rPr>
              <a:t> </a:t>
            </a:r>
            <a:r>
              <a:rPr lang="ru-RU" sz="900" b="1">
                <a:latin typeface="Times New Roman" pitchFamily="18" charset="0"/>
                <a:cs typeface="Times New Roman" pitchFamily="18" charset="0"/>
              </a:rPr>
              <a:t>детям</a:t>
            </a:r>
            <a:r>
              <a:rPr lang="ru-RU" sz="900" b="1">
                <a:latin typeface="Times New Roman" pitchFamily="18" charset="0"/>
              </a:rPr>
              <a:t>.</a:t>
            </a:r>
          </a:p>
          <a:p>
            <a:pPr algn="ctr"/>
            <a:endParaRPr lang="ru-RU" sz="900" b="1">
              <a:latin typeface="Times New Roman" pitchFamily="18" charset="0"/>
            </a:endParaRPr>
          </a:p>
        </p:txBody>
      </p:sp>
      <p:sp>
        <p:nvSpPr>
          <p:cNvPr id="19469" name="AutoShape 13"/>
          <p:cNvSpPr>
            <a:spLocks noChangeArrowheads="1"/>
          </p:cNvSpPr>
          <p:nvPr/>
        </p:nvSpPr>
        <p:spPr bwMode="auto">
          <a:xfrm>
            <a:off x="71438" y="4076700"/>
            <a:ext cx="1979612" cy="136842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317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просвещение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sz="1000" b="1">
                <a:latin typeface="Times New Roman" pitchFamily="18" charset="0"/>
              </a:rPr>
              <a:t>, </a:t>
            </a:r>
          </a:p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передачу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информации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тому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иному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вопросу</a:t>
            </a:r>
            <a:r>
              <a:rPr lang="ru-RU" sz="1000" b="1">
                <a:latin typeface="Times New Roman" pitchFamily="18" charset="0"/>
              </a:rPr>
              <a:t> (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лекции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индивидуальное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подгрупповое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консультирование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информационные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листы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листы</a:t>
            </a:r>
            <a:r>
              <a:rPr lang="ru-RU" sz="1000" b="1">
                <a:latin typeface="Times New Roman" pitchFamily="18" charset="0"/>
              </a:rPr>
              <a:t>-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памятки</a:t>
            </a:r>
            <a:r>
              <a:rPr lang="ru-RU" sz="1000" b="1">
                <a:latin typeface="Times New Roman" pitchFamily="18" charset="0"/>
              </a:rPr>
              <a:t>)</a:t>
            </a:r>
          </a:p>
          <a:p>
            <a:pPr algn="ctr"/>
            <a:endParaRPr lang="ru-RU" sz="1000" b="1">
              <a:latin typeface="Times New Roman" pitchFamily="18" charset="0"/>
            </a:endParaRPr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>
            <a:off x="2108200" y="4510088"/>
            <a:ext cx="2032000" cy="100647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317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организация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продуктивного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общения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всех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участников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образовательного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пространства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000" b="1">
                <a:latin typeface="Times New Roman" pitchFamily="18" charset="0"/>
              </a:rPr>
              <a:t>.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000" b="1">
                <a:latin typeface="Times New Roman" pitchFamily="18" charset="0"/>
              </a:rPr>
              <a:t>.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обмен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мыслями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идеями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чувствами</a:t>
            </a:r>
            <a:endParaRPr lang="ru-RU" sz="1000" b="1">
              <a:latin typeface="Times New Roman" pitchFamily="18" charset="0"/>
            </a:endParaRPr>
          </a:p>
          <a:p>
            <a:pPr algn="ctr"/>
            <a:endParaRPr lang="ru-RU" sz="1000" b="1">
              <a:latin typeface="Times New Roman" pitchFamily="18" charset="0"/>
            </a:endParaRPr>
          </a:p>
        </p:txBody>
      </p:sp>
      <p:cxnSp>
        <p:nvCxnSpPr>
          <p:cNvPr id="19467" name="AutoShape 11"/>
          <p:cNvCxnSpPr>
            <a:cxnSpLocks noChangeShapeType="1"/>
          </p:cNvCxnSpPr>
          <p:nvPr/>
        </p:nvCxnSpPr>
        <p:spPr bwMode="auto">
          <a:xfrm flipH="1">
            <a:off x="1116013" y="3716338"/>
            <a:ext cx="431800" cy="3603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9466" name="AutoShape 10"/>
          <p:cNvCxnSpPr>
            <a:cxnSpLocks noChangeShapeType="1"/>
          </p:cNvCxnSpPr>
          <p:nvPr/>
        </p:nvCxnSpPr>
        <p:spPr bwMode="auto">
          <a:xfrm>
            <a:off x="1547813" y="3716338"/>
            <a:ext cx="1223962" cy="7921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9495" name="AutoShape 39"/>
          <p:cNvCxnSpPr>
            <a:cxnSpLocks noChangeShapeType="1"/>
          </p:cNvCxnSpPr>
          <p:nvPr/>
        </p:nvCxnSpPr>
        <p:spPr bwMode="auto">
          <a:xfrm>
            <a:off x="4500563" y="1341438"/>
            <a:ext cx="0" cy="257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9496" name="AutoShape 40"/>
          <p:cNvCxnSpPr>
            <a:cxnSpLocks noChangeShapeType="1"/>
          </p:cNvCxnSpPr>
          <p:nvPr/>
        </p:nvCxnSpPr>
        <p:spPr bwMode="auto">
          <a:xfrm>
            <a:off x="7380288" y="1341438"/>
            <a:ext cx="0" cy="257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3419475" y="806450"/>
            <a:ext cx="2592388" cy="606425"/>
          </a:xfrm>
          <a:prstGeom prst="rect">
            <a:avLst/>
          </a:prstGeom>
          <a:solidFill>
            <a:srgbClr val="FFCC00"/>
          </a:solidFill>
          <a:ln w="317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 typeface="Courier New" pitchFamily="49" charset="0"/>
              <a:buChar char="·"/>
            </a:pPr>
            <a:r>
              <a:rPr lang="ru-RU" sz="1000">
                <a:latin typeface="Times New Roman" pitchFamily="18" charset="0"/>
              </a:rPr>
              <a:t>2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этап</a:t>
            </a:r>
            <a:r>
              <a:rPr lang="ru-RU" sz="1000">
                <a:latin typeface="Times New Roman" pitchFamily="18" charset="0"/>
              </a:rPr>
              <a:t> –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ОБЩЕПРОФИЛАКТИЧЕСКИЙ</a:t>
            </a:r>
            <a:r>
              <a:rPr lang="ru-RU" sz="1000">
                <a:latin typeface="Times New Roman" pitchFamily="18" charset="0"/>
              </a:rPr>
              <a:t> +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ИНДИВИДУАЛЬНАЯ</a:t>
            </a: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ru-RU" sz="1000">
                <a:latin typeface="Times New Roman" pitchFamily="18" charset="0"/>
              </a:rPr>
              <a:t> (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практический</a:t>
            </a:r>
            <a:r>
              <a:rPr lang="ru-RU" sz="1000">
                <a:latin typeface="Times New Roman" pitchFamily="18" charset="0"/>
              </a:rPr>
              <a:t>)</a:t>
            </a:r>
          </a:p>
        </p:txBody>
      </p:sp>
      <p:cxnSp>
        <p:nvCxnSpPr>
          <p:cNvPr id="19497" name="AutoShape 41"/>
          <p:cNvCxnSpPr>
            <a:cxnSpLocks noChangeShapeType="1"/>
          </p:cNvCxnSpPr>
          <p:nvPr/>
        </p:nvCxnSpPr>
        <p:spPr bwMode="auto">
          <a:xfrm>
            <a:off x="1476375" y="2492375"/>
            <a:ext cx="0" cy="257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9472" name="AutoShape 16"/>
          <p:cNvSpPr>
            <a:spLocks noChangeArrowheads="1"/>
          </p:cNvSpPr>
          <p:nvPr/>
        </p:nvSpPr>
        <p:spPr bwMode="auto">
          <a:xfrm>
            <a:off x="179388" y="1625600"/>
            <a:ext cx="2663825" cy="9398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317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сбор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анализ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сведений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родителях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детях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изучение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семей</a:t>
            </a:r>
            <a:r>
              <a:rPr lang="ru-RU" sz="1000" b="1">
                <a:latin typeface="Times New Roman" pitchFamily="18" charset="0"/>
              </a:rPr>
              <a:t>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трудностей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запросов</a:t>
            </a:r>
            <a:r>
              <a:rPr lang="ru-RU" sz="1000" b="1">
                <a:latin typeface="Times New Roman" pitchFamily="18" charset="0"/>
              </a:rPr>
              <a:t>, </a:t>
            </a:r>
          </a:p>
          <a:p>
            <a:pPr algn="ctr"/>
            <a:r>
              <a:rPr lang="ru-RU" sz="1000" b="1">
                <a:latin typeface="Times New Roman" pitchFamily="18" charset="0"/>
                <a:cs typeface="Times New Roman" pitchFamily="18" charset="0"/>
              </a:rPr>
              <a:t>выявление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готовности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семьи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ответить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запросы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дошкольного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учреждения</a:t>
            </a:r>
            <a:r>
              <a:rPr lang="ru-RU" sz="1000" b="1">
                <a:latin typeface="Times New Roman" pitchFamily="18" charset="0"/>
              </a:rPr>
              <a:t>. </a:t>
            </a:r>
          </a:p>
          <a:p>
            <a:pPr algn="ctr"/>
            <a:endParaRPr lang="ru-RU" sz="10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5" grpId="0" animBg="1"/>
      <p:bldP spid="19473" grpId="0" animBg="1"/>
      <p:bldP spid="19470" grpId="0" animBg="1"/>
      <p:bldP spid="19460" grpId="0" animBg="1"/>
      <p:bldP spid="19478" grpId="0" animBg="1"/>
      <p:bldP spid="19492" grpId="0" animBg="1"/>
      <p:bldP spid="19493" grpId="0" animBg="1"/>
      <p:bldP spid="19494" grpId="0" animBg="1"/>
      <p:bldP spid="19462" grpId="0" animBg="1"/>
      <p:bldP spid="19469" grpId="0" animBg="1"/>
      <p:bldP spid="19468" grpId="0" animBg="1"/>
      <p:bldP spid="19474" grpId="0" animBg="1"/>
      <p:bldP spid="194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6988"/>
            <a:ext cx="9144000" cy="1169987"/>
          </a:xfrm>
          <a:ln/>
        </p:spPr>
        <p:txBody>
          <a:bodyPr/>
          <a:lstStyle/>
          <a:p>
            <a:pPr marL="0" indent="0"/>
            <a:r>
              <a:rPr lang="ru-RU" altLang="zh-CN" sz="2800" b="1" dirty="0">
                <a:solidFill>
                  <a:srgbClr val="660066"/>
                </a:solidFill>
                <a:latin typeface="Book Antiqua" pitchFamily="18" charset="0"/>
                <a:sym typeface="Book Antiqua" pitchFamily="18" charset="0"/>
              </a:rPr>
              <a:t/>
            </a:r>
            <a:br>
              <a:rPr lang="ru-RU" altLang="zh-CN" sz="2800" b="1" dirty="0">
                <a:solidFill>
                  <a:srgbClr val="660066"/>
                </a:solidFill>
                <a:latin typeface="Book Antiqua" pitchFamily="18" charset="0"/>
                <a:sym typeface="Book Antiqua" pitchFamily="18" charset="0"/>
              </a:rPr>
            </a:br>
            <a:r>
              <a:rPr lang="ru-RU" altLang="zh-CN" sz="2800" b="1" dirty="0">
                <a:solidFill>
                  <a:srgbClr val="660066"/>
                </a:solidFill>
                <a:latin typeface="Book Antiqua" pitchFamily="18" charset="0"/>
                <a:sym typeface="Book Antiqua" pitchFamily="18" charset="0"/>
              </a:rPr>
              <a:t>Целевые ориентиры на этапе завершения дошкольного образования</a:t>
            </a:r>
            <a:br>
              <a:rPr lang="ru-RU" altLang="zh-CN" sz="2800" b="1" dirty="0">
                <a:solidFill>
                  <a:srgbClr val="660066"/>
                </a:solidFill>
                <a:latin typeface="Book Antiqua" pitchFamily="18" charset="0"/>
                <a:sym typeface="Book Antiqua" pitchFamily="18" charset="0"/>
              </a:rPr>
            </a:br>
            <a:endParaRPr lang="ru-RU" altLang="zh-CN" sz="2800" b="1" dirty="0">
              <a:solidFill>
                <a:srgbClr val="660066"/>
              </a:solidFill>
              <a:latin typeface="Book Antiqua" pitchFamily="18" charset="0"/>
              <a:sym typeface="Book Antiqua" pitchFamily="18" charset="0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51425"/>
            <a:ext cx="9144000" cy="177323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  <p:sp>
        <p:nvSpPr>
          <p:cNvPr id="12293" name="TextBox 4"/>
          <p:cNvSpPr>
            <a:spLocks noChangeArrowheads="1"/>
          </p:cNvSpPr>
          <p:nvPr/>
        </p:nvSpPr>
        <p:spPr bwMode="auto">
          <a:xfrm>
            <a:off x="0" y="1628775"/>
            <a:ext cx="9036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dirty="0" smtClean="0">
                <a:latin typeface="Calibri" pitchFamily="34" charset="0"/>
                <a:ea typeface="MS PGothic" charset="-128"/>
                <a:sym typeface="MS PGothic" charset="-128"/>
              </a:rPr>
              <a:t>-</a:t>
            </a:r>
            <a:endParaRPr lang="ru-RU" altLang="zh-CN" b="1" dirty="0"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1160491"/>
            <a:ext cx="8858312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0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7"/>
          <p:cNvGrpSpPr>
            <a:grpSpLocks/>
          </p:cNvGrpSpPr>
          <p:nvPr/>
        </p:nvGrpSpPr>
        <p:grpSpPr bwMode="auto">
          <a:xfrm>
            <a:off x="0" y="0"/>
            <a:ext cx="9144000" cy="6878638"/>
            <a:chOff x="0" y="-20638"/>
            <a:chExt cx="9144000" cy="6878638"/>
          </a:xfrm>
        </p:grpSpPr>
        <p:sp>
          <p:nvSpPr>
            <p:cNvPr id="4" name="Заголовок 3"/>
            <p:cNvSpPr txBox="1">
              <a:spLocks noChangeArrowheads="1"/>
            </p:cNvSpPr>
            <p:nvPr/>
          </p:nvSpPr>
          <p:spPr>
            <a:xfrm>
              <a:off x="0" y="0"/>
              <a:ext cx="6958013" cy="6858000"/>
            </a:xfrm>
            <a:prstGeom prst="rect">
              <a:avLst/>
            </a:prstGeom>
            <a:solidFill>
              <a:srgbClr val="FCE8AE"/>
            </a:solidFill>
            <a:ln/>
          </p:spPr>
          <p:txBody>
            <a:bodyPr anchor="ctr">
              <a:norm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ru-RU" altLang="zh-CN" sz="4400" b="1" dirty="0">
                  <a:latin typeface="Batang" pitchFamily="2" charset="-127"/>
                  <a:ea typeface="Batang" pitchFamily="2" charset="-127"/>
                  <a:cs typeface="+mj-cs"/>
                  <a:sym typeface="Batang" pitchFamily="2" charset="-127"/>
                </a:rPr>
                <a:t/>
              </a:r>
              <a:br>
                <a:rPr lang="ru-RU" altLang="zh-CN" sz="4400" b="1" dirty="0">
                  <a:latin typeface="Batang" pitchFamily="2" charset="-127"/>
                  <a:ea typeface="Batang" pitchFamily="2" charset="-127"/>
                  <a:cs typeface="+mj-cs"/>
                  <a:sym typeface="Batang" pitchFamily="2" charset="-127"/>
                </a:rPr>
              </a:br>
              <a:endParaRPr lang="ru-RU" altLang="zh-CN" sz="4400" dirty="0"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58013" y="-20638"/>
              <a:ext cx="2185987" cy="6878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Заголовок 4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1857364"/>
            <a:ext cx="6175390" cy="1706574"/>
          </a:xfrm>
          <a:ln/>
        </p:spPr>
        <p:txBody>
          <a:bodyPr/>
          <a:lstStyle/>
          <a:p>
            <a:r>
              <a:rPr lang="ru-RU" altLang="zh-CN" sz="5400" dirty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>Спасибо </a:t>
            </a:r>
            <a:r>
              <a:rPr lang="ru-RU" altLang="zh-CN" sz="5400" dirty="0" smtClean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/>
            </a:r>
            <a:br>
              <a:rPr lang="ru-RU" altLang="zh-CN" sz="5400" dirty="0" smtClean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</a:br>
            <a:r>
              <a:rPr lang="ru-RU" altLang="zh-CN" sz="5400" dirty="0" smtClean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>за </a:t>
            </a:r>
            <a:r>
              <a:rPr lang="ru-RU" altLang="zh-CN" sz="5400" dirty="0">
                <a:solidFill>
                  <a:srgbClr val="C00000"/>
                </a:solidFill>
                <a:latin typeface="Book Antiqua" pitchFamily="18" charset="0"/>
                <a:sym typeface="Book Antiqua" pitchFamily="18" charset="0"/>
              </a:rPr>
              <a:t>внимание</a:t>
            </a:r>
            <a:endParaRPr lang="ru-RU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1130</Words>
  <Application>Microsoft Office PowerPoint</Application>
  <PresentationFormat>Экран (4:3)</PresentationFormat>
  <Paragraphs>148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Возрастные особенности воспитанников ДОУ</vt:lpstr>
      <vt:lpstr>Слайд 4</vt:lpstr>
      <vt:lpstr> </vt:lpstr>
      <vt:lpstr>Слайд 6</vt:lpstr>
      <vt:lpstr>Слайд 7</vt:lpstr>
      <vt:lpstr>Слайд 8</vt:lpstr>
      <vt:lpstr> Целевые ориентиры на этапе завершения дошкольного образования </vt:lpstr>
      <vt:lpstr>Спасибо 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22</cp:revision>
  <dcterms:created xsi:type="dcterms:W3CDTF">2015-10-15T12:34:53Z</dcterms:created>
  <dcterms:modified xsi:type="dcterms:W3CDTF">2015-11-24T10:28:35Z</dcterms:modified>
</cp:coreProperties>
</file>