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F70-4379-4B6C-8CBA-C4DE918E8297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6267-E178-480E-A96B-03D1F2891E8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F70-4379-4B6C-8CBA-C4DE918E8297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6267-E178-480E-A96B-03D1F2891E8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F70-4379-4B6C-8CBA-C4DE918E8297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6267-E178-480E-A96B-03D1F2891E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F70-4379-4B6C-8CBA-C4DE918E8297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6267-E178-480E-A96B-03D1F2891E8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F70-4379-4B6C-8CBA-C4DE918E8297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6267-E178-480E-A96B-03D1F2891E8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F70-4379-4B6C-8CBA-C4DE918E8297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6267-E178-480E-A96B-03D1F2891E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F70-4379-4B6C-8CBA-C4DE918E8297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6267-E178-480E-A96B-03D1F2891E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F70-4379-4B6C-8CBA-C4DE918E8297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6267-E178-480E-A96B-03D1F2891E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F70-4379-4B6C-8CBA-C4DE918E8297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6267-E178-480E-A96B-03D1F2891E8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F70-4379-4B6C-8CBA-C4DE918E8297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6267-E178-480E-A96B-03D1F2891E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F70-4379-4B6C-8CBA-C4DE918E8297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6267-E178-480E-A96B-03D1F2891E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DD8DF70-4379-4B6C-8CBA-C4DE918E8297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FA36267-E178-480E-A96B-03D1F2891E8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3528" y="1052736"/>
            <a:ext cx="65858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dirty="0">
                <a:solidFill>
                  <a:schemeClr val="accent1"/>
                </a:solidFill>
              </a:rPr>
              <a:t>В последние годы гравитационные системы уступают свое место более «продвинутым». Многие задают вопрос о том, может ли быть смонтирована система отопления с принудительной циркуляцией своими руками? Именно такие сейчас устанавливают во всех без исключения новых зданиях и именно так выглядят отопительные системы внутри жилых </a:t>
            </a:r>
            <a:r>
              <a:rPr lang="ru-RU" dirty="0" smtClean="0">
                <a:solidFill>
                  <a:schemeClr val="accent1"/>
                </a:solidFill>
              </a:rPr>
              <a:t>домов.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393" y="2852936"/>
            <a:ext cx="2592288" cy="2508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577321" y="5365700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1"/>
                </a:solidFill>
              </a:rPr>
              <a:t>Схема системы отопления с принудительной циркуляцией – </a:t>
            </a:r>
            <a:r>
              <a:rPr lang="ru-RU" dirty="0" smtClean="0">
                <a:solidFill>
                  <a:schemeClr val="accent1"/>
                </a:solidFill>
              </a:rPr>
              <a:t>неизменный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ru-RU" dirty="0" smtClean="0">
                <a:solidFill>
                  <a:schemeClr val="accent1"/>
                </a:solidFill>
              </a:rPr>
              <a:t>вариант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3933056"/>
            <a:ext cx="35337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В основе такой схемы лежит принудительная циркуляция за счет разницы давления, которое осуществляется насосом, последний в данном случае называется циркуляционным.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27584" y="116632"/>
            <a:ext cx="680186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Система отопления с принудительной циркуляцией:</a:t>
            </a:r>
            <a:endParaRPr lang="en-U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включение в цепь насоса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692696"/>
            <a:ext cx="1745637" cy="172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95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42428"/>
            <a:ext cx="1467238" cy="145067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75656" y="260648"/>
            <a:ext cx="56957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fontAlgn="base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ПРЕИМУЩЕСТВА</a:t>
            </a:r>
            <a:endParaRPr lang="en-US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5" y="1484784"/>
            <a:ext cx="903649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1. Помещения, которые необходимо отопить, нагреваются намного быстрее и,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ru-RU" dirty="0" smtClean="0">
                <a:solidFill>
                  <a:schemeClr val="accent1"/>
                </a:solidFill>
              </a:rPr>
              <a:t>соответственно, необходимая температура воздуха в помещении достигается намного быстрее;</a:t>
            </a:r>
          </a:p>
          <a:p>
            <a:endParaRPr lang="ru-RU" dirty="0" smtClean="0">
              <a:solidFill>
                <a:schemeClr val="accent1"/>
              </a:solidFill>
            </a:endParaRPr>
          </a:p>
          <a:p>
            <a:r>
              <a:rPr lang="ru-RU" dirty="0" smtClean="0">
                <a:solidFill>
                  <a:schemeClr val="accent1"/>
                </a:solidFill>
              </a:rPr>
              <a:t>2. Отопительные приборы в сети нагреваются равномерно. 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При естественной циркуляции температура радиаторов отопления зависит от расстояния до котла;</a:t>
            </a:r>
          </a:p>
          <a:p>
            <a:endParaRPr lang="ru-RU" dirty="0" smtClean="0">
              <a:solidFill>
                <a:schemeClr val="accent1"/>
              </a:solidFill>
            </a:endParaRPr>
          </a:p>
          <a:p>
            <a:r>
              <a:rPr lang="ru-RU" dirty="0" smtClean="0">
                <a:solidFill>
                  <a:schemeClr val="accent1"/>
                </a:solidFill>
              </a:rPr>
              <a:t>3. Появляется возможность регулировать нагрев в сети по отдельным участкам, а также перекрывать часть цепи. Кроме этого можно изменять схему и монтаж компоновки всей отопительной системы здания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4. Принудительное </a:t>
            </a:r>
            <a:r>
              <a:rPr lang="ru-RU" dirty="0">
                <a:solidFill>
                  <a:schemeClr val="accent1"/>
                </a:solidFill>
              </a:rPr>
              <a:t>отопление препятствует </a:t>
            </a:r>
            <a:r>
              <a:rPr lang="ru-RU" dirty="0" err="1">
                <a:solidFill>
                  <a:schemeClr val="accent1"/>
                </a:solidFill>
              </a:rPr>
              <a:t>завоздушенности</a:t>
            </a:r>
            <a:r>
              <a:rPr lang="ru-RU" dirty="0">
                <a:solidFill>
                  <a:schemeClr val="accent1"/>
                </a:solidFill>
              </a:rPr>
              <a:t> в трубопроводах системы </a:t>
            </a:r>
            <a:r>
              <a:rPr lang="ru-RU" dirty="0" smtClean="0">
                <a:solidFill>
                  <a:schemeClr val="accent1"/>
                </a:solidFill>
              </a:rPr>
              <a:t>отопления</a:t>
            </a:r>
            <a:r>
              <a:rPr lang="en-US" dirty="0" smtClean="0">
                <a:solidFill>
                  <a:schemeClr val="accent1"/>
                </a:solidFill>
              </a:rPr>
              <a:t>;</a:t>
            </a:r>
            <a:r>
              <a:rPr lang="ru-RU" dirty="0">
                <a:solidFill>
                  <a:schemeClr val="accent1"/>
                </a:solidFill>
              </a:rPr>
              <a:t> </a:t>
            </a:r>
            <a:endParaRPr lang="ru-RU" dirty="0" smtClean="0">
              <a:solidFill>
                <a:schemeClr val="accent1"/>
              </a:solidFill>
            </a:endParaRPr>
          </a:p>
          <a:p>
            <a:endParaRPr lang="en-US" dirty="0" smtClean="0">
              <a:solidFill>
                <a:schemeClr val="accent1"/>
              </a:solidFill>
            </a:endParaRPr>
          </a:p>
          <a:p>
            <a:r>
              <a:rPr lang="ru-RU" dirty="0" smtClean="0">
                <a:solidFill>
                  <a:schemeClr val="accent1"/>
                </a:solidFill>
              </a:rPr>
              <a:t>5. Применение </a:t>
            </a:r>
            <a:r>
              <a:rPr lang="ru-RU" dirty="0">
                <a:solidFill>
                  <a:schemeClr val="accent1"/>
                </a:solidFill>
              </a:rPr>
              <a:t>насоса дает возможность сделать всю систему закрытой, включив в цепь мембранный расширительный бачок. Следствием этого является уменьшение испарение воды в системе</a:t>
            </a:r>
            <a:r>
              <a:rPr lang="ru-RU" dirty="0" smtClean="0">
                <a:solidFill>
                  <a:schemeClr val="accent1"/>
                </a:solidFill>
              </a:rPr>
              <a:t>;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896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75" y="1524000"/>
            <a:ext cx="4286250" cy="3810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03848" y="188640"/>
            <a:ext cx="21387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Насос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653136"/>
            <a:ext cx="2109787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59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88640"/>
            <a:ext cx="87849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>
                <a:solidFill>
                  <a:schemeClr val="accent1"/>
                </a:solidFill>
              </a:rPr>
              <a:t>1. Монтаж </a:t>
            </a:r>
            <a:r>
              <a:rPr lang="ru-RU" dirty="0">
                <a:solidFill>
                  <a:schemeClr val="accent1"/>
                </a:solidFill>
              </a:rPr>
              <a:t>всей системы упрощается. Отпадает необходимость тщательно высчитывать высоты, длины, диаметры и уклон труб для нормальной циркуляции; </a:t>
            </a:r>
            <a:endParaRPr lang="ru-RU" dirty="0" smtClean="0">
              <a:solidFill>
                <a:schemeClr val="accent1"/>
              </a:solidFill>
            </a:endParaRPr>
          </a:p>
          <a:p>
            <a:pPr fontAlgn="base"/>
            <a:endParaRPr lang="ru-RU" dirty="0" smtClean="0">
              <a:solidFill>
                <a:schemeClr val="accent1"/>
              </a:solidFill>
            </a:endParaRPr>
          </a:p>
          <a:p>
            <a:pPr fontAlgn="base"/>
            <a:r>
              <a:rPr lang="ru-RU" dirty="0" smtClean="0">
                <a:solidFill>
                  <a:schemeClr val="accent1"/>
                </a:solidFill>
              </a:rPr>
              <a:t>2. Схема </a:t>
            </a:r>
            <a:r>
              <a:rPr lang="ru-RU" dirty="0">
                <a:solidFill>
                  <a:schemeClr val="accent1"/>
                </a:solidFill>
              </a:rPr>
              <a:t>отопления с принудительной циркуляцией экономит тепло. Следовательно расход топлива уменьшается; </a:t>
            </a:r>
            <a:endParaRPr lang="ru-RU" dirty="0" smtClean="0">
              <a:solidFill>
                <a:schemeClr val="accent1"/>
              </a:solidFill>
            </a:endParaRPr>
          </a:p>
          <a:p>
            <a:pPr fontAlgn="base"/>
            <a:endParaRPr lang="ru-RU" dirty="0" smtClean="0">
              <a:solidFill>
                <a:schemeClr val="accent1"/>
              </a:solidFill>
            </a:endParaRPr>
          </a:p>
          <a:p>
            <a:pPr fontAlgn="base"/>
            <a:r>
              <a:rPr lang="ru-RU" dirty="0" smtClean="0">
                <a:solidFill>
                  <a:schemeClr val="accent1"/>
                </a:solidFill>
              </a:rPr>
              <a:t>3. Использование </a:t>
            </a:r>
            <a:r>
              <a:rPr lang="ru-RU" dirty="0">
                <a:solidFill>
                  <a:schemeClr val="accent1"/>
                </a:solidFill>
              </a:rPr>
              <a:t>трубопроводов меньшего диаметра дает экономию при монтаже. При одинаковой длине цена на трубы меньшего диаметра ниже, чем на трубы большего диаметра; </a:t>
            </a:r>
            <a:endParaRPr lang="ru-RU" dirty="0" smtClean="0">
              <a:solidFill>
                <a:schemeClr val="accent1"/>
              </a:solidFill>
            </a:endParaRPr>
          </a:p>
          <a:p>
            <a:pPr fontAlgn="base"/>
            <a:endParaRPr lang="ru-RU" dirty="0" smtClean="0">
              <a:solidFill>
                <a:schemeClr val="accent1"/>
              </a:solidFill>
            </a:endParaRPr>
          </a:p>
          <a:p>
            <a:pPr fontAlgn="base"/>
            <a:r>
              <a:rPr lang="ru-RU" dirty="0" smtClean="0">
                <a:solidFill>
                  <a:schemeClr val="accent1"/>
                </a:solidFill>
              </a:rPr>
              <a:t>4. В </a:t>
            </a:r>
            <a:r>
              <a:rPr lang="ru-RU" dirty="0">
                <a:solidFill>
                  <a:schemeClr val="accent1"/>
                </a:solidFill>
              </a:rPr>
              <a:t>закрытых системах разница температуры  на входе и выходе из нагревательного котла значительно меньше. За счет этого срок эксплуатации котельного оборудования увеличивается</a:t>
            </a:r>
            <a:r>
              <a:rPr lang="ru-RU" dirty="0" smtClean="0">
                <a:solidFill>
                  <a:schemeClr val="accent1"/>
                </a:solidFill>
              </a:rPr>
              <a:t>.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703" y="4725144"/>
            <a:ext cx="1965772" cy="194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236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36981" y="2967335"/>
            <a:ext cx="18473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base"/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88640"/>
            <a:ext cx="863569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base"/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НЕДОСТАТКИ ЗАКРЫТЫХ 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СИСТЕМ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1052736"/>
            <a:ext cx="849168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 smtClean="0">
                <a:solidFill>
                  <a:schemeClr val="accent1"/>
                </a:solidFill>
              </a:rPr>
              <a:t>1. Существенный </a:t>
            </a:r>
            <a:r>
              <a:rPr lang="ru-RU" dirty="0">
                <a:solidFill>
                  <a:schemeClr val="accent1"/>
                </a:solidFill>
              </a:rPr>
              <a:t>недостаток такой конструкции – зависимость от электроснабжения. Решить эту проблему можно только обеспечив систему отопления независимым бесперебойным источником электричества; </a:t>
            </a:r>
            <a:endParaRPr lang="ru-RU" dirty="0" smtClean="0">
              <a:solidFill>
                <a:schemeClr val="accent1"/>
              </a:solidFill>
            </a:endParaRPr>
          </a:p>
          <a:p>
            <a:pPr fontAlgn="base"/>
            <a:endParaRPr lang="ru-RU" dirty="0" smtClean="0">
              <a:solidFill>
                <a:schemeClr val="accent1"/>
              </a:solidFill>
            </a:endParaRPr>
          </a:p>
          <a:p>
            <a:pPr fontAlgn="base"/>
            <a:r>
              <a:rPr lang="ru-RU" dirty="0" smtClean="0">
                <a:solidFill>
                  <a:schemeClr val="accent1"/>
                </a:solidFill>
              </a:rPr>
              <a:t>2. Сам </a:t>
            </a:r>
            <a:r>
              <a:rPr lang="ru-RU" dirty="0">
                <a:solidFill>
                  <a:schemeClr val="accent1"/>
                </a:solidFill>
              </a:rPr>
              <a:t>циркуляционный насос – оборудование хотя и не очень дорогое, но все-таки имеет определенную стоимость, что делает монтаж самой системы более дорогим. Дополнительно к насосу необходимо приобретать и арматуру для его отсечения в системе и нормальной работы</a:t>
            </a:r>
            <a:r>
              <a:rPr lang="ru-RU" dirty="0" smtClean="0">
                <a:solidFill>
                  <a:schemeClr val="accent1"/>
                </a:solidFill>
              </a:rPr>
              <a:t>;</a:t>
            </a:r>
          </a:p>
          <a:p>
            <a:pPr fontAlgn="base"/>
            <a:endParaRPr lang="ru-RU" dirty="0" smtClean="0">
              <a:solidFill>
                <a:schemeClr val="accent1"/>
              </a:solidFill>
            </a:endParaRPr>
          </a:p>
          <a:p>
            <a:pPr fontAlgn="base"/>
            <a:r>
              <a:rPr lang="ru-RU" dirty="0" smtClean="0">
                <a:solidFill>
                  <a:schemeClr val="accent1"/>
                </a:solidFill>
              </a:rPr>
              <a:t>3. Работа </a:t>
            </a:r>
            <a:r>
              <a:rPr lang="ru-RU" dirty="0">
                <a:solidFill>
                  <a:schemeClr val="accent1"/>
                </a:solidFill>
              </a:rPr>
              <a:t>насоса требует постоянных затрат на электричество</a:t>
            </a:r>
            <a:r>
              <a:rPr lang="ru-RU" dirty="0" smtClean="0">
                <a:solidFill>
                  <a:schemeClr val="accent1"/>
                </a:solidFill>
              </a:rPr>
              <a:t>.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293096"/>
            <a:ext cx="2325812" cy="229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20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08520" y="316969"/>
            <a:ext cx="931216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ВЫБОР ЦИРКУЛЯЦИОННОГО НАСОСА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1124744"/>
            <a:ext cx="88569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1. Перед выбором насоса необходимо принимать во внимание ряд факторов: Вид теплоносителя (антифриз или вода); 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2. Температура теплоносителя; 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3. Характеристики трубопровода (материал, диаметр, длина и т.п.); 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4. Приборы отопления (радиаторы и батареи отопления), а также их технические характеристики (площадь теплоотдачи, материал, конструкция);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5. Запорная арматура и регулирующие элементы; 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6. Наличие и характер системы автоматического регулирования.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3414" y="4005064"/>
            <a:ext cx="433258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>
                <a:solidFill>
                  <a:schemeClr val="accent1"/>
                </a:solidFill>
              </a:rPr>
              <a:t>Важно! Общий принцип, которым следует руководствоваться при выборе циркуляционного насоса следующий. Его производительность должна обеспечивать трехкратный оборот теплоносителя в системе за час работы на полную мощность. Только при выполнении этого условия будет </a:t>
            </a:r>
            <a:r>
              <a:rPr lang="ru-RU" dirty="0" smtClean="0">
                <a:solidFill>
                  <a:schemeClr val="accent1"/>
                </a:solidFill>
              </a:rPr>
              <a:t>хорошая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684" y="4653136"/>
            <a:ext cx="2108144" cy="208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48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110" y="188640"/>
            <a:ext cx="889378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МОНТАЖ ЦИРКУЛЯЦИОННОГО НАСОСА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032" y="980728"/>
            <a:ext cx="40324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 smtClean="0">
                <a:solidFill>
                  <a:schemeClr val="accent1"/>
                </a:solidFill>
              </a:rPr>
              <a:t>Насос монтируется на обратном магистральном трубопроводе. При такой схеме подключения срок службы всех приборов в системе продлевается;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834971"/>
            <a:ext cx="2232248" cy="15501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 rot="1987308">
            <a:off x="6392373" y="1427004"/>
            <a:ext cx="26054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>
                <a:solidFill>
                  <a:schemeClr val="accent1"/>
                </a:solidFill>
              </a:rPr>
              <a:t>Участок трубопровода с </a:t>
            </a:r>
            <a:r>
              <a:rPr lang="ru-RU" sz="1600" dirty="0" smtClean="0">
                <a:solidFill>
                  <a:schemeClr val="accent1"/>
                </a:solidFill>
              </a:rPr>
              <a:t>насосом</a:t>
            </a:r>
            <a:endParaRPr lang="ru-RU" sz="1600" dirty="0">
              <a:solidFill>
                <a:schemeClr val="accent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008" y="2750514"/>
            <a:ext cx="4051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>
                <a:solidFill>
                  <a:schemeClr val="accent1"/>
                </a:solidFill>
              </a:rPr>
              <a:t>При подключении насоса перед ним в цепь очень рекомендуется включить фильтр, который защитит крыльчатку от поломки из-за попадания посторонних предметов (накипи, окалины, твердых частиц, посторонних предметов и т.п</a:t>
            </a:r>
            <a:r>
              <a:rPr lang="ru-RU" dirty="0" smtClean="0">
                <a:solidFill>
                  <a:schemeClr val="accent1"/>
                </a:solidFill>
              </a:rPr>
              <a:t>.);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040" y="2852935"/>
            <a:ext cx="2302714" cy="14553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Прямоугольник 9"/>
          <p:cNvSpPr/>
          <p:nvPr/>
        </p:nvSpPr>
        <p:spPr>
          <a:xfrm rot="2257145">
            <a:off x="6540719" y="3288204"/>
            <a:ext cx="25326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>
                <a:solidFill>
                  <a:schemeClr val="accent1"/>
                </a:solidFill>
              </a:rPr>
              <a:t>Насос с фильтром включенный в </a:t>
            </a:r>
            <a:r>
              <a:rPr lang="ru-RU" sz="1600" dirty="0" smtClean="0">
                <a:solidFill>
                  <a:schemeClr val="accent1"/>
                </a:solidFill>
              </a:rPr>
              <a:t>систему</a:t>
            </a:r>
            <a:endParaRPr lang="ru-RU" sz="1600" dirty="0">
              <a:solidFill>
                <a:schemeClr val="accent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494116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dirty="0">
                <a:solidFill>
                  <a:schemeClr val="accent1"/>
                </a:solidFill>
              </a:rPr>
              <a:t>Во время подключения насос необходимо </a:t>
            </a:r>
            <a:r>
              <a:rPr lang="ru-RU" dirty="0" err="1">
                <a:solidFill>
                  <a:schemeClr val="accent1"/>
                </a:solidFill>
              </a:rPr>
              <a:t>обезвоздушить</a:t>
            </a:r>
            <a:r>
              <a:rPr lang="ru-RU" dirty="0">
                <a:solidFill>
                  <a:schemeClr val="accent1"/>
                </a:solidFill>
              </a:rPr>
              <a:t>. Для этого в конструкции насоса предусмотрен специальный </a:t>
            </a:r>
            <a:r>
              <a:rPr lang="ru-RU" dirty="0" smtClean="0">
                <a:solidFill>
                  <a:schemeClr val="accent1"/>
                </a:solidFill>
              </a:rPr>
              <a:t>винт;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112" y="4781839"/>
            <a:ext cx="1965772" cy="194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21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826" y="4617109"/>
            <a:ext cx="2109787" cy="20859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7504" y="71679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dirty="0">
                <a:solidFill>
                  <a:schemeClr val="accent1"/>
                </a:solidFill>
              </a:rPr>
              <a:t>Инструкция, которая прилагается к насосу имеет расчет потребляемой мощности в зависимости от производительности</a:t>
            </a:r>
            <a:r>
              <a:rPr lang="ru-RU" dirty="0" smtClean="0">
                <a:solidFill>
                  <a:schemeClr val="accent1"/>
                </a:solidFill>
              </a:rPr>
              <a:t>;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1" y="481807"/>
            <a:ext cx="1890909" cy="16703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07504" y="3017877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dirty="0">
                <a:solidFill>
                  <a:schemeClr val="accent1"/>
                </a:solidFill>
              </a:rPr>
              <a:t>Обозначение насоса указывает на диаметр трубопровода, к которому его можно подключить (в миллиметрах) и давление, которое этим насосом создается (в дециметрах водного столба). Например, маркировка GPD 25-100 означает, что этот насос подключается к трубе диаметров 25 мм и создает давление </a:t>
            </a:r>
            <a:r>
              <a:rPr lang="ru-RU" dirty="0" smtClean="0">
                <a:solidFill>
                  <a:schemeClr val="accent1"/>
                </a:solidFill>
              </a:rPr>
              <a:t>10.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2467147">
            <a:off x="6516216" y="978405"/>
            <a:ext cx="20882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>
                <a:solidFill>
                  <a:schemeClr val="accent1"/>
                </a:solidFill>
              </a:rPr>
              <a:t>Установка </a:t>
            </a:r>
            <a:r>
              <a:rPr lang="ru-RU" sz="1600" dirty="0" smtClean="0">
                <a:solidFill>
                  <a:schemeClr val="accent1"/>
                </a:solidFill>
              </a:rPr>
              <a:t>насоса</a:t>
            </a:r>
            <a:endParaRPr lang="en-US" sz="1600" dirty="0">
              <a:solidFill>
                <a:schemeClr val="accent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045" y="3001920"/>
            <a:ext cx="1957605" cy="16378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Прямоугольник 8"/>
          <p:cNvSpPr/>
          <p:nvPr/>
        </p:nvSpPr>
        <p:spPr>
          <a:xfrm rot="2853237">
            <a:off x="6177973" y="3782677"/>
            <a:ext cx="28642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>
                <a:solidFill>
                  <a:schemeClr val="accent1"/>
                </a:solidFill>
              </a:rPr>
              <a:t>Включение насоса в </a:t>
            </a:r>
            <a:r>
              <a:rPr lang="ru-RU" sz="1600" dirty="0" smtClean="0">
                <a:solidFill>
                  <a:schemeClr val="accent1"/>
                </a:solidFill>
              </a:rPr>
              <a:t>цепь</a:t>
            </a:r>
            <a:endParaRPr lang="ru-RU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382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3768" y="49964"/>
            <a:ext cx="31646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base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ВЫВОДЫ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196752"/>
            <a:ext cx="8424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>
                <a:solidFill>
                  <a:schemeClr val="accent1"/>
                </a:solidFill>
              </a:rPr>
              <a:t>В описанной выше схеме отопления, используются те же принципы монтажа и расчета, как и в гравитационной схеме. Из-за включения в цепь насоса пропадает необходимость соблюдения всех уклонов в замкнутой отопительной системе. Включение насоса в обратную магистраль позволяет продлить работу всех частей отопления. Применение принудительной циркуляции дает возможность эксплуатировать отопительные системы на протяжении длительного времени</a:t>
            </a:r>
            <a:r>
              <a:rPr lang="ru-RU" dirty="0" smtClean="0">
                <a:solidFill>
                  <a:schemeClr val="accent1"/>
                </a:solidFill>
              </a:rPr>
              <a:t>.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35" y="3645024"/>
            <a:ext cx="2295525" cy="1990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099" y="4005064"/>
            <a:ext cx="2182618" cy="215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52043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</TotalTime>
  <Words>691</Words>
  <Application>Microsoft Office PowerPoint</Application>
  <PresentationFormat>Экран (4:3)</PresentationFormat>
  <Paragraphs>49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Artem</dc:creator>
  <cp:lastModifiedBy>Artem</cp:lastModifiedBy>
  <cp:revision>5</cp:revision>
  <dcterms:created xsi:type="dcterms:W3CDTF">2016-12-13T12:41:24Z</dcterms:created>
  <dcterms:modified xsi:type="dcterms:W3CDTF">2016-12-13T13:24:09Z</dcterms:modified>
</cp:coreProperties>
</file>