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autoAdjust="0"/>
  </p:normalViewPr>
  <p:slideViewPr>
    <p:cSldViewPr snapToGrid="0">
      <p:cViewPr varScale="1">
        <p:scale>
          <a:sx n="70" d="100"/>
          <a:sy n="70" d="100"/>
        </p:scale>
        <p:origin x="-618" y="-90"/>
      </p:cViewPr>
      <p:guideLst>
        <p:guide orient="horz" pos="2160"/>
        <p:guide pos="3840"/>
      </p:guideLst>
    </p:cSldViewPr>
  </p:slideViewPr>
  <p:outlineViewPr>
    <p:cViewPr>
      <p:scale>
        <a:sx n="33" d="100"/>
        <a:sy n="33" d="100"/>
      </p:scale>
      <p:origin x="0" y="-574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3048000" y="3124200"/>
            <a:ext cx="82296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10733828" y="1110597"/>
            <a:ext cx="2286000" cy="508000"/>
          </a:xfrm>
        </p:spPr>
        <p:txBody>
          <a:bodyPr/>
          <a:lstStyle/>
          <a:p>
            <a:fld id="{96DFF08F-DC6B-4601-B491-B0F83F6DD2DA}" type="datetimeFigureOut">
              <a:rPr lang="en-US" smtClean="0"/>
              <a:t>12/12/2016</a:t>
            </a:fld>
            <a:endParaRPr lang="en-US" dirty="0"/>
          </a:p>
        </p:txBody>
      </p:sp>
      <p:sp>
        <p:nvSpPr>
          <p:cNvPr id="17" name="Нижний колонтитул 16"/>
          <p:cNvSpPr>
            <a:spLocks noGrp="1"/>
          </p:cNvSpPr>
          <p:nvPr>
            <p:ph type="ftr" sz="quarter" idx="11"/>
          </p:nvPr>
        </p:nvSpPr>
        <p:spPr bwMode="auto">
          <a:xfrm rot="5400000">
            <a:off x="10045959" y="4117661"/>
            <a:ext cx="3657600" cy="512064"/>
          </a:xfrm>
        </p:spPr>
        <p:txBody>
          <a:bodyPr/>
          <a:lstStyle/>
          <a:p>
            <a:endParaRPr lang="en-US" dirty="0"/>
          </a:p>
        </p:txBody>
      </p:sp>
      <p:sp>
        <p:nvSpPr>
          <p:cNvPr id="10" name="Прямоугольник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767392" y="4928702"/>
            <a:ext cx="812800" cy="517524"/>
          </a:xfrm>
        </p:spPr>
        <p:txBody>
          <a:bodyPr/>
          <a:lstStyle/>
          <a:p>
            <a:fld id="{4FAB73BC-B049-4115-A692-8D63A059BFB8}"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609600" y="1600200"/>
            <a:ext cx="99568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96DFF08F-DC6B-4601-B491-B0F83F6DD2DA}" type="datetimeFigureOut">
              <a:rPr lang="en-US" smtClean="0"/>
              <a:t>12/12/2016</a:t>
            </a:fld>
            <a:endParaRPr lang="en-US" dirty="0"/>
          </a:p>
        </p:txBody>
      </p:sp>
      <p:sp>
        <p:nvSpPr>
          <p:cNvPr id="9" name="Номер слайда 8"/>
          <p:cNvSpPr>
            <a:spLocks noGrp="1"/>
          </p:cNvSpPr>
          <p:nvPr>
            <p:ph type="sldNum" sz="quarter" idx="15"/>
          </p:nvPr>
        </p:nvSpPr>
        <p:spPr/>
        <p:txBody>
          <a:bodyPr rtlCol="0"/>
          <a:lstStyle/>
          <a:p>
            <a:fld id="{4FAB73BC-B049-4115-A692-8D63A059BFB8}" type="slidenum">
              <a:rPr lang="en-US" smtClean="0"/>
              <a:t>‹#›</a:t>
            </a:fld>
            <a:endParaRPr lang="en-US" dirty="0"/>
          </a:p>
        </p:txBody>
      </p:sp>
      <p:sp>
        <p:nvSpPr>
          <p:cNvPr id="10" name="Нижний колонтитул 9"/>
          <p:cNvSpPr>
            <a:spLocks noGrp="1"/>
          </p:cNvSpPr>
          <p:nvPr>
            <p:ph type="ftr" sz="quarter" idx="16"/>
          </p:nvPr>
        </p:nvSpPr>
        <p:spPr/>
        <p:txBody>
          <a:bodyPr rtlCol="0"/>
          <a:lstStyle/>
          <a:p>
            <a:endParaRPr 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0" y="2895600"/>
            <a:ext cx="82296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10732008" y="1106932"/>
            <a:ext cx="2286000" cy="508000"/>
          </a:xfrm>
        </p:spPr>
        <p:txBody>
          <a:bodyPr/>
          <a:lstStyle/>
          <a:p>
            <a:fld id="{96DFF08F-DC6B-4601-B491-B0F83F6DD2DA}" type="datetimeFigureOut">
              <a:rPr lang="en-US" smtClean="0"/>
              <a:t>12/12/2016</a:t>
            </a:fld>
            <a:endParaRPr lang="en-US" dirty="0"/>
          </a:p>
        </p:txBody>
      </p:sp>
      <p:sp>
        <p:nvSpPr>
          <p:cNvPr id="5" name="Нижний колонтитул 4"/>
          <p:cNvSpPr>
            <a:spLocks noGrp="1"/>
          </p:cNvSpPr>
          <p:nvPr>
            <p:ph type="ftr" sz="quarter" idx="11"/>
          </p:nvPr>
        </p:nvSpPr>
        <p:spPr bwMode="auto">
          <a:xfrm rot="5400000">
            <a:off x="10046208" y="4114800"/>
            <a:ext cx="3657600" cy="512064"/>
          </a:xfrm>
        </p:spPr>
        <p:txBody>
          <a:bodyPr/>
          <a:lstStyle/>
          <a:p>
            <a:endParaRPr lang="en-US" dirty="0"/>
          </a:p>
        </p:txBody>
      </p:sp>
      <p:sp>
        <p:nvSpPr>
          <p:cNvPr id="9" name="Прямоугольник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787488" y="4928702"/>
            <a:ext cx="812800" cy="517524"/>
          </a:xfrm>
        </p:spPr>
        <p:txBody>
          <a:bodyPr/>
          <a:lstStyle/>
          <a:p>
            <a:fld id="{4FAB73BC-B049-4115-A692-8D63A059BFB8}"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96DFF08F-DC6B-4601-B491-B0F83F6DD2DA}" type="datetimeFigureOut">
              <a:rPr lang="en-US" smtClean="0"/>
              <a:t>12/12/2016</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4FAB73BC-B049-4115-A692-8D63A059BFB8}" type="slidenum">
              <a:rPr lang="en-US" smtClean="0"/>
              <a:t>‹#›</a:t>
            </a:fld>
            <a:endParaRPr lang="en-US" dirty="0"/>
          </a:p>
        </p:txBody>
      </p:sp>
      <p:sp>
        <p:nvSpPr>
          <p:cNvPr id="9" name="Объект 8"/>
          <p:cNvSpPr>
            <a:spLocks noGrp="1"/>
          </p:cNvSpPr>
          <p:nvPr>
            <p:ph sz="quarter" idx="1"/>
          </p:nvPr>
        </p:nvSpPr>
        <p:spPr>
          <a:xfrm>
            <a:off x="609600" y="1600200"/>
            <a:ext cx="48768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5693664" y="1600200"/>
            <a:ext cx="48768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100584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96DFF08F-DC6B-4601-B491-B0F83F6DD2DA}" type="datetimeFigureOut">
              <a:rPr lang="en-US" smtClean="0"/>
              <a:t>12/12/2016</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4FAB73BC-B049-4115-A692-8D63A059BFB8}" type="slidenum">
              <a:rPr lang="en-US" smtClean="0"/>
              <a:t>‹#›</a:t>
            </a:fld>
            <a:endParaRPr lang="en-US" dirty="0"/>
          </a:p>
        </p:txBody>
      </p:sp>
      <p:sp>
        <p:nvSpPr>
          <p:cNvPr id="11" name="Объект 10"/>
          <p:cNvSpPr>
            <a:spLocks noGrp="1"/>
          </p:cNvSpPr>
          <p:nvPr>
            <p:ph sz="quarter" idx="2"/>
          </p:nvPr>
        </p:nvSpPr>
        <p:spPr>
          <a:xfrm>
            <a:off x="609600" y="2362200"/>
            <a:ext cx="48768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5829300" y="2362200"/>
            <a:ext cx="48768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96DFF08F-DC6B-4601-B491-B0F83F6DD2DA}" type="datetimeFigureOut">
              <a:rPr lang="en-US" smtClean="0"/>
              <a:t>12/12/2016</a:t>
            </a:fld>
            <a:endParaRPr lang="en-US" dirty="0"/>
          </a:p>
        </p:txBody>
      </p:sp>
      <p:sp>
        <p:nvSpPr>
          <p:cNvPr id="7" name="Номер слайда 6"/>
          <p:cNvSpPr>
            <a:spLocks noGrp="1"/>
          </p:cNvSpPr>
          <p:nvPr>
            <p:ph type="sldNum" sz="quarter" idx="11"/>
          </p:nvPr>
        </p:nvSpPr>
        <p:spPr/>
        <p:txBody>
          <a:bodyPr rtlCol="0"/>
          <a:lstStyle/>
          <a:p>
            <a:fld id="{4FAB73BC-B049-4115-A692-8D63A059BFB8}" type="slidenum">
              <a:rPr lang="en-US" smtClean="0"/>
              <a:t>‹#›</a:t>
            </a:fld>
            <a:endParaRPr lang="en-US" dirty="0"/>
          </a:p>
        </p:txBody>
      </p:sp>
      <p:sp>
        <p:nvSpPr>
          <p:cNvPr id="8" name="Нижний колонтитул 7"/>
          <p:cNvSpPr>
            <a:spLocks noGrp="1"/>
          </p:cNvSpPr>
          <p:nvPr>
            <p:ph type="ftr" sz="quarter" idx="12"/>
          </p:nvPr>
        </p:nvSpPr>
        <p:spPr/>
        <p:txBody>
          <a:bodyPr rtlCol="0"/>
          <a:lstStyle/>
          <a:p>
            <a:endParaRPr 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6DFF08F-DC6B-4601-B491-B0F83F6DD2DA}" type="datetimeFigureOut">
              <a:rPr lang="en-US" smtClean="0"/>
              <a:t>12/12/2016</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406400" y="274320"/>
            <a:ext cx="75184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96DFF08F-DC6B-4601-B491-B0F83F6DD2DA}" type="datetimeFigureOut">
              <a:rPr lang="en-US" smtClean="0"/>
              <a:t>12/12/2016</a:t>
            </a:fld>
            <a:endParaRPr lang="en-US" dirty="0"/>
          </a:p>
        </p:txBody>
      </p:sp>
      <p:sp>
        <p:nvSpPr>
          <p:cNvPr id="22" name="Номер слайда 21"/>
          <p:cNvSpPr>
            <a:spLocks noGrp="1"/>
          </p:cNvSpPr>
          <p:nvPr>
            <p:ph type="sldNum" sz="quarter" idx="15"/>
          </p:nvPr>
        </p:nvSpPr>
        <p:spPr/>
        <p:txBody>
          <a:bodyPr rtlCol="0"/>
          <a:lstStyle/>
          <a:p>
            <a:fld id="{4FAB73BC-B049-4115-A692-8D63A059BFB8}" type="slidenum">
              <a:rPr lang="en-US" smtClean="0"/>
              <a:t>‹#›</a:t>
            </a:fld>
            <a:endParaRPr lang="en-US" dirty="0"/>
          </a:p>
        </p:txBody>
      </p:sp>
      <p:sp>
        <p:nvSpPr>
          <p:cNvPr id="23" name="Нижний колонтитул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5518404" y="3124200"/>
            <a:ext cx="6309360" cy="6096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96DFF08F-DC6B-4601-B491-B0F83F6DD2DA}" type="datetimeFigureOut">
              <a:rPr lang="en-US" smtClean="0"/>
              <a:t>12/12/2016</a:t>
            </a:fld>
            <a:endParaRPr lang="en-US" dirty="0"/>
          </a:p>
        </p:txBody>
      </p:sp>
      <p:sp>
        <p:nvSpPr>
          <p:cNvPr id="18" name="Номер слайда 17"/>
          <p:cNvSpPr>
            <a:spLocks noGrp="1"/>
          </p:cNvSpPr>
          <p:nvPr>
            <p:ph type="sldNum" sz="quarter" idx="11"/>
          </p:nvPr>
        </p:nvSpPr>
        <p:spPr/>
        <p:txBody>
          <a:bodyPr rtlCol="0"/>
          <a:lstStyle/>
          <a:p>
            <a:fld id="{4FAB73BC-B049-4115-A692-8D63A059BFB8}" type="slidenum">
              <a:rPr lang="en-US" smtClean="0"/>
              <a:t>‹#›</a:t>
            </a:fld>
            <a:endParaRPr lang="en-US" dirty="0"/>
          </a:p>
        </p:txBody>
      </p:sp>
      <p:sp>
        <p:nvSpPr>
          <p:cNvPr id="21" name="Нижний колонтитул 20"/>
          <p:cNvSpPr>
            <a:spLocks noGrp="1"/>
          </p:cNvSpPr>
          <p:nvPr>
            <p:ph type="ftr" sz="quarter" idx="12"/>
          </p:nvPr>
        </p:nvSpPr>
        <p:spPr/>
        <p:txBody>
          <a:bodyPr rtlCol="0"/>
          <a:lstStyle/>
          <a:p>
            <a:endParaRPr 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6DFF08F-DC6B-4601-B491-B0F83F6DD2DA}" type="datetimeFigureOut">
              <a:rPr lang="en-US" smtClean="0"/>
              <a:t>12/12/2016</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40"/>
            <a:ext cx="22352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6DFF08F-DC6B-4601-B491-B0F83F6DD2DA}" type="datetimeFigureOut">
              <a:rPr lang="en-US" smtClean="0"/>
              <a:t>12/12/2016</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609600" y="274638"/>
            <a:ext cx="99568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96DFF08F-DC6B-4601-B491-B0F83F6DD2DA}" type="datetimeFigureOut">
              <a:rPr lang="en-US" smtClean="0"/>
              <a:pPr/>
              <a:t>12/12/2016</a:t>
            </a:fld>
            <a:endParaRPr lang="en-US" dirty="0"/>
          </a:p>
        </p:txBody>
      </p:sp>
      <p:sp>
        <p:nvSpPr>
          <p:cNvPr id="3" name="Нижний колонтитул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Прямая соединительная линия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4FAB73BC-B049-4115-A692-8D63A059BFB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Виды источников света в фотографии</a:t>
            </a:r>
            <a:endParaRPr lang="ru-RU" dirty="0"/>
          </a:p>
        </p:txBody>
      </p:sp>
    </p:spTree>
    <p:extLst>
      <p:ext uri="{BB962C8B-B14F-4D97-AF65-F5344CB8AC3E}">
        <p14:creationId xmlns:p14="http://schemas.microsoft.com/office/powerpoint/2010/main" val="16206894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Свет – </a:t>
            </a:r>
            <a:endParaRPr lang="ru-RU" dirty="0"/>
          </a:p>
        </p:txBody>
      </p:sp>
      <p:sp>
        <p:nvSpPr>
          <p:cNvPr id="3" name="Объект 2"/>
          <p:cNvSpPr>
            <a:spLocks noGrp="1"/>
          </p:cNvSpPr>
          <p:nvPr>
            <p:ph sz="quarter" idx="1"/>
          </p:nvPr>
        </p:nvSpPr>
        <p:spPr/>
        <p:txBody>
          <a:bodyPr/>
          <a:lstStyle/>
          <a:p>
            <a:pPr lvl="0"/>
            <a:r>
              <a:rPr lang="ru-RU" dirty="0" smtClean="0"/>
              <a:t>это основной инструмент фотографа. При помощи света мы в буквальном смысле рисуем изображение. Мягкий женский портрет или фотографию мужчины с жестким освещением, закатное небо или лунный пейзаж – от выбора освещения на 80% зависит успех вашего кадра. </a:t>
            </a:r>
          </a:p>
        </p:txBody>
      </p:sp>
      <p:pic>
        <p:nvPicPr>
          <p:cNvPr id="7" name="Рисунок 6"/>
          <p:cNvPicPr>
            <a:picLocks noChangeAspect="1"/>
          </p:cNvPicPr>
          <p:nvPr/>
        </p:nvPicPr>
        <p:blipFill>
          <a:blip r:embed="rId2"/>
          <a:stretch>
            <a:fillRect/>
          </a:stretch>
        </p:blipFill>
        <p:spPr>
          <a:xfrm>
            <a:off x="3993480" y="3699710"/>
            <a:ext cx="4403951" cy="2701090"/>
          </a:xfrm>
          <a:prstGeom prst="rect">
            <a:avLst/>
          </a:prstGeom>
        </p:spPr>
      </p:pic>
    </p:spTree>
    <p:extLst>
      <p:ext uri="{BB962C8B-B14F-4D97-AF65-F5344CB8AC3E}">
        <p14:creationId xmlns:p14="http://schemas.microsoft.com/office/powerpoint/2010/main" val="159864058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2016" y="409433"/>
            <a:ext cx="10112038" cy="3343940"/>
          </a:xfrm>
        </p:spPr>
        <p:txBody>
          <a:bodyPr>
            <a:noAutofit/>
          </a:bodyPr>
          <a:lstStyle/>
          <a:p>
            <a:pPr lvl="0"/>
            <a:r>
              <a:rPr lang="ru-RU" sz="4800" dirty="0" smtClean="0"/>
              <a:t>По характеру работы и продолжительности освещения источники света разделяют </a:t>
            </a:r>
            <a:r>
              <a:rPr lang="ru-RU" sz="4800" b="1" dirty="0" smtClean="0"/>
              <a:t>на постоянные и импульсные (переменные).</a:t>
            </a:r>
            <a:endParaRPr lang="ru-RU" sz="4800" b="1" dirty="0"/>
          </a:p>
        </p:txBody>
      </p:sp>
    </p:spTree>
    <p:extLst>
      <p:ext uri="{BB962C8B-B14F-4D97-AF65-F5344CB8AC3E}">
        <p14:creationId xmlns:p14="http://schemas.microsoft.com/office/powerpoint/2010/main" val="397852121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ru-RU" smtClean="0"/>
              <a:t>Постоянные источники </a:t>
            </a:r>
            <a:endParaRPr lang="ru-RU" dirty="0"/>
          </a:p>
        </p:txBody>
      </p:sp>
      <p:sp>
        <p:nvSpPr>
          <p:cNvPr id="3" name="Объект 2"/>
          <p:cNvSpPr>
            <a:spLocks noGrp="1"/>
          </p:cNvSpPr>
          <p:nvPr>
            <p:ph sz="quarter" idx="1"/>
          </p:nvPr>
        </p:nvSpPr>
        <p:spPr/>
        <p:txBody>
          <a:bodyPr/>
          <a:lstStyle/>
          <a:p>
            <a:pPr lvl="0"/>
            <a:r>
              <a:rPr lang="ru-RU" b="1" dirty="0" smtClean="0"/>
              <a:t>освещения излучают свет непрерывно, т.е. в течение времени работы постоянно освещают объект съемки. </a:t>
            </a:r>
          </a:p>
          <a:p>
            <a:pPr lvl="0"/>
            <a:r>
              <a:rPr lang="ru-RU" b="1" dirty="0" smtClean="0"/>
              <a:t>К постоянным источникам можно отнести естественный дневной свет, а также искусственный свет от ламп накаливания, электроприборов, фонарей, ламп дневного света, специальный </a:t>
            </a:r>
            <a:r>
              <a:rPr lang="ru-RU" b="1" dirty="0" err="1" smtClean="0"/>
              <a:t>видеосвет</a:t>
            </a:r>
            <a:r>
              <a:rPr lang="ru-RU" b="1" dirty="0" smtClean="0"/>
              <a:t>, студийные источники постоянного света и т.п.</a:t>
            </a:r>
          </a:p>
        </p:txBody>
      </p:sp>
    </p:spTree>
    <p:extLst>
      <p:ext uri="{BB962C8B-B14F-4D97-AF65-F5344CB8AC3E}">
        <p14:creationId xmlns:p14="http://schemas.microsoft.com/office/powerpoint/2010/main" val="35943912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9641336" y="1321445"/>
            <a:ext cx="1795488" cy="1669804"/>
          </a:xfrm>
          <a:prstGeom prst="rect">
            <a:avLst/>
          </a:prstGeom>
        </p:spPr>
      </p:pic>
      <p:pic>
        <p:nvPicPr>
          <p:cNvPr id="7" name="Рисунок 6"/>
          <p:cNvPicPr>
            <a:picLocks noChangeAspect="1"/>
          </p:cNvPicPr>
          <p:nvPr/>
        </p:nvPicPr>
        <p:blipFill>
          <a:blip r:embed="rId3"/>
          <a:stretch>
            <a:fillRect/>
          </a:stretch>
        </p:blipFill>
        <p:spPr>
          <a:xfrm>
            <a:off x="9641336" y="3926362"/>
            <a:ext cx="1977861" cy="1318574"/>
          </a:xfrm>
          <a:prstGeom prst="rect">
            <a:avLst/>
          </a:prstGeom>
        </p:spPr>
      </p:pic>
      <p:sp>
        <p:nvSpPr>
          <p:cNvPr id="2" name="Заголовок 1"/>
          <p:cNvSpPr>
            <a:spLocks noGrp="1"/>
          </p:cNvSpPr>
          <p:nvPr>
            <p:ph type="title"/>
          </p:nvPr>
        </p:nvSpPr>
        <p:spPr/>
        <p:txBody>
          <a:bodyPr/>
          <a:lstStyle/>
          <a:p>
            <a:pPr lvl="0"/>
            <a:r>
              <a:rPr lang="ru-RU" smtClean="0"/>
              <a:t>Импульсные источники </a:t>
            </a:r>
            <a:endParaRPr lang="ru-RU" dirty="0"/>
          </a:p>
        </p:txBody>
      </p:sp>
      <p:sp>
        <p:nvSpPr>
          <p:cNvPr id="3" name="Объект 2"/>
          <p:cNvSpPr>
            <a:spLocks noGrp="1"/>
          </p:cNvSpPr>
          <p:nvPr>
            <p:ph sz="quarter" idx="1"/>
          </p:nvPr>
        </p:nvSpPr>
        <p:spPr>
          <a:xfrm>
            <a:off x="365078" y="1716206"/>
            <a:ext cx="9332495" cy="4038600"/>
          </a:xfrm>
        </p:spPr>
        <p:txBody>
          <a:bodyPr>
            <a:normAutofit fontScale="92500" lnSpcReduction="20000"/>
          </a:bodyPr>
          <a:lstStyle/>
          <a:p>
            <a:pPr lvl="0"/>
            <a:r>
              <a:rPr lang="ru-RU" b="1" dirty="0" smtClean="0"/>
              <a:t>освещения излучают свет только на непродолжительное время (на долю секунды) по команде фотографа. Импульсными источниками являются всевозможные разновидности фотовспышек – встроенные и внешние накамерные вспышки, студийные импульсные моноблоки.</a:t>
            </a:r>
          </a:p>
          <a:p>
            <a:pPr lvl="0"/>
            <a:r>
              <a:rPr lang="ru-RU" dirty="0" smtClean="0"/>
              <a:t>Импульсный источник может за тысячную долю секунды выдать количество света, необходимое для регистрации изображения на светочувствительной матрице фотоаппарата. В то время как для получения достаточного количества света от постоянных источников обычно требуется более продолжительное время их работы. В зависимости от интенсивности освещения это время может составлять от тысячных долей секунд ярким днем до десятков секунд при съемке ночных пейзажей, тусклых фонарей, звезд и др.</a:t>
            </a:r>
          </a:p>
        </p:txBody>
      </p:sp>
    </p:spTree>
    <p:extLst>
      <p:ext uri="{BB962C8B-B14F-4D97-AF65-F5344CB8AC3E}">
        <p14:creationId xmlns:p14="http://schemas.microsoft.com/office/powerpoint/2010/main" val="311709827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ru-RU" smtClean="0"/>
              <a:t>Основное отличие </a:t>
            </a:r>
            <a:endParaRPr lang="ru-RU" dirty="0"/>
          </a:p>
        </p:txBody>
      </p:sp>
      <p:sp>
        <p:nvSpPr>
          <p:cNvPr id="3" name="Объект 2"/>
          <p:cNvSpPr>
            <a:spLocks noGrp="1"/>
          </p:cNvSpPr>
          <p:nvPr>
            <p:ph sz="quarter" idx="1"/>
          </p:nvPr>
        </p:nvSpPr>
        <p:spPr/>
        <p:txBody>
          <a:bodyPr/>
          <a:lstStyle/>
          <a:p>
            <a:pPr lvl="0"/>
            <a:r>
              <a:rPr lang="ru-RU" b="1" dirty="0" smtClean="0"/>
              <a:t>постоянных и импульсных источников света в характере их работы. </a:t>
            </a:r>
          </a:p>
          <a:p>
            <a:pPr lvl="0"/>
            <a:r>
              <a:rPr lang="ru-RU" b="1" dirty="0" smtClean="0"/>
              <a:t>Это отличие и порождает особенности съемки с постоянным и импульсным светом. </a:t>
            </a:r>
          </a:p>
          <a:p>
            <a:pPr lvl="0"/>
            <a:r>
              <a:rPr lang="ru-RU" b="1" dirty="0" smtClean="0"/>
              <a:t>С постоянным светом все более менее понятно и несложно – все фотографы начинают снимать прежде всего с постоянным естественным светом.</a:t>
            </a:r>
          </a:p>
        </p:txBody>
      </p:sp>
    </p:spTree>
    <p:extLst>
      <p:ext uri="{BB962C8B-B14F-4D97-AF65-F5344CB8AC3E}">
        <p14:creationId xmlns:p14="http://schemas.microsoft.com/office/powerpoint/2010/main" val="29622359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ru-RU" smtClean="0"/>
              <a:t>Особенности съемки с постоянными источниками света:</a:t>
            </a:r>
            <a:endParaRPr lang="ru-RU" dirty="0"/>
          </a:p>
        </p:txBody>
      </p:sp>
      <p:sp>
        <p:nvSpPr>
          <p:cNvPr id="3" name="Объект 2"/>
          <p:cNvSpPr>
            <a:spLocks noGrp="1"/>
          </p:cNvSpPr>
          <p:nvPr>
            <p:ph sz="quarter" idx="1"/>
          </p:nvPr>
        </p:nvSpPr>
        <p:spPr>
          <a:xfrm>
            <a:off x="641444" y="1555845"/>
            <a:ext cx="10374427" cy="5093607"/>
          </a:xfrm>
        </p:spPr>
        <p:txBody>
          <a:bodyPr>
            <a:normAutofit fontScale="70000" lnSpcReduction="20000"/>
          </a:bodyPr>
          <a:lstStyle/>
          <a:p>
            <a:pPr marL="502920" lvl="0" indent="-457200">
              <a:buFont typeface="+mj-lt"/>
              <a:buAutoNum type="arabicPeriod"/>
            </a:pPr>
            <a:r>
              <a:rPr lang="ru-RU" dirty="0" smtClean="0"/>
              <a:t>Основной параметр экспозиции, который регулирует количество постоянного света – это выдержка. Конечно, выдержка работает неразрывно с диафрагмой и ISO. Но главное, что при работе с постоянными источниками у фотографа практически нет ограничений по значению выдержки (кроме ограничений, связанных с появлением </a:t>
            </a:r>
            <a:r>
              <a:rPr lang="ru-RU" dirty="0" err="1" smtClean="0"/>
              <a:t>шевеленки</a:t>
            </a:r>
            <a:r>
              <a:rPr lang="ru-RU" dirty="0" smtClean="0"/>
              <a:t> от дрожания камеры и </a:t>
            </a:r>
            <a:r>
              <a:rPr lang="ru-RU" dirty="0" err="1" smtClean="0"/>
              <a:t>смазов</a:t>
            </a:r>
            <a:r>
              <a:rPr lang="ru-RU" dirty="0" smtClean="0"/>
              <a:t> при съемке движения). Ее можно выставлять сколь угодно короткую при съемке на ярком солнце, например, или сколь угодно длинную – для регистрации движения звезд.</a:t>
            </a:r>
          </a:p>
          <a:p>
            <a:pPr marL="502920" lvl="0" indent="-457200">
              <a:buFont typeface="+mj-lt"/>
              <a:buAutoNum type="arabicPeriod"/>
            </a:pPr>
            <a:r>
              <a:rPr lang="ru-RU" dirty="0" smtClean="0"/>
              <a:t>Вы можете сделать кадр в любой момент времени с уверенность в 99%, что постоянный источник будет светить так же, как он светил минуту назад. В течение времени работы постоянные источники могут незначительно изменять интенсивность света и цветовую температуру, но обычно это происходит постепенно, позволяя фотографу приспособиться к изменениям. Единственное исключение – это яркое солнце в облачный день, которое то выходит, то заходит за облака, в результате чего существенно меняется характер освещения.</a:t>
            </a:r>
          </a:p>
          <a:p>
            <a:pPr marL="502920" lvl="0" indent="-457200">
              <a:buFont typeface="+mj-lt"/>
              <a:buAutoNum type="arabicPeriod"/>
            </a:pPr>
            <a:r>
              <a:rPr lang="ru-RU" dirty="0" smtClean="0"/>
              <a:t>Есть возможность еще до нажатия кнопки спуска сразу увидеть и оценить характер освещения, светотеневой рисунок и конечный вид, который примет объект съемки на фотографии.</a:t>
            </a:r>
          </a:p>
          <a:p>
            <a:pPr marL="502920" lvl="0" indent="-457200">
              <a:buFont typeface="+mj-lt"/>
              <a:buAutoNum type="arabicPeriod"/>
            </a:pPr>
            <a:r>
              <a:rPr lang="ru-RU" dirty="0" smtClean="0"/>
              <a:t>Если постоянный источник света естественного происхождения, то вы ограничены в управлении его мощностью и направлением. Съемка с естественным светом – это приспосабливание к условиям освещения. Варианты могут быть разные:</a:t>
            </a:r>
          </a:p>
          <a:p>
            <a:pPr lvl="1"/>
            <a:r>
              <a:rPr lang="ru-RU" dirty="0" smtClean="0"/>
              <a:t>ждать подходящего света (времени суток, погоды и т.п.)</a:t>
            </a:r>
          </a:p>
          <a:p>
            <a:pPr lvl="1"/>
            <a:r>
              <a:rPr lang="ru-RU" dirty="0" smtClean="0"/>
              <a:t>выбирать локацию с походящим светом</a:t>
            </a:r>
          </a:p>
          <a:p>
            <a:pPr lvl="1"/>
            <a:r>
              <a:rPr lang="ru-RU" dirty="0" smtClean="0"/>
              <a:t>использовать укрытия, отражатели, </a:t>
            </a:r>
            <a:r>
              <a:rPr lang="ru-RU" dirty="0" err="1" smtClean="0"/>
              <a:t>рассеиватели</a:t>
            </a:r>
            <a:r>
              <a:rPr lang="ru-RU" dirty="0" smtClean="0"/>
              <a:t> для улучшения качества света и т.п.</a:t>
            </a:r>
          </a:p>
        </p:txBody>
      </p:sp>
      <p:pic>
        <p:nvPicPr>
          <p:cNvPr id="6" name="Рисунок 5"/>
          <p:cNvPicPr>
            <a:picLocks noChangeAspect="1"/>
          </p:cNvPicPr>
          <p:nvPr/>
        </p:nvPicPr>
        <p:blipFill>
          <a:blip r:embed="rId2"/>
          <a:stretch>
            <a:fillRect/>
          </a:stretch>
        </p:blipFill>
        <p:spPr>
          <a:xfrm>
            <a:off x="9768775" y="354958"/>
            <a:ext cx="1600200" cy="1038225"/>
          </a:xfrm>
          <a:prstGeom prst="rect">
            <a:avLst/>
          </a:prstGeom>
        </p:spPr>
      </p:pic>
    </p:spTree>
    <p:extLst>
      <p:ext uri="{BB962C8B-B14F-4D97-AF65-F5344CB8AC3E}">
        <p14:creationId xmlns:p14="http://schemas.microsoft.com/office/powerpoint/2010/main" val="320761712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ru-RU" smtClean="0"/>
              <a:t>Особенности съемки с импульсными источниками света:</a:t>
            </a:r>
            <a:endParaRPr lang="ru-RU" dirty="0"/>
          </a:p>
        </p:txBody>
      </p:sp>
      <p:sp>
        <p:nvSpPr>
          <p:cNvPr id="3" name="Объект 2"/>
          <p:cNvSpPr>
            <a:spLocks noGrp="1"/>
          </p:cNvSpPr>
          <p:nvPr>
            <p:ph sz="quarter" idx="1"/>
          </p:nvPr>
        </p:nvSpPr>
        <p:spPr>
          <a:xfrm>
            <a:off x="236621" y="1965960"/>
            <a:ext cx="11754853" cy="4563177"/>
          </a:xfrm>
        </p:spPr>
        <p:txBody>
          <a:bodyPr>
            <a:noAutofit/>
          </a:bodyPr>
          <a:lstStyle/>
          <a:p>
            <a:pPr marL="502920" lvl="0" indent="-457200">
              <a:spcBef>
                <a:spcPts val="0"/>
              </a:spcBef>
              <a:buFont typeface="+mj-lt"/>
              <a:buAutoNum type="arabicPeriod"/>
            </a:pPr>
            <a:r>
              <a:rPr lang="ru-RU" sz="1100" dirty="0" smtClean="0"/>
              <a:t>«Свет» можно брать с собой и полностью контролировать мощность, направление, характер, ширину светового потока и иногда даже задавать регулировать цветовую температуру при помощи насадок.</a:t>
            </a:r>
          </a:p>
          <a:p>
            <a:pPr marL="502920" lvl="0" indent="-457200">
              <a:spcBef>
                <a:spcPts val="0"/>
              </a:spcBef>
              <a:buFont typeface="+mj-lt"/>
              <a:buAutoNum type="arabicPeriod"/>
            </a:pPr>
            <a:r>
              <a:rPr lang="ru-RU" sz="1100" dirty="0" smtClean="0"/>
              <a:t>Для работы импульсных источников света нужна электроэнергия. Если мы говорим об обычных внешних вспышках, то проблема решается приобретением батареек или аккумуляторов. А вот со студийными моноблоками на выезде придется посложнее – помимо самих приборов, стоек и </a:t>
            </a:r>
            <a:r>
              <a:rPr lang="ru-RU" sz="1100" dirty="0" err="1" smtClean="0"/>
              <a:t>сотфбоксов</a:t>
            </a:r>
            <a:r>
              <a:rPr lang="ru-RU" sz="1100" dirty="0" smtClean="0"/>
              <a:t> вам придется тащить генератор и подключать к нему приборы. Причем чем больше источников и чем дольше время съемки, тем дороже и тяжелее будет этакая «батарейка» для выездной студии. При съемке в помещении, конечно, проблем с доступом к электросети не возникает.</a:t>
            </a:r>
          </a:p>
          <a:p>
            <a:pPr marL="502920" lvl="0" indent="-457200">
              <a:spcBef>
                <a:spcPts val="0"/>
              </a:spcBef>
              <a:buFont typeface="+mj-lt"/>
              <a:buAutoNum type="arabicPeriod"/>
            </a:pPr>
            <a:r>
              <a:rPr lang="ru-RU" sz="1100" dirty="0" smtClean="0"/>
              <a:t>Импульсные источники с крайне коротким импульсом позволяют заморозить движение даже на «длинной» выдержке. Например, при использовании внешней вспышки вы сможете получить «замороженное» изображение человека в прыжке даже на выдержке, например, 1/125 секунды, которая не заморозила бы то же самое движение при съемке с постоянным светом. Обращаю ваше внимание, что не все импульсные источники обладают достаточно коротким импульсом для использования в качестве «замораживающего». Например, недорогие студийные моноблоки обычно не позволяют заморозить брызги воды в студии. Поэтому опытные фотографы для заморозки воды используют либо внешние вспышки, либо снимают на коротких выдержках с постоянным светом.</a:t>
            </a:r>
          </a:p>
          <a:p>
            <a:pPr marL="502920" lvl="0" indent="-457200">
              <a:spcBef>
                <a:spcPts val="0"/>
              </a:spcBef>
              <a:buFont typeface="+mj-lt"/>
              <a:buAutoNum type="arabicPeriod"/>
            </a:pPr>
            <a:r>
              <a:rPr lang="ru-RU" sz="1100" dirty="0" smtClean="0"/>
              <a:t>Некоторые недорогие импульсные моноблоки при полном совпадении названий модели моноблоков могут слегка отличаться по цветовой температуре. Т.е. импульсы, генерируемые двумя одинаковыми источниками могут слегка отличаться по температуре друг от друга. Однако это не критично и только в крайних случаях заметно при просмотре фотографий.</a:t>
            </a:r>
          </a:p>
          <a:p>
            <a:pPr marL="502920" lvl="0" indent="-457200">
              <a:spcBef>
                <a:spcPts val="0"/>
              </a:spcBef>
              <a:buFont typeface="+mj-lt"/>
              <a:buAutoNum type="arabicPeriod"/>
            </a:pPr>
            <a:r>
              <a:rPr lang="ru-RU" sz="1100" dirty="0" smtClean="0"/>
              <a:t>Не сразу видно светотеневой рисунок, который дают импульсные источники (прежде всего – внешние вспышки). Только студийные моноблоки со встроенной функцией пилотного света позволяют предварительно примерно оценить схему освещения. При работе же со вспышками приходится выставлять свет «на глаз» и делать тестовые снимки, подбирая положение и настройки вспышек.</a:t>
            </a:r>
          </a:p>
          <a:p>
            <a:pPr marL="502920" lvl="0" indent="-457200">
              <a:spcBef>
                <a:spcPts val="0"/>
              </a:spcBef>
              <a:buFont typeface="+mj-lt"/>
              <a:buAutoNum type="arabicPeriod"/>
            </a:pPr>
            <a:r>
              <a:rPr lang="ru-RU" sz="1100" dirty="0" smtClean="0"/>
              <a:t>Ограничение по выставлению выдержки – в режиме стандартной (не высокоскоростной синхронизации) нельзя выставлять выдержку короче выдержки синхронизации камеры со вспышкой (обычно не короче 1/200-1/320 с, в зависимости от модели камеры). При нарушении данного правила часть кадра будет закрыта черной полосой – затвором фотоаппарата.</a:t>
            </a:r>
          </a:p>
          <a:p>
            <a:pPr marL="502920" lvl="0" indent="-457200">
              <a:spcBef>
                <a:spcPts val="0"/>
              </a:spcBef>
              <a:buFont typeface="+mj-lt"/>
              <a:buAutoNum type="arabicPeriod"/>
            </a:pPr>
            <a:r>
              <a:rPr lang="ru-RU" sz="1100" dirty="0" smtClean="0"/>
              <a:t>Импульсные источники могут не сработать в момент нажатия на спуск, и кадр будет потерян. Наиболее частые причины несрабатывания вспышек и моноблоков:</a:t>
            </a:r>
          </a:p>
          <a:p>
            <a:pPr lvl="1">
              <a:spcBef>
                <a:spcPts val="0"/>
              </a:spcBef>
              <a:spcAft>
                <a:spcPts val="0"/>
              </a:spcAft>
            </a:pPr>
            <a:r>
              <a:rPr lang="ru-RU" sz="1100" dirty="0" smtClean="0"/>
              <a:t>Вспышка «уснула» после продолжительного бездействия с вашей стороны. Для этого достаточно повторно нажать на спуск или на кнопку срабатывания на синхронизаторе</a:t>
            </a:r>
          </a:p>
          <a:p>
            <a:pPr lvl="1">
              <a:spcBef>
                <a:spcPts val="0"/>
              </a:spcBef>
              <a:spcAft>
                <a:spcPts val="0"/>
              </a:spcAft>
            </a:pPr>
            <a:r>
              <a:rPr lang="ru-RU" sz="1100" dirty="0" smtClean="0"/>
              <a:t>Сели батарейки (в самой вспышке или в синхронизаторе) – заменить батарейки или аккумуляторы (всегда имейте запасные)</a:t>
            </a:r>
          </a:p>
          <a:p>
            <a:pPr lvl="1">
              <a:spcBef>
                <a:spcPts val="0"/>
              </a:spcBef>
              <a:spcAft>
                <a:spcPts val="0"/>
              </a:spcAft>
            </a:pPr>
            <a:r>
              <a:rPr lang="ru-RU" sz="1100" dirty="0" smtClean="0"/>
              <a:t>Отошел контакт – проверьте, надежно ли закреплена вспышка, есть ли контакт с синхронизатором</a:t>
            </a:r>
          </a:p>
          <a:p>
            <a:pPr lvl="1">
              <a:spcBef>
                <a:spcPts val="0"/>
              </a:spcBef>
              <a:spcAft>
                <a:spcPts val="0"/>
              </a:spcAft>
            </a:pPr>
            <a:r>
              <a:rPr lang="ru-RU" sz="1100" dirty="0" smtClean="0"/>
              <a:t>Перегрев – сделайте небольшой перерыв в съемке. Если перегрелась внешняя вспышка, вытащите батарейки (они будут невыносимо горячими) и положите их отдельно от вспышки – так они остынут быстрее</a:t>
            </a:r>
          </a:p>
          <a:p>
            <a:pPr lvl="1">
              <a:spcBef>
                <a:spcPts val="0"/>
              </a:spcBef>
              <a:spcAft>
                <a:spcPts val="0"/>
              </a:spcAft>
            </a:pPr>
            <a:r>
              <a:rPr lang="ru-RU" sz="1100" dirty="0" smtClean="0"/>
              <a:t>Не срабатывает синхронизация – проверьте работоспособность синхронизатора, возможно, нарушена максимальная дистанция синхронизации и синхронизатор просто «не добивает»</a:t>
            </a:r>
          </a:p>
          <a:p>
            <a:pPr lvl="1">
              <a:spcBef>
                <a:spcPts val="0"/>
              </a:spcBef>
              <a:spcAft>
                <a:spcPts val="0"/>
              </a:spcAft>
            </a:pPr>
            <a:r>
              <a:rPr lang="ru-RU" sz="1100" dirty="0" smtClean="0"/>
              <a:t>Перегорела лампа – внешнюю вспышку несем в ремонт, в моноблоке заменяем сгоревшую лампу на новую (если есть запасная)</a:t>
            </a:r>
          </a:p>
        </p:txBody>
      </p:sp>
      <p:pic>
        <p:nvPicPr>
          <p:cNvPr id="7" name="Рисунок 6"/>
          <p:cNvPicPr>
            <a:picLocks noChangeAspect="1"/>
          </p:cNvPicPr>
          <p:nvPr/>
        </p:nvPicPr>
        <p:blipFill>
          <a:blip r:embed="rId2"/>
          <a:stretch>
            <a:fillRect/>
          </a:stretch>
        </p:blipFill>
        <p:spPr>
          <a:xfrm>
            <a:off x="10246625" y="865753"/>
            <a:ext cx="1599631" cy="1068844"/>
          </a:xfrm>
          <a:prstGeom prst="rect">
            <a:avLst/>
          </a:prstGeom>
        </p:spPr>
      </p:pic>
    </p:spTree>
    <p:extLst>
      <p:ext uri="{BB962C8B-B14F-4D97-AF65-F5344CB8AC3E}">
        <p14:creationId xmlns:p14="http://schemas.microsoft.com/office/powerpoint/2010/main" val="8092127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ru-RU" smtClean="0"/>
              <a:t>Эти особенности работы постоянных и импульсных источников света </a:t>
            </a:r>
            <a:endParaRPr lang="ru-RU" dirty="0"/>
          </a:p>
        </p:txBody>
      </p:sp>
      <p:sp>
        <p:nvSpPr>
          <p:cNvPr id="3" name="Объект 2"/>
          <p:cNvSpPr>
            <a:spLocks noGrp="1"/>
          </p:cNvSpPr>
          <p:nvPr>
            <p:ph sz="quarter" idx="1"/>
          </p:nvPr>
        </p:nvSpPr>
        <p:spPr/>
        <p:txBody>
          <a:bodyPr/>
          <a:lstStyle/>
          <a:p>
            <a:pPr lvl="0"/>
            <a:r>
              <a:rPr lang="ru-RU" dirty="0" smtClean="0"/>
              <a:t>нужно знать не только для более эффективной работы с каждым из типов света в отдельности, но для достижения интересных эффектов при съемке со смешанным светом. </a:t>
            </a:r>
            <a:endParaRPr lang="ru-RU" dirty="0"/>
          </a:p>
        </p:txBody>
      </p:sp>
    </p:spTree>
    <p:extLst>
      <p:ext uri="{BB962C8B-B14F-4D97-AF65-F5344CB8AC3E}">
        <p14:creationId xmlns:p14="http://schemas.microsoft.com/office/powerpoint/2010/main" val="7599575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TotalTime>
  <Words>166</Words>
  <Application>Microsoft Office PowerPoint</Application>
  <PresentationFormat>Произвольный</PresentationFormat>
  <Paragraphs>38</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Эркер</vt:lpstr>
      <vt:lpstr>Виды источников света в фотографии</vt:lpstr>
      <vt:lpstr>Свет – </vt:lpstr>
      <vt:lpstr>По характеру работы и продолжительности освещения источники света разделяют на постоянные и импульсные (переменные).</vt:lpstr>
      <vt:lpstr>Постоянные источники </vt:lpstr>
      <vt:lpstr>Импульсные источники </vt:lpstr>
      <vt:lpstr>Основное отличие </vt:lpstr>
      <vt:lpstr>Особенности съемки с постоянными источниками света:</vt:lpstr>
      <vt:lpstr>Особенности съемки с импульсными источниками света:</vt:lpstr>
      <vt:lpstr>Эти особенности работы постоянных и импульсных источников света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Виды источников света в фотографии</dc:title>
  <dc:creator>teacher</dc:creator>
  <cp:lastModifiedBy>RePack by Diakov</cp:lastModifiedBy>
  <cp:revision>3</cp:revision>
  <dcterms:created xsi:type="dcterms:W3CDTF">2016-10-18T05:31:39Z</dcterms:created>
  <dcterms:modified xsi:type="dcterms:W3CDTF">2016-12-12T12:35:41Z</dcterms:modified>
</cp:coreProperties>
</file>