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6" r:id="rId2"/>
    <p:sldId id="257" r:id="rId3"/>
    <p:sldId id="387" r:id="rId4"/>
    <p:sldId id="388" r:id="rId5"/>
    <p:sldId id="393" r:id="rId6"/>
    <p:sldId id="395" r:id="rId7"/>
    <p:sldId id="398" r:id="rId8"/>
    <p:sldId id="389" r:id="rId9"/>
    <p:sldId id="397" r:id="rId10"/>
    <p:sldId id="384" r:id="rId11"/>
    <p:sldId id="392" r:id="rId12"/>
    <p:sldId id="396" r:id="rId13"/>
    <p:sldId id="27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006600"/>
    <a:srgbClr val="660066"/>
    <a:srgbClr val="99CCFF"/>
    <a:srgbClr val="33CC33"/>
    <a:srgbClr val="99FFCC"/>
    <a:srgbClr val="CCCCFF"/>
    <a:srgbClr val="FFFFCC"/>
    <a:srgbClr val="FFCC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754" autoAdjust="0"/>
  </p:normalViewPr>
  <p:slideViewPr>
    <p:cSldViewPr snapToGrid="0">
      <p:cViewPr varScale="1">
        <p:scale>
          <a:sx n="119" d="100"/>
          <a:sy n="119" d="100"/>
        </p:scale>
        <p:origin x="132" y="150"/>
      </p:cViewPr>
      <p:guideLst>
        <p:guide orient="horz" pos="243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rpprko-02\&#1086;&#1073;&#1084;&#1077;&#1085;\&#1041;&#1080;&#1088;&#1078;&#1077;&#1074;&#1072;&#1103;%20&#1090;&#1086;&#1088;&#1075;&#1086;&#1074;&#1083;&#1103;\&#1076;&#1080;&#1072;&#1075;&#1088;&#1072;&#1084;&#1084;&#1099;%20&#1087;&#1086;%20&#1073;&#1080;&#1088;&#1078;&#107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400" b="1" i="0" kern="1200" spc="0" baseline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Динамика рыночной цены на навагу естественной заморозки</a:t>
            </a:r>
            <a:endParaRPr lang="ru-RU" sz="14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273919148390973"/>
          <c:y val="0.17457491362597161"/>
          <c:w val="0.87454694209898887"/>
          <c:h val="0.46361073787163443"/>
        </c:manualLayout>
      </c:layout>
      <c:barChart>
        <c:barDir val="col"/>
        <c:grouping val="clustered"/>
        <c:varyColors val="0"/>
        <c:ser>
          <c:idx val="0"/>
          <c:order val="0"/>
          <c:tx>
            <c:v>Навага естественной заморозки, биржевая цена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'с 01.02.16 по 31.03.16'!$K$2:$S$2</c:f>
              <c:strCache>
                <c:ptCount val="9"/>
                <c:pt idx="0">
                  <c:v>01.02-05.02</c:v>
                </c:pt>
                <c:pt idx="1">
                  <c:v>08.02-12.02</c:v>
                </c:pt>
                <c:pt idx="2">
                  <c:v>15.02-20.02</c:v>
                </c:pt>
                <c:pt idx="3">
                  <c:v>24.02-26.02</c:v>
                </c:pt>
                <c:pt idx="4">
                  <c:v>01.03-04.03</c:v>
                </c:pt>
                <c:pt idx="5">
                  <c:v>09.03-11.03</c:v>
                </c:pt>
                <c:pt idx="6">
                  <c:v>14.03-18.03</c:v>
                </c:pt>
                <c:pt idx="7">
                  <c:v>21.03-25.03</c:v>
                </c:pt>
                <c:pt idx="8">
                  <c:v>28-03-31.03</c:v>
                </c:pt>
              </c:strCache>
            </c:strRef>
          </c:cat>
          <c:val>
            <c:numRef>
              <c:f>'с 01.02.16 по 31.03.16'!$K$8:$S$8</c:f>
              <c:numCache>
                <c:formatCode>General</c:formatCode>
                <c:ptCount val="9"/>
                <c:pt idx="0">
                  <c:v>60</c:v>
                </c:pt>
                <c:pt idx="1">
                  <c:v>55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49</c:v>
                </c:pt>
                <c:pt idx="8">
                  <c:v>45</c:v>
                </c:pt>
              </c:numCache>
            </c:numRef>
          </c:val>
        </c:ser>
        <c:ser>
          <c:idx val="1"/>
          <c:order val="1"/>
          <c:tx>
            <c:v>Навага естественной заморозки, рыночная (оптовая) цена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'с 01.02.16 по 31.03.16'!$K$2:$S$2</c:f>
              <c:strCache>
                <c:ptCount val="9"/>
                <c:pt idx="0">
                  <c:v>01.02-05.02</c:v>
                </c:pt>
                <c:pt idx="1">
                  <c:v>08.02-12.02</c:v>
                </c:pt>
                <c:pt idx="2">
                  <c:v>15.02-20.02</c:v>
                </c:pt>
                <c:pt idx="3">
                  <c:v>24.02-26.02</c:v>
                </c:pt>
                <c:pt idx="4">
                  <c:v>01.03-04.03</c:v>
                </c:pt>
                <c:pt idx="5">
                  <c:v>09.03-11.03</c:v>
                </c:pt>
                <c:pt idx="6">
                  <c:v>14.03-18.03</c:v>
                </c:pt>
                <c:pt idx="7">
                  <c:v>21.03-25.03</c:v>
                </c:pt>
                <c:pt idx="8">
                  <c:v>28-03-31.03</c:v>
                </c:pt>
              </c:strCache>
            </c:strRef>
          </c:cat>
          <c:val>
            <c:numRef>
              <c:f>'с 01.02.16 по 31.03.16'!$T$8:$AB$8</c:f>
              <c:numCache>
                <c:formatCode>General</c:formatCode>
                <c:ptCount val="9"/>
                <c:pt idx="0">
                  <c:v>70</c:v>
                </c:pt>
                <c:pt idx="1">
                  <c:v>65</c:v>
                </c:pt>
                <c:pt idx="2">
                  <c:v>55</c:v>
                </c:pt>
                <c:pt idx="3">
                  <c:v>75</c:v>
                </c:pt>
                <c:pt idx="4">
                  <c:v>77</c:v>
                </c:pt>
                <c:pt idx="5">
                  <c:v>83</c:v>
                </c:pt>
                <c:pt idx="6">
                  <c:v>85</c:v>
                </c:pt>
                <c:pt idx="7">
                  <c:v>75</c:v>
                </c:pt>
                <c:pt idx="8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461136"/>
        <c:axId val="130464664"/>
      </c:barChart>
      <c:catAx>
        <c:axId val="13046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0464664"/>
        <c:crosses val="autoZero"/>
        <c:auto val="1"/>
        <c:lblAlgn val="ctr"/>
        <c:lblOffset val="100"/>
        <c:noMultiLvlLbl val="0"/>
      </c:catAx>
      <c:valAx>
        <c:axId val="13046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>
                    <a:solidFill>
                      <a:schemeClr val="tx1"/>
                    </a:solidFill>
                  </a:rPr>
                  <a:t>Стоимость, руб./кг.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046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400" b="1" i="0" kern="1200" spc="0" baseline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Динамика рыночной цены на навагу неразделанную блочной заморозки</a:t>
            </a:r>
            <a:endParaRPr lang="ru-RU" sz="14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273919148390973"/>
          <c:y val="0.17457491362597161"/>
          <c:w val="0.87454694209898887"/>
          <c:h val="0.46361073787163443"/>
        </c:manualLayout>
      </c:layout>
      <c:barChart>
        <c:barDir val="col"/>
        <c:grouping val="clustered"/>
        <c:varyColors val="0"/>
        <c:ser>
          <c:idx val="0"/>
          <c:order val="0"/>
          <c:tx>
            <c:v>Навага блочная н/р 25+, биржевая цена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'с 01.02.16 по 31.03.16'!$K$2:$S$2</c:f>
              <c:strCache>
                <c:ptCount val="9"/>
                <c:pt idx="0">
                  <c:v>01.02-05.02</c:v>
                </c:pt>
                <c:pt idx="1">
                  <c:v>08.02-12.02</c:v>
                </c:pt>
                <c:pt idx="2">
                  <c:v>15.02-20.02</c:v>
                </c:pt>
                <c:pt idx="3">
                  <c:v>24.02-26.02</c:v>
                </c:pt>
                <c:pt idx="4">
                  <c:v>01.03-04.03</c:v>
                </c:pt>
                <c:pt idx="5">
                  <c:v>09.03-11.03</c:v>
                </c:pt>
                <c:pt idx="6">
                  <c:v>14.03-18.03</c:v>
                </c:pt>
                <c:pt idx="7">
                  <c:v>21.03-25.03</c:v>
                </c:pt>
                <c:pt idx="8">
                  <c:v>28-03-31.03</c:v>
                </c:pt>
              </c:strCache>
            </c:strRef>
          </c:cat>
          <c:val>
            <c:numRef>
              <c:f>'с 01.02.16 по 31.03.16'!$K$9:$S$9</c:f>
              <c:numCache>
                <c:formatCode>General</c:formatCode>
                <c:ptCount val="9"/>
                <c:pt idx="0">
                  <c:v>55</c:v>
                </c:pt>
                <c:pt idx="1">
                  <c:v>55</c:v>
                </c:pt>
                <c:pt idx="2">
                  <c:v>55</c:v>
                </c:pt>
                <c:pt idx="3">
                  <c:v>55</c:v>
                </c:pt>
                <c:pt idx="4">
                  <c:v>55</c:v>
                </c:pt>
                <c:pt idx="5">
                  <c:v>45</c:v>
                </c:pt>
                <c:pt idx="6">
                  <c:v>45</c:v>
                </c:pt>
                <c:pt idx="7">
                  <c:v>45</c:v>
                </c:pt>
                <c:pt idx="8">
                  <c:v>41.25</c:v>
                </c:pt>
              </c:numCache>
            </c:numRef>
          </c:val>
        </c:ser>
        <c:ser>
          <c:idx val="1"/>
          <c:order val="1"/>
          <c:tx>
            <c:v>Навага блочная н/р 25+, рыночная (оптовая) цена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'с 01.02.16 по 31.03.16'!$K$2:$S$2</c:f>
              <c:strCache>
                <c:ptCount val="9"/>
                <c:pt idx="0">
                  <c:v>01.02-05.02</c:v>
                </c:pt>
                <c:pt idx="1">
                  <c:v>08.02-12.02</c:v>
                </c:pt>
                <c:pt idx="2">
                  <c:v>15.02-20.02</c:v>
                </c:pt>
                <c:pt idx="3">
                  <c:v>24.02-26.02</c:v>
                </c:pt>
                <c:pt idx="4">
                  <c:v>01.03-04.03</c:v>
                </c:pt>
                <c:pt idx="5">
                  <c:v>09.03-11.03</c:v>
                </c:pt>
                <c:pt idx="6">
                  <c:v>14.03-18.03</c:v>
                </c:pt>
                <c:pt idx="7">
                  <c:v>21.03-25.03</c:v>
                </c:pt>
                <c:pt idx="8">
                  <c:v>28-03-31.03</c:v>
                </c:pt>
              </c:strCache>
            </c:strRef>
          </c:cat>
          <c:val>
            <c:numRef>
              <c:f>'с 01.02.16 по 31.03.16'!$T$9:$AB$9</c:f>
              <c:numCache>
                <c:formatCode>General</c:formatCode>
                <c:ptCount val="9"/>
                <c:pt idx="0">
                  <c:v>58</c:v>
                </c:pt>
                <c:pt idx="1">
                  <c:v>58</c:v>
                </c:pt>
                <c:pt idx="2">
                  <c:v>58</c:v>
                </c:pt>
                <c:pt idx="3">
                  <c:v>51</c:v>
                </c:pt>
                <c:pt idx="4">
                  <c:v>52</c:v>
                </c:pt>
                <c:pt idx="5">
                  <c:v>50</c:v>
                </c:pt>
                <c:pt idx="6">
                  <c:v>50</c:v>
                </c:pt>
                <c:pt idx="7">
                  <c:v>49</c:v>
                </c:pt>
                <c:pt idx="8">
                  <c:v>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463096"/>
        <c:axId val="130461528"/>
      </c:barChart>
      <c:catAx>
        <c:axId val="13046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0461528"/>
        <c:crosses val="autoZero"/>
        <c:auto val="1"/>
        <c:lblAlgn val="ctr"/>
        <c:lblOffset val="100"/>
        <c:noMultiLvlLbl val="0"/>
      </c:catAx>
      <c:valAx>
        <c:axId val="13046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>
                    <a:solidFill>
                      <a:schemeClr val="tx1"/>
                    </a:solidFill>
                  </a:rPr>
                  <a:t>Стоимость, руб./кг.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046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864B98-8D4D-44ED-BDB5-A65B8244DFC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39A851C-3D13-460C-B8FD-BF366E3CFB56}">
      <dgm:prSet phldrT="[Текст]" custT="1"/>
      <dgm:spPr/>
      <dgm:t>
        <a:bodyPr/>
        <a:lstStyle/>
        <a:p>
          <a:pPr algn="l"/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Прозрачность процедуры ведения биржевой торговли.</a:t>
          </a:r>
          <a:endParaRPr lang="ru-RU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C8E8BA-67EC-4339-A90F-7FC0F9525AB7}" type="parTrans" cxnId="{16C80767-A495-4A81-972B-BD356A77C3DC}">
      <dgm:prSet/>
      <dgm:spPr/>
      <dgm:t>
        <a:bodyPr/>
        <a:lstStyle/>
        <a:p>
          <a:pPr algn="l"/>
          <a:endParaRPr lang="ru-RU"/>
        </a:p>
      </dgm:t>
    </dgm:pt>
    <dgm:pt modelId="{937FE0AA-BB88-4552-9025-83B76A216A41}" type="sibTrans" cxnId="{16C80767-A495-4A81-972B-BD356A77C3DC}">
      <dgm:prSet/>
      <dgm:spPr/>
      <dgm:t>
        <a:bodyPr/>
        <a:lstStyle/>
        <a:p>
          <a:pPr algn="l"/>
          <a:endParaRPr lang="ru-RU"/>
        </a:p>
      </dgm:t>
    </dgm:pt>
    <dgm:pt modelId="{1586158A-1CD8-4D39-9426-F21EAAB93FAF}">
      <dgm:prSet phldrT="[Текст]" custT="1"/>
      <dgm:spPr/>
      <dgm:t>
        <a:bodyPr/>
        <a:lstStyle/>
        <a:p>
          <a:pPr algn="l"/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Торги проходятся ежедневно, что позволяет поставщикам гибко реагировать на изменения конъюнктуры рынка. </a:t>
          </a:r>
          <a:endParaRPr lang="ru-RU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0C25D2-FC31-468F-9A0D-17F7D2046CFD}" type="parTrans" cxnId="{13CD012F-7E05-4B15-ACB4-CE5A7A56C683}">
      <dgm:prSet/>
      <dgm:spPr/>
      <dgm:t>
        <a:bodyPr/>
        <a:lstStyle/>
        <a:p>
          <a:pPr algn="l"/>
          <a:endParaRPr lang="ru-RU"/>
        </a:p>
      </dgm:t>
    </dgm:pt>
    <dgm:pt modelId="{8EAC1442-3035-48F8-9F27-2343D3E02BB3}" type="sibTrans" cxnId="{13CD012F-7E05-4B15-ACB4-CE5A7A56C683}">
      <dgm:prSet/>
      <dgm:spPr/>
      <dgm:t>
        <a:bodyPr/>
        <a:lstStyle/>
        <a:p>
          <a:pPr algn="l"/>
          <a:endParaRPr lang="ru-RU"/>
        </a:p>
      </dgm:t>
    </dgm:pt>
    <dgm:pt modelId="{C2538D4D-4422-4BC1-A338-7005248FC75C}">
      <dgm:prSet phldrT="[Текст]" custT="1"/>
      <dgm:spPr/>
      <dgm:t>
        <a:bodyPr/>
        <a:lstStyle/>
        <a:p>
          <a:pPr algn="l"/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справедливой рыночной цены.</a:t>
          </a:r>
          <a:endParaRPr lang="ru-RU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DA4F9C-7521-46A3-A132-E33BFCE27EDA}" type="parTrans" cxnId="{55452A64-7933-428F-8BE9-B1F87FE00846}">
      <dgm:prSet/>
      <dgm:spPr/>
      <dgm:t>
        <a:bodyPr/>
        <a:lstStyle/>
        <a:p>
          <a:pPr algn="l"/>
          <a:endParaRPr lang="ru-RU"/>
        </a:p>
      </dgm:t>
    </dgm:pt>
    <dgm:pt modelId="{68A67D4C-ECFD-43CA-8B8B-F36224A1604D}" type="sibTrans" cxnId="{55452A64-7933-428F-8BE9-B1F87FE00846}">
      <dgm:prSet/>
      <dgm:spPr/>
      <dgm:t>
        <a:bodyPr/>
        <a:lstStyle/>
        <a:p>
          <a:pPr algn="l"/>
          <a:endParaRPr lang="ru-RU"/>
        </a:p>
      </dgm:t>
    </dgm:pt>
    <dgm:pt modelId="{0AED326E-6B7C-4D32-A3E3-3B61D88E6812}">
      <dgm:prSet custT="1"/>
      <dgm:spPr/>
      <dgm:t>
        <a:bodyPr/>
        <a:lstStyle/>
        <a:p>
          <a:pPr algn="l"/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Позволяет соединить/приблизить </a:t>
          </a:r>
          <a:r>
            <a:rPr lang="ru-RU" sz="2000" dirty="0" err="1" smtClean="0">
              <a:latin typeface="Arial" panose="020B0604020202020204" pitchFamily="34" charset="0"/>
              <a:cs typeface="Arial" panose="020B0604020202020204" pitchFamily="34" charset="0"/>
            </a:rPr>
            <a:t>рыбодобытчиков</a:t>
          </a:r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ru-RU" sz="2000" dirty="0" err="1" smtClean="0">
              <a:latin typeface="Arial" panose="020B0604020202020204" pitchFamily="34" charset="0"/>
              <a:cs typeface="Arial" panose="020B0604020202020204" pitchFamily="34" charset="0"/>
            </a:rPr>
            <a:t>рыбопереработчиков</a:t>
          </a:r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 и потребителей (покупателей).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6F383C-0E98-43CB-B08A-277A65AFC812}" type="parTrans" cxnId="{7FFC4897-D62F-4825-81EC-ACDBADE9D854}">
      <dgm:prSet/>
      <dgm:spPr/>
      <dgm:t>
        <a:bodyPr/>
        <a:lstStyle/>
        <a:p>
          <a:pPr algn="l"/>
          <a:endParaRPr lang="ru-RU"/>
        </a:p>
      </dgm:t>
    </dgm:pt>
    <dgm:pt modelId="{4A85E813-FDBB-4E43-8545-AAFA7F78F2E0}" type="sibTrans" cxnId="{7FFC4897-D62F-4825-81EC-ACDBADE9D854}">
      <dgm:prSet/>
      <dgm:spPr/>
      <dgm:t>
        <a:bodyPr/>
        <a:lstStyle/>
        <a:p>
          <a:pPr algn="l"/>
          <a:endParaRPr lang="ru-RU"/>
        </a:p>
      </dgm:t>
    </dgm:pt>
    <dgm:pt modelId="{6B93863E-51CD-463D-BC4D-1E7D115D0FEC}">
      <dgm:prSet custT="1"/>
      <dgm:spPr/>
      <dgm:t>
        <a:bodyPr/>
        <a:lstStyle/>
        <a:p>
          <a:pPr algn="l"/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Простота использования электронной системы.</a:t>
          </a:r>
        </a:p>
        <a:p>
          <a:pPr algn="l"/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Возможность принимать участие в торгах из любой точки мира.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B4B2ED-E844-4CAA-8509-B275810A4761}" type="parTrans" cxnId="{9AF3536F-0AD6-4047-B2EF-37A7727D7DA9}">
      <dgm:prSet/>
      <dgm:spPr/>
      <dgm:t>
        <a:bodyPr/>
        <a:lstStyle/>
        <a:p>
          <a:pPr algn="l"/>
          <a:endParaRPr lang="ru-RU"/>
        </a:p>
      </dgm:t>
    </dgm:pt>
    <dgm:pt modelId="{334FE7E1-CB93-48A0-B638-8B7858091FC6}" type="sibTrans" cxnId="{9AF3536F-0AD6-4047-B2EF-37A7727D7DA9}">
      <dgm:prSet/>
      <dgm:spPr/>
      <dgm:t>
        <a:bodyPr/>
        <a:lstStyle/>
        <a:p>
          <a:pPr algn="l"/>
          <a:endParaRPr lang="ru-RU"/>
        </a:p>
      </dgm:t>
    </dgm:pt>
    <dgm:pt modelId="{7DDE4150-DBE7-414D-9DBB-5C9CDF318689}">
      <dgm:prSet custT="1"/>
      <dgm:spPr/>
      <dgm:t>
        <a:bodyPr/>
        <a:lstStyle/>
        <a:p>
          <a:pPr algn="l"/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Участвуют только добросовестные компании. Риск неисполнения контрактов максимально снижен.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766340-5126-4654-B6DF-5A03262ED9D6}" type="parTrans" cxnId="{869BE50C-26E7-4474-ADAE-8B8D91537D9E}">
      <dgm:prSet/>
      <dgm:spPr/>
      <dgm:t>
        <a:bodyPr/>
        <a:lstStyle/>
        <a:p>
          <a:pPr algn="l"/>
          <a:endParaRPr lang="ru-RU"/>
        </a:p>
      </dgm:t>
    </dgm:pt>
    <dgm:pt modelId="{90075829-0784-46F4-BE3F-F1FB373B1A26}" type="sibTrans" cxnId="{869BE50C-26E7-4474-ADAE-8B8D91537D9E}">
      <dgm:prSet/>
      <dgm:spPr/>
      <dgm:t>
        <a:bodyPr/>
        <a:lstStyle/>
        <a:p>
          <a:pPr algn="l"/>
          <a:endParaRPr lang="ru-RU"/>
        </a:p>
      </dgm:t>
    </dgm:pt>
    <dgm:pt modelId="{81F33CD7-3A2D-45F7-ADFB-D7D7445875BD}" type="pres">
      <dgm:prSet presAssocID="{EE864B98-8D4D-44ED-BDB5-A65B8244DFC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5525E5D-0A2D-4852-BE56-A56B01E84CD2}" type="pres">
      <dgm:prSet presAssocID="{EE864B98-8D4D-44ED-BDB5-A65B8244DFCD}" presName="Name1" presStyleCnt="0"/>
      <dgm:spPr/>
      <dgm:t>
        <a:bodyPr/>
        <a:lstStyle/>
        <a:p>
          <a:endParaRPr lang="ru-RU"/>
        </a:p>
      </dgm:t>
    </dgm:pt>
    <dgm:pt modelId="{A05A78B2-DF16-4496-81D8-A5F55E471200}" type="pres">
      <dgm:prSet presAssocID="{EE864B98-8D4D-44ED-BDB5-A65B8244DFCD}" presName="cycle" presStyleCnt="0"/>
      <dgm:spPr/>
      <dgm:t>
        <a:bodyPr/>
        <a:lstStyle/>
        <a:p>
          <a:endParaRPr lang="ru-RU"/>
        </a:p>
      </dgm:t>
    </dgm:pt>
    <dgm:pt modelId="{DBF7C998-5BAF-4181-988D-F9A3F032279F}" type="pres">
      <dgm:prSet presAssocID="{EE864B98-8D4D-44ED-BDB5-A65B8244DFCD}" presName="srcNode" presStyleLbl="node1" presStyleIdx="0" presStyleCnt="6"/>
      <dgm:spPr/>
      <dgm:t>
        <a:bodyPr/>
        <a:lstStyle/>
        <a:p>
          <a:endParaRPr lang="ru-RU"/>
        </a:p>
      </dgm:t>
    </dgm:pt>
    <dgm:pt modelId="{78F5E82B-2B51-4199-AADF-CFB4016822E2}" type="pres">
      <dgm:prSet presAssocID="{EE864B98-8D4D-44ED-BDB5-A65B8244DFCD}" presName="conn" presStyleLbl="parChTrans1D2" presStyleIdx="0" presStyleCnt="1"/>
      <dgm:spPr/>
      <dgm:t>
        <a:bodyPr/>
        <a:lstStyle/>
        <a:p>
          <a:endParaRPr lang="ru-RU"/>
        </a:p>
      </dgm:t>
    </dgm:pt>
    <dgm:pt modelId="{21CEAA45-A5BB-41DC-A4D1-FA13061C7EF2}" type="pres">
      <dgm:prSet presAssocID="{EE864B98-8D4D-44ED-BDB5-A65B8244DFCD}" presName="extraNode" presStyleLbl="node1" presStyleIdx="0" presStyleCnt="6"/>
      <dgm:spPr/>
      <dgm:t>
        <a:bodyPr/>
        <a:lstStyle/>
        <a:p>
          <a:endParaRPr lang="ru-RU"/>
        </a:p>
      </dgm:t>
    </dgm:pt>
    <dgm:pt modelId="{0B059C7F-C67A-42F3-A53B-C4197E1A5804}" type="pres">
      <dgm:prSet presAssocID="{EE864B98-8D4D-44ED-BDB5-A65B8244DFCD}" presName="dstNode" presStyleLbl="node1" presStyleIdx="0" presStyleCnt="6"/>
      <dgm:spPr/>
      <dgm:t>
        <a:bodyPr/>
        <a:lstStyle/>
        <a:p>
          <a:endParaRPr lang="ru-RU"/>
        </a:p>
      </dgm:t>
    </dgm:pt>
    <dgm:pt modelId="{A49818C9-C998-40FC-8CED-083D47177CE2}" type="pres">
      <dgm:prSet presAssocID="{139A851C-3D13-460C-B8FD-BF366E3CFB5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BEBE1-7049-46FB-8E92-90337F4C5CBA}" type="pres">
      <dgm:prSet presAssocID="{139A851C-3D13-460C-B8FD-BF366E3CFB56}" presName="accent_1" presStyleCnt="0"/>
      <dgm:spPr/>
      <dgm:t>
        <a:bodyPr/>
        <a:lstStyle/>
        <a:p>
          <a:endParaRPr lang="ru-RU"/>
        </a:p>
      </dgm:t>
    </dgm:pt>
    <dgm:pt modelId="{16399DBD-A9D7-4459-9072-380145E7B88E}" type="pres">
      <dgm:prSet presAssocID="{139A851C-3D13-460C-B8FD-BF366E3CFB56}" presName="accentRepeatNode" presStyleLbl="solidFgAcc1" presStyleIdx="0" presStyleCnt="6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4B404F7-2719-4509-9FA6-F0DB3A8C361C}" type="pres">
      <dgm:prSet presAssocID="{1586158A-1CD8-4D39-9426-F21EAAB93FAF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A3D88-CEE5-414F-8DCF-98DC40837407}" type="pres">
      <dgm:prSet presAssocID="{1586158A-1CD8-4D39-9426-F21EAAB93FAF}" presName="accent_2" presStyleCnt="0"/>
      <dgm:spPr/>
      <dgm:t>
        <a:bodyPr/>
        <a:lstStyle/>
        <a:p>
          <a:endParaRPr lang="ru-RU"/>
        </a:p>
      </dgm:t>
    </dgm:pt>
    <dgm:pt modelId="{5C0D9576-7032-45CE-836A-4510590BEB10}" type="pres">
      <dgm:prSet presAssocID="{1586158A-1CD8-4D39-9426-F21EAAB93FAF}" presName="accentRepeatNode" presStyleLbl="solidFgAcc1" presStyleIdx="1" presStyleCnt="6"/>
      <dgm:spPr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DBC610E-07EB-4C40-8F38-7D047F33D18C}" type="pres">
      <dgm:prSet presAssocID="{C2538D4D-4422-4BC1-A338-7005248FC75C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2B9334-CAD5-4069-A3AC-4C201D1B4C72}" type="pres">
      <dgm:prSet presAssocID="{C2538D4D-4422-4BC1-A338-7005248FC75C}" presName="accent_3" presStyleCnt="0"/>
      <dgm:spPr/>
      <dgm:t>
        <a:bodyPr/>
        <a:lstStyle/>
        <a:p>
          <a:endParaRPr lang="ru-RU"/>
        </a:p>
      </dgm:t>
    </dgm:pt>
    <dgm:pt modelId="{489B7E18-63CC-4A86-8CE2-584855DC0761}" type="pres">
      <dgm:prSet presAssocID="{C2538D4D-4422-4BC1-A338-7005248FC75C}" presName="accentRepeatNode" presStyleLbl="solidFgAcc1" presStyleIdx="2" presStyleCnt="6"/>
      <dgm:spPr>
        <a:blipFill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5BCD8F3-427C-47E3-B9B7-90BFF936C9F7}" type="pres">
      <dgm:prSet presAssocID="{0AED326E-6B7C-4D32-A3E3-3B61D88E6812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B1B714-1F8E-4B54-AE29-4774B80EAE80}" type="pres">
      <dgm:prSet presAssocID="{0AED326E-6B7C-4D32-A3E3-3B61D88E6812}" presName="accent_4" presStyleCnt="0"/>
      <dgm:spPr/>
      <dgm:t>
        <a:bodyPr/>
        <a:lstStyle/>
        <a:p>
          <a:endParaRPr lang="ru-RU"/>
        </a:p>
      </dgm:t>
    </dgm:pt>
    <dgm:pt modelId="{9A1B5D67-855F-48EE-9972-FBB520EF0519}" type="pres">
      <dgm:prSet presAssocID="{0AED326E-6B7C-4D32-A3E3-3B61D88E6812}" presName="accentRepeatNode" presStyleLbl="solidFgAcc1" presStyleIdx="3" presStyleCnt="6"/>
      <dgm:spPr>
        <a:blipFill rotWithShape="0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4200B72-1CB6-44D3-9B4D-63961D67FA35}" type="pres">
      <dgm:prSet presAssocID="{6B93863E-51CD-463D-BC4D-1E7D115D0FEC}" presName="text_5" presStyleLbl="node1" presStyleIdx="4" presStyleCnt="6" custScaleY="111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87F801-6150-484A-B5CB-9D7EBE7B3825}" type="pres">
      <dgm:prSet presAssocID="{6B93863E-51CD-463D-BC4D-1E7D115D0FEC}" presName="accent_5" presStyleCnt="0"/>
      <dgm:spPr/>
      <dgm:t>
        <a:bodyPr/>
        <a:lstStyle/>
        <a:p>
          <a:endParaRPr lang="ru-RU"/>
        </a:p>
      </dgm:t>
    </dgm:pt>
    <dgm:pt modelId="{F367BE74-DC47-4F2B-A5B4-98C39C6C2D2A}" type="pres">
      <dgm:prSet presAssocID="{6B93863E-51CD-463D-BC4D-1E7D115D0FEC}" presName="accentRepeatNode" presStyleLbl="solidFgAcc1" presStyleIdx="4" presStyleCnt="6"/>
      <dgm:spPr>
        <a:blipFill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09E36AB-0CA9-4EB8-BA8F-F4315E5F51F3}" type="pres">
      <dgm:prSet presAssocID="{7DDE4150-DBE7-414D-9DBB-5C9CDF318689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D04D4-F7FB-4D69-ABB0-5CF0A1347062}" type="pres">
      <dgm:prSet presAssocID="{7DDE4150-DBE7-414D-9DBB-5C9CDF318689}" presName="accent_6" presStyleCnt="0"/>
      <dgm:spPr/>
      <dgm:t>
        <a:bodyPr/>
        <a:lstStyle/>
        <a:p>
          <a:endParaRPr lang="ru-RU"/>
        </a:p>
      </dgm:t>
    </dgm:pt>
    <dgm:pt modelId="{35F7CC4D-C1AB-4001-A915-F6394DA74BCC}" type="pres">
      <dgm:prSet presAssocID="{7DDE4150-DBE7-414D-9DBB-5C9CDF318689}" presName="accentRepeatNode" presStyleLbl="solidFgAcc1" presStyleIdx="5" presStyleCnt="6"/>
      <dgm:spPr>
        <a:blipFill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6C80767-A495-4A81-972B-BD356A77C3DC}" srcId="{EE864B98-8D4D-44ED-BDB5-A65B8244DFCD}" destId="{139A851C-3D13-460C-B8FD-BF366E3CFB56}" srcOrd="0" destOrd="0" parTransId="{70C8E8BA-67EC-4339-A90F-7FC0F9525AB7}" sibTransId="{937FE0AA-BB88-4552-9025-83B76A216A41}"/>
    <dgm:cxn modelId="{7F9B580E-ADE3-4F8F-8971-A26A91E5BFAE}" type="presOf" srcId="{EE864B98-8D4D-44ED-BDB5-A65B8244DFCD}" destId="{81F33CD7-3A2D-45F7-ADFB-D7D7445875BD}" srcOrd="0" destOrd="0" presId="urn:microsoft.com/office/officeart/2008/layout/VerticalCurvedList"/>
    <dgm:cxn modelId="{A0F87736-1850-448D-BE87-8BFC9A4203CC}" type="presOf" srcId="{139A851C-3D13-460C-B8FD-BF366E3CFB56}" destId="{A49818C9-C998-40FC-8CED-083D47177CE2}" srcOrd="0" destOrd="0" presId="urn:microsoft.com/office/officeart/2008/layout/VerticalCurvedList"/>
    <dgm:cxn modelId="{13CD012F-7E05-4B15-ACB4-CE5A7A56C683}" srcId="{EE864B98-8D4D-44ED-BDB5-A65B8244DFCD}" destId="{1586158A-1CD8-4D39-9426-F21EAAB93FAF}" srcOrd="1" destOrd="0" parTransId="{8C0C25D2-FC31-468F-9A0D-17F7D2046CFD}" sibTransId="{8EAC1442-3035-48F8-9F27-2343D3E02BB3}"/>
    <dgm:cxn modelId="{7FFC4897-D62F-4825-81EC-ACDBADE9D854}" srcId="{EE864B98-8D4D-44ED-BDB5-A65B8244DFCD}" destId="{0AED326E-6B7C-4D32-A3E3-3B61D88E6812}" srcOrd="3" destOrd="0" parTransId="{A46F383C-0E98-43CB-B08A-277A65AFC812}" sibTransId="{4A85E813-FDBB-4E43-8545-AAFA7F78F2E0}"/>
    <dgm:cxn modelId="{F1FAA5E6-9840-49D4-A61D-AF4A42ABF74C}" type="presOf" srcId="{0AED326E-6B7C-4D32-A3E3-3B61D88E6812}" destId="{C5BCD8F3-427C-47E3-B9B7-90BFF936C9F7}" srcOrd="0" destOrd="0" presId="urn:microsoft.com/office/officeart/2008/layout/VerticalCurvedList"/>
    <dgm:cxn modelId="{54EF282E-811C-4761-93EF-D5298A510FD1}" type="presOf" srcId="{C2538D4D-4422-4BC1-A338-7005248FC75C}" destId="{CDBC610E-07EB-4C40-8F38-7D047F33D18C}" srcOrd="0" destOrd="0" presId="urn:microsoft.com/office/officeart/2008/layout/VerticalCurvedList"/>
    <dgm:cxn modelId="{9AF3536F-0AD6-4047-B2EF-37A7727D7DA9}" srcId="{EE864B98-8D4D-44ED-BDB5-A65B8244DFCD}" destId="{6B93863E-51CD-463D-BC4D-1E7D115D0FEC}" srcOrd="4" destOrd="0" parTransId="{A4B4B2ED-E844-4CAA-8509-B275810A4761}" sibTransId="{334FE7E1-CB93-48A0-B638-8B7858091FC6}"/>
    <dgm:cxn modelId="{BACD2DE3-11DC-4255-ACF1-6BCC438D1E09}" type="presOf" srcId="{7DDE4150-DBE7-414D-9DBB-5C9CDF318689}" destId="{309E36AB-0CA9-4EB8-BA8F-F4315E5F51F3}" srcOrd="0" destOrd="0" presId="urn:microsoft.com/office/officeart/2008/layout/VerticalCurvedList"/>
    <dgm:cxn modelId="{55452A64-7933-428F-8BE9-B1F87FE00846}" srcId="{EE864B98-8D4D-44ED-BDB5-A65B8244DFCD}" destId="{C2538D4D-4422-4BC1-A338-7005248FC75C}" srcOrd="2" destOrd="0" parTransId="{70DA4F9C-7521-46A3-A132-E33BFCE27EDA}" sibTransId="{68A67D4C-ECFD-43CA-8B8B-F36224A1604D}"/>
    <dgm:cxn modelId="{869BE50C-26E7-4474-ADAE-8B8D91537D9E}" srcId="{EE864B98-8D4D-44ED-BDB5-A65B8244DFCD}" destId="{7DDE4150-DBE7-414D-9DBB-5C9CDF318689}" srcOrd="5" destOrd="0" parTransId="{91766340-5126-4654-B6DF-5A03262ED9D6}" sibTransId="{90075829-0784-46F4-BE3F-F1FB373B1A26}"/>
    <dgm:cxn modelId="{C6480710-6A07-4DEE-B21F-9CF3A2B3AAAB}" type="presOf" srcId="{937FE0AA-BB88-4552-9025-83B76A216A41}" destId="{78F5E82B-2B51-4199-AADF-CFB4016822E2}" srcOrd="0" destOrd="0" presId="urn:microsoft.com/office/officeart/2008/layout/VerticalCurvedList"/>
    <dgm:cxn modelId="{1E62F172-1B84-4F54-89A1-562913085B73}" type="presOf" srcId="{6B93863E-51CD-463D-BC4D-1E7D115D0FEC}" destId="{C4200B72-1CB6-44D3-9B4D-63961D67FA35}" srcOrd="0" destOrd="0" presId="urn:microsoft.com/office/officeart/2008/layout/VerticalCurvedList"/>
    <dgm:cxn modelId="{EA83C2A8-FACD-449C-8DFC-26602503489D}" type="presOf" srcId="{1586158A-1CD8-4D39-9426-F21EAAB93FAF}" destId="{F4B404F7-2719-4509-9FA6-F0DB3A8C361C}" srcOrd="0" destOrd="0" presId="urn:microsoft.com/office/officeart/2008/layout/VerticalCurvedList"/>
    <dgm:cxn modelId="{A02A9700-9C23-468E-B586-A3A672CB0E32}" type="presParOf" srcId="{81F33CD7-3A2D-45F7-ADFB-D7D7445875BD}" destId="{85525E5D-0A2D-4852-BE56-A56B01E84CD2}" srcOrd="0" destOrd="0" presId="urn:microsoft.com/office/officeart/2008/layout/VerticalCurvedList"/>
    <dgm:cxn modelId="{4C487CC4-81E1-4537-AD56-BD81993DB13C}" type="presParOf" srcId="{85525E5D-0A2D-4852-BE56-A56B01E84CD2}" destId="{A05A78B2-DF16-4496-81D8-A5F55E471200}" srcOrd="0" destOrd="0" presId="urn:microsoft.com/office/officeart/2008/layout/VerticalCurvedList"/>
    <dgm:cxn modelId="{47E911A2-690A-4B98-AD99-8163DD0B3BB2}" type="presParOf" srcId="{A05A78B2-DF16-4496-81D8-A5F55E471200}" destId="{DBF7C998-5BAF-4181-988D-F9A3F032279F}" srcOrd="0" destOrd="0" presId="urn:microsoft.com/office/officeart/2008/layout/VerticalCurvedList"/>
    <dgm:cxn modelId="{3EF1C7FF-87C0-4F17-AC71-056B588B4A36}" type="presParOf" srcId="{A05A78B2-DF16-4496-81D8-A5F55E471200}" destId="{78F5E82B-2B51-4199-AADF-CFB4016822E2}" srcOrd="1" destOrd="0" presId="urn:microsoft.com/office/officeart/2008/layout/VerticalCurvedList"/>
    <dgm:cxn modelId="{259AF96A-6B6C-4919-A177-3749CAF07F54}" type="presParOf" srcId="{A05A78B2-DF16-4496-81D8-A5F55E471200}" destId="{21CEAA45-A5BB-41DC-A4D1-FA13061C7EF2}" srcOrd="2" destOrd="0" presId="urn:microsoft.com/office/officeart/2008/layout/VerticalCurvedList"/>
    <dgm:cxn modelId="{A77BAE7A-7B82-4BD8-9D3A-0E96B8B29A3A}" type="presParOf" srcId="{A05A78B2-DF16-4496-81D8-A5F55E471200}" destId="{0B059C7F-C67A-42F3-A53B-C4197E1A5804}" srcOrd="3" destOrd="0" presId="urn:microsoft.com/office/officeart/2008/layout/VerticalCurvedList"/>
    <dgm:cxn modelId="{1ECB8A68-CEDB-48D5-A47A-FE890FCF9DD8}" type="presParOf" srcId="{85525E5D-0A2D-4852-BE56-A56B01E84CD2}" destId="{A49818C9-C998-40FC-8CED-083D47177CE2}" srcOrd="1" destOrd="0" presId="urn:microsoft.com/office/officeart/2008/layout/VerticalCurvedList"/>
    <dgm:cxn modelId="{BF6E00BC-96AC-4ACC-A03D-E508602E16E6}" type="presParOf" srcId="{85525E5D-0A2D-4852-BE56-A56B01E84CD2}" destId="{026BEBE1-7049-46FB-8E92-90337F4C5CBA}" srcOrd="2" destOrd="0" presId="urn:microsoft.com/office/officeart/2008/layout/VerticalCurvedList"/>
    <dgm:cxn modelId="{C9A1E40F-F361-4233-8610-44501A44591F}" type="presParOf" srcId="{026BEBE1-7049-46FB-8E92-90337F4C5CBA}" destId="{16399DBD-A9D7-4459-9072-380145E7B88E}" srcOrd="0" destOrd="0" presId="urn:microsoft.com/office/officeart/2008/layout/VerticalCurvedList"/>
    <dgm:cxn modelId="{F92C94DC-A469-4B8F-8354-7B4553D8710C}" type="presParOf" srcId="{85525E5D-0A2D-4852-BE56-A56B01E84CD2}" destId="{F4B404F7-2719-4509-9FA6-F0DB3A8C361C}" srcOrd="3" destOrd="0" presId="urn:microsoft.com/office/officeart/2008/layout/VerticalCurvedList"/>
    <dgm:cxn modelId="{7833F659-5ACE-4D9A-BC55-A661A71A931F}" type="presParOf" srcId="{85525E5D-0A2D-4852-BE56-A56B01E84CD2}" destId="{61FA3D88-CEE5-414F-8DCF-98DC40837407}" srcOrd="4" destOrd="0" presId="urn:microsoft.com/office/officeart/2008/layout/VerticalCurvedList"/>
    <dgm:cxn modelId="{B3B0DE43-AE0A-48BB-9E2B-443EBBEE7ABD}" type="presParOf" srcId="{61FA3D88-CEE5-414F-8DCF-98DC40837407}" destId="{5C0D9576-7032-45CE-836A-4510590BEB10}" srcOrd="0" destOrd="0" presId="urn:microsoft.com/office/officeart/2008/layout/VerticalCurvedList"/>
    <dgm:cxn modelId="{4A3078B1-17C9-49DA-96FD-0E04F1E407EA}" type="presParOf" srcId="{85525E5D-0A2D-4852-BE56-A56B01E84CD2}" destId="{CDBC610E-07EB-4C40-8F38-7D047F33D18C}" srcOrd="5" destOrd="0" presId="urn:microsoft.com/office/officeart/2008/layout/VerticalCurvedList"/>
    <dgm:cxn modelId="{92D860D0-5BA5-4B32-AD4A-1637396F5EEB}" type="presParOf" srcId="{85525E5D-0A2D-4852-BE56-A56B01E84CD2}" destId="{5B2B9334-CAD5-4069-A3AC-4C201D1B4C72}" srcOrd="6" destOrd="0" presId="urn:microsoft.com/office/officeart/2008/layout/VerticalCurvedList"/>
    <dgm:cxn modelId="{D07DF985-3E45-49B9-A60E-DE6B0C2164C3}" type="presParOf" srcId="{5B2B9334-CAD5-4069-A3AC-4C201D1B4C72}" destId="{489B7E18-63CC-4A86-8CE2-584855DC0761}" srcOrd="0" destOrd="0" presId="urn:microsoft.com/office/officeart/2008/layout/VerticalCurvedList"/>
    <dgm:cxn modelId="{D6DD44E5-0195-4742-A941-5A77BAB7AE8D}" type="presParOf" srcId="{85525E5D-0A2D-4852-BE56-A56B01E84CD2}" destId="{C5BCD8F3-427C-47E3-B9B7-90BFF936C9F7}" srcOrd="7" destOrd="0" presId="urn:microsoft.com/office/officeart/2008/layout/VerticalCurvedList"/>
    <dgm:cxn modelId="{8F170C96-FF28-4A2B-BB51-6BB77C3BE867}" type="presParOf" srcId="{85525E5D-0A2D-4852-BE56-A56B01E84CD2}" destId="{F6B1B714-1F8E-4B54-AE29-4774B80EAE80}" srcOrd="8" destOrd="0" presId="urn:microsoft.com/office/officeart/2008/layout/VerticalCurvedList"/>
    <dgm:cxn modelId="{B20A1D0F-2AC5-44EA-98F9-F480D4EC3A44}" type="presParOf" srcId="{F6B1B714-1F8E-4B54-AE29-4774B80EAE80}" destId="{9A1B5D67-855F-48EE-9972-FBB520EF0519}" srcOrd="0" destOrd="0" presId="urn:microsoft.com/office/officeart/2008/layout/VerticalCurvedList"/>
    <dgm:cxn modelId="{BDFDAE14-E9BF-49D5-8257-3D6175DD9F3E}" type="presParOf" srcId="{85525E5D-0A2D-4852-BE56-A56B01E84CD2}" destId="{C4200B72-1CB6-44D3-9B4D-63961D67FA35}" srcOrd="9" destOrd="0" presId="urn:microsoft.com/office/officeart/2008/layout/VerticalCurvedList"/>
    <dgm:cxn modelId="{4C4A9D77-81D0-4631-8F0B-50C6DAA0AA01}" type="presParOf" srcId="{85525E5D-0A2D-4852-BE56-A56B01E84CD2}" destId="{B187F801-6150-484A-B5CB-9D7EBE7B3825}" srcOrd="10" destOrd="0" presId="urn:microsoft.com/office/officeart/2008/layout/VerticalCurvedList"/>
    <dgm:cxn modelId="{A45D0E86-61C1-44A0-BDE8-56EBE502DEA8}" type="presParOf" srcId="{B187F801-6150-484A-B5CB-9D7EBE7B3825}" destId="{F367BE74-DC47-4F2B-A5B4-98C39C6C2D2A}" srcOrd="0" destOrd="0" presId="urn:microsoft.com/office/officeart/2008/layout/VerticalCurvedList"/>
    <dgm:cxn modelId="{A03B93F6-818F-44FA-909B-0694D67CD12A}" type="presParOf" srcId="{85525E5D-0A2D-4852-BE56-A56B01E84CD2}" destId="{309E36AB-0CA9-4EB8-BA8F-F4315E5F51F3}" srcOrd="11" destOrd="0" presId="urn:microsoft.com/office/officeart/2008/layout/VerticalCurvedList"/>
    <dgm:cxn modelId="{B824C66B-0A7A-4D9C-8AE8-04259C8701AD}" type="presParOf" srcId="{85525E5D-0A2D-4852-BE56-A56B01E84CD2}" destId="{7C8D04D4-F7FB-4D69-ABB0-5CF0A1347062}" srcOrd="12" destOrd="0" presId="urn:microsoft.com/office/officeart/2008/layout/VerticalCurvedList"/>
    <dgm:cxn modelId="{5CE6FF31-13DB-4C3B-A595-4F8FE457FFC4}" type="presParOf" srcId="{7C8D04D4-F7FB-4D69-ABB0-5CF0A1347062}" destId="{35F7CC4D-C1AB-4001-A915-F6394DA74BC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5E82B-2B51-4199-AADF-CFB4016822E2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818C9-C998-40FC-8CED-083D47177CE2}">
      <dsp:nvSpPr>
        <dsp:cNvPr id="0" name=""/>
        <dsp:cNvSpPr/>
      </dsp:nvSpPr>
      <dsp:spPr>
        <a:xfrm>
          <a:off x="434398" y="285347"/>
          <a:ext cx="10131061" cy="5704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Прозрачность процедуры ведения биржевой торговли.</a:t>
          </a:r>
          <a:endParaRPr lang="ru-RU" sz="2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4398" y="285347"/>
        <a:ext cx="10131061" cy="570477"/>
      </dsp:txXfrm>
    </dsp:sp>
    <dsp:sp modelId="{16399DBD-A9D7-4459-9072-380145E7B88E}">
      <dsp:nvSpPr>
        <dsp:cNvPr id="0" name=""/>
        <dsp:cNvSpPr/>
      </dsp:nvSpPr>
      <dsp:spPr>
        <a:xfrm>
          <a:off x="77849" y="214037"/>
          <a:ext cx="713096" cy="713096"/>
        </a:xfrm>
        <a:prstGeom prst="ellipse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404F7-2719-4509-9FA6-F0DB3A8C361C}">
      <dsp:nvSpPr>
        <dsp:cNvPr id="0" name=""/>
        <dsp:cNvSpPr/>
      </dsp:nvSpPr>
      <dsp:spPr>
        <a:xfrm>
          <a:off x="903654" y="1140954"/>
          <a:ext cx="9661805" cy="5704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Торги проходятся ежедневно, что позволяет поставщикам гибко реагировать на изменения конъюнктуры рынка. </a:t>
          </a:r>
          <a:endParaRPr lang="ru-RU" sz="2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3654" y="1140954"/>
        <a:ext cx="9661805" cy="570477"/>
      </dsp:txXfrm>
    </dsp:sp>
    <dsp:sp modelId="{5C0D9576-7032-45CE-836A-4510590BEB10}">
      <dsp:nvSpPr>
        <dsp:cNvPr id="0" name=""/>
        <dsp:cNvSpPr/>
      </dsp:nvSpPr>
      <dsp:spPr>
        <a:xfrm>
          <a:off x="547106" y="1069644"/>
          <a:ext cx="713096" cy="713096"/>
        </a:xfrm>
        <a:prstGeom prst="ellipse">
          <a:avLst/>
        </a:prstGeom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BC610E-07EB-4C40-8F38-7D047F33D18C}">
      <dsp:nvSpPr>
        <dsp:cNvPr id="0" name=""/>
        <dsp:cNvSpPr/>
      </dsp:nvSpPr>
      <dsp:spPr>
        <a:xfrm>
          <a:off x="1118233" y="1996562"/>
          <a:ext cx="9447225" cy="5704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справедливой рыночной цены.</a:t>
          </a:r>
          <a:endParaRPr lang="ru-RU" sz="2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18233" y="1996562"/>
        <a:ext cx="9447225" cy="570477"/>
      </dsp:txXfrm>
    </dsp:sp>
    <dsp:sp modelId="{489B7E18-63CC-4A86-8CE2-584855DC0761}">
      <dsp:nvSpPr>
        <dsp:cNvPr id="0" name=""/>
        <dsp:cNvSpPr/>
      </dsp:nvSpPr>
      <dsp:spPr>
        <a:xfrm>
          <a:off x="761685" y="1925252"/>
          <a:ext cx="713096" cy="713096"/>
        </a:xfrm>
        <a:prstGeom prst="ellipse">
          <a:avLst/>
        </a:prstGeom>
        <a:blipFill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BCD8F3-427C-47E3-B9B7-90BFF936C9F7}">
      <dsp:nvSpPr>
        <dsp:cNvPr id="0" name=""/>
        <dsp:cNvSpPr/>
      </dsp:nvSpPr>
      <dsp:spPr>
        <a:xfrm>
          <a:off x="1118233" y="2851627"/>
          <a:ext cx="9447225" cy="57047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Позволяет соединить/приблизить </a:t>
          </a:r>
          <a:r>
            <a:rPr lang="ru-RU" sz="20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рыбодобытчиков</a:t>
          </a: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ru-RU" sz="20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рыбопереработчиков</a:t>
          </a: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 и потребителей (покупателей).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18233" y="2851627"/>
        <a:ext cx="9447225" cy="570477"/>
      </dsp:txXfrm>
    </dsp:sp>
    <dsp:sp modelId="{9A1B5D67-855F-48EE-9972-FBB520EF0519}">
      <dsp:nvSpPr>
        <dsp:cNvPr id="0" name=""/>
        <dsp:cNvSpPr/>
      </dsp:nvSpPr>
      <dsp:spPr>
        <a:xfrm>
          <a:off x="761685" y="2780318"/>
          <a:ext cx="713096" cy="713096"/>
        </a:xfrm>
        <a:prstGeom prst="ellipse">
          <a:avLst/>
        </a:prstGeom>
        <a:blipFill rotWithShape="0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200B72-1CB6-44D3-9B4D-63961D67FA35}">
      <dsp:nvSpPr>
        <dsp:cNvPr id="0" name=""/>
        <dsp:cNvSpPr/>
      </dsp:nvSpPr>
      <dsp:spPr>
        <a:xfrm>
          <a:off x="903654" y="3673922"/>
          <a:ext cx="9661805" cy="6371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Простота использования электронной системы.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Возможность принимать участие в торгах из любой точки мира.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3654" y="3673922"/>
        <a:ext cx="9661805" cy="637103"/>
      </dsp:txXfrm>
    </dsp:sp>
    <dsp:sp modelId="{F367BE74-DC47-4F2B-A5B4-98C39C6C2D2A}">
      <dsp:nvSpPr>
        <dsp:cNvPr id="0" name=""/>
        <dsp:cNvSpPr/>
      </dsp:nvSpPr>
      <dsp:spPr>
        <a:xfrm>
          <a:off x="547106" y="3635925"/>
          <a:ext cx="713096" cy="713096"/>
        </a:xfrm>
        <a:prstGeom prst="ellipse">
          <a:avLst/>
        </a:prstGeom>
        <a:blipFill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E36AB-0CA9-4EB8-BA8F-F4315E5F51F3}">
      <dsp:nvSpPr>
        <dsp:cNvPr id="0" name=""/>
        <dsp:cNvSpPr/>
      </dsp:nvSpPr>
      <dsp:spPr>
        <a:xfrm>
          <a:off x="434398" y="4562842"/>
          <a:ext cx="10131061" cy="5704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Участвуют только добросовестные компании. Риск неисполнения контрактов максимально снижен.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4398" y="4562842"/>
        <a:ext cx="10131061" cy="570477"/>
      </dsp:txXfrm>
    </dsp:sp>
    <dsp:sp modelId="{35F7CC4D-C1AB-4001-A915-F6394DA74BCC}">
      <dsp:nvSpPr>
        <dsp:cNvPr id="0" name=""/>
        <dsp:cNvSpPr/>
      </dsp:nvSpPr>
      <dsp:spPr>
        <a:xfrm>
          <a:off x="77849" y="4491533"/>
          <a:ext cx="713096" cy="713096"/>
        </a:xfrm>
        <a:prstGeom prst="ellipse">
          <a:avLst/>
        </a:prstGeom>
        <a:blipFill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046A1-8303-4394-9E4F-17AE120CC54C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16E63-1395-4C35-B5F0-DDB8C37A2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46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1E736-9C01-42D2-9EDB-D49CA9E610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6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6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63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28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17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2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253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059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73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55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91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4A66AC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4A66AC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7641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740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4A66AC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4A66AC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3474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309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76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45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F75CB-0286-4D21-9B75-25AAC81145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1217264-3A21-4146-9624-118F5EC546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5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021" y="2028696"/>
            <a:ext cx="5429342" cy="43527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33" y="3197493"/>
            <a:ext cx="4097318" cy="32778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443" y="2735723"/>
            <a:ext cx="5096698" cy="36457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003" y="3705680"/>
            <a:ext cx="2368054" cy="19466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9616" y="0"/>
            <a:ext cx="940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«Дальневосточный аукционный рыбный дом»</a:t>
            </a:r>
            <a:endParaRPr lang="ru-RU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422" y="406668"/>
            <a:ext cx="1520540" cy="1600023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621358" y="1778069"/>
            <a:ext cx="9213733" cy="15133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АУКЦИОНЫ И БИРЖЕВЫЕ ТОРГИ ДЛЯ РОССИЙСКОЙ РЫБЫ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38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597292" y="5197403"/>
            <a:ext cx="367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АО  «</a:t>
            </a:r>
            <a:r>
              <a:rPr lang="ru-RU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Биржа </a:t>
            </a:r>
            <a:endParaRPr lang="ru-RU" sz="2000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Санкт- Петербург» 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54382"/>
            <a:ext cx="12192001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Аукционная и биржевая торговля </a:t>
            </a:r>
            <a:b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водными </a:t>
            </a:r>
            <a:r>
              <a:rPr lang="ru-RU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иологическими </a:t>
            </a:r>
            <a:r>
              <a:rPr lang="ru-RU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есурсами</a:t>
            </a:r>
            <a:endParaRPr lang="ru-RU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975" y="3667796"/>
            <a:ext cx="1495824" cy="14958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5" y="3485294"/>
            <a:ext cx="1799489" cy="18935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785" y="4646389"/>
            <a:ext cx="2055236" cy="18138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359" y="1322392"/>
            <a:ext cx="2767153" cy="2104075"/>
          </a:xfrm>
          <a:prstGeom prst="rect">
            <a:avLst/>
          </a:prstGeom>
          <a:ln w="1905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-285359" y="5144299"/>
            <a:ext cx="39559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АО «</a:t>
            </a:r>
            <a:r>
              <a:rPr lang="ru-RU" sz="2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Дальневосточный аукционный</a:t>
            </a:r>
          </a:p>
          <a:p>
            <a:pPr algn="ctr"/>
            <a:r>
              <a:rPr lang="ru-RU" sz="2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рыбный дом</a:t>
            </a:r>
            <a:r>
              <a:rPr lang="ru-RU" sz="2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9266" y="3562497"/>
            <a:ext cx="4039733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марта 2014 г.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Соглашение о сотрудничестве и взаимодействии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99847" y="3545716"/>
            <a:ext cx="2980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договора </a:t>
            </a:r>
          </a:p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В.В. Николаев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 АО «Биржа «Санкт-Петербург»,</a:t>
            </a:r>
          </a:p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С.Е. Лелюхин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 АО «Дальневосточный аукционный рыбный дом»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8955" y="1340032"/>
            <a:ext cx="87508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2014 года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ЗАО «Дальневосточная рыбная биржа» (в наст.вр.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АО «Дальневосточный аукционный рыбный дом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совместно с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АО  «Биржа «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запустили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первый в России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 по биржевой торговле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водными биологическими ресурсами и продуктами их переработки. </a:t>
            </a:r>
          </a:p>
          <a:p>
            <a:pPr algn="just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Аукционная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электронная площадка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торговле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ВБР начала работу с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2015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года.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18" y="4750684"/>
            <a:ext cx="1658094" cy="165809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50" y="4865294"/>
            <a:ext cx="2852860" cy="1857766"/>
          </a:xfrm>
          <a:prstGeom prst="rect">
            <a:avLst/>
          </a:prstGeom>
          <a:ln w="1905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532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44" y="3903489"/>
            <a:ext cx="5708319" cy="2339475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1" y="46211"/>
            <a:ext cx="12192001" cy="67528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Технология проведения торгов</a:t>
            </a:r>
            <a:endParaRPr lang="ru-RU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1848" y="726455"/>
            <a:ext cx="87815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Торги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(как биржевые, так и аукционные) проводятся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электронной системе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АО «Биржа «Санкт-Петербург».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842337"/>
            <a:ext cx="12192000" cy="101566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«Дальневосточный аукционный рыбный дом»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партнером Биржи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представляет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 интересы на Дальнем Востоке (в соответствии с Соглашением о сотрудничестве и взаимодействии).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3028" y="1967884"/>
            <a:ext cx="9750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Организатором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торгов выступает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АО «Биржа «Санкт-Петербург»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несет полную ответственность за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торгов.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6813" y="2604975"/>
            <a:ext cx="10866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Биржевые торги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проводятся в соответствии с федеральным законом «Об организованных торгах» от 21.11.2011 №325-ФЗ.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Аукционы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проводятся в соответствии с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Гражданским кодексом РФ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8308" y="1441513"/>
            <a:ext cx="67660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Биржа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имеет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лицензию ЦБ РФ №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078-006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13 декабря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6813" y="3236986"/>
            <a:ext cx="115544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Торги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проводятся через удаленный доступ, что максимально облегчает торговлю для продавцов и покупателей. 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Всё, что требуется для осуществления сделки –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наличие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персонального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компьютера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доступ в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интернет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Участвовать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аукционах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можно даже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мобильного телефона. 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232" y="73801"/>
            <a:ext cx="2957383" cy="2186470"/>
          </a:xfrm>
          <a:prstGeom prst="rect">
            <a:avLst/>
          </a:prstGeom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395416" y="1311230"/>
            <a:ext cx="865796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963828" y="1873975"/>
            <a:ext cx="865796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95416" y="2604974"/>
            <a:ext cx="865796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318758" y="3177313"/>
            <a:ext cx="10635048" cy="1489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45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7" r="13153"/>
          <a:stretch/>
        </p:blipFill>
        <p:spPr>
          <a:xfrm>
            <a:off x="9333579" y="28760"/>
            <a:ext cx="2734853" cy="2578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1" y="28760"/>
            <a:ext cx="12192001" cy="67528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Статистика проведения торгов</a:t>
            </a:r>
            <a:endParaRPr lang="ru-RU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7183" y="767836"/>
            <a:ext cx="92886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период с 2015 по 2016 гг.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на аукционы было выставлено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390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тонн рыбопродукции высокого качества на сумму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921 972 000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рублей.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Реализовано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786 тонн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ВБР на сумму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83 858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077 тыс. рублей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91884" y="2216797"/>
            <a:ext cx="89264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данный момент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 биржевым торгам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допущено порядка 100 наименований рыбопродукции отечественного производства, которая ежедневно выставляется на продажу в системе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TradEX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 октября 2016 года реализовано 4 500 кг красной икры на общую сумму 8 717 500 руб.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7020" y="1598833"/>
            <a:ext cx="92152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Заказчики проведения </a:t>
            </a:r>
            <a:r>
              <a:rPr lang="ru-RU" sz="1400" b="1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аукционов:</a:t>
            </a:r>
            <a:r>
              <a:rPr lang="ru-RU" sz="1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ООО </a:t>
            </a:r>
            <a:r>
              <a:rPr lang="ru-RU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«Корякморепродукт» (Камчатский край), Рыболовецкий колхоз «Дружба» (Сахалинская область), ООО «Блок Дмитрия Донского» (Калининградская область).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109" y="3982981"/>
            <a:ext cx="12065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Вся продукция выставляется на торги непосредственно самим производителем и по его ценам, что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способствует существенному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снижению конечной цены для потребителя за счет уменьшения числа промежуточных посредников.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357986" y="3403441"/>
            <a:ext cx="8303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Выставляемая продукция:</a:t>
            </a:r>
            <a:r>
              <a:rPr lang="ru-RU" sz="1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горбуша, кета, нерка, навага, мойва, камбала, консервы, молоки, красная икра, головы рыбные, мука рыбная,  мед с экстрактом морского ежа и др. </a:t>
            </a:r>
            <a:endParaRPr lang="ru-RU" sz="14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631" y="4983114"/>
            <a:ext cx="1071388" cy="1017904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0" y="6340331"/>
            <a:ext cx="12192001" cy="338554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торги можно выставлять как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реальную продукцию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так и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фьючерсные контракты.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07" y="4949702"/>
            <a:ext cx="1163478" cy="11634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20" y="2161259"/>
            <a:ext cx="2198363" cy="1373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2698212" y="2143425"/>
            <a:ext cx="7614747" cy="2081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416256" y="3337275"/>
            <a:ext cx="8245021" cy="1306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00" y="4937339"/>
            <a:ext cx="986309" cy="986309"/>
          </a:xfrm>
          <a:prstGeom prst="ellipse">
            <a:avLst/>
          </a:prstGeom>
          <a:ln w="127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7" name="TextBox 36"/>
          <p:cNvSpPr txBox="1"/>
          <p:nvPr/>
        </p:nvSpPr>
        <p:spPr>
          <a:xfrm>
            <a:off x="2900749" y="4624076"/>
            <a:ext cx="1574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Производитель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30202" y="4641925"/>
            <a:ext cx="1330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Покупатель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64315" y="4596005"/>
            <a:ext cx="1341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Посредники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4193342" y="5311516"/>
            <a:ext cx="85300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341720" y="5311516"/>
            <a:ext cx="85300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046347" y="4919233"/>
            <a:ext cx="1256778" cy="10681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4911495" y="5076346"/>
            <a:ext cx="1459057" cy="97908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16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674533" y="695214"/>
            <a:ext cx="8398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Биржевая торговля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проходит в брокерской системе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TradEX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Торговая сессия идет по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московскому времени с 10.30 до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16.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30 (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мск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ежедневно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33800" y="3187560"/>
            <a:ext cx="8398934" cy="580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 совершения сделки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выдается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биржевая выписка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которая является подтверждением заключения договора купли-продажи.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33800" y="1839719"/>
            <a:ext cx="77683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Торговля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идет в режиме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реального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времени.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Продавец определяет, в какой момент выставлять продукцию на торги, в каком объёме,  по какой цене,  изменяет эти показатели в зависимости от динамики и конъюнктуры рынка. 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условиях оплаты предусмотрена 100% предоплата, таким образом защищены интересы продавцов.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33800" y="1254944"/>
            <a:ext cx="8398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Биржевые торги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проводятся в соответствии с федеральным законом «Об организованных торгах» от 21.11.2011 №325-ФЗ.</a:t>
            </a:r>
          </a:p>
        </p:txBody>
      </p:sp>
      <p:sp>
        <p:nvSpPr>
          <p:cNvPr id="23" name="Заголовок 5"/>
          <p:cNvSpPr txBox="1">
            <a:spLocks/>
          </p:cNvSpPr>
          <p:nvPr/>
        </p:nvSpPr>
        <p:spPr>
          <a:xfrm>
            <a:off x="0" y="0"/>
            <a:ext cx="12192000" cy="56621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Биржевые торги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89" y="3901335"/>
            <a:ext cx="3734475" cy="2489650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553" y="3902233"/>
            <a:ext cx="3804047" cy="2536031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1" t="3518" r="14088"/>
          <a:stretch/>
        </p:blipFill>
        <p:spPr>
          <a:xfrm>
            <a:off x="168989" y="666190"/>
            <a:ext cx="3310467" cy="2674271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2"/>
            </a:solidFill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" t="7992" r="6246"/>
          <a:stretch/>
        </p:blipFill>
        <p:spPr>
          <a:xfrm>
            <a:off x="8243689" y="3903133"/>
            <a:ext cx="3716868" cy="2534233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30" name="Заголовок 5"/>
          <p:cNvSpPr txBox="1">
            <a:spLocks/>
          </p:cNvSpPr>
          <p:nvPr/>
        </p:nvSpPr>
        <p:spPr>
          <a:xfrm>
            <a:off x="-59266" y="12201"/>
            <a:ext cx="12192000" cy="56621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Биржевые торги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1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155285748"/>
              </p:ext>
            </p:extLst>
          </p:nvPr>
        </p:nvGraphicFramePr>
        <p:xfrm>
          <a:off x="866765" y="1081856"/>
          <a:ext cx="1064204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 descr="http://www.cliparthut.com/clip-arts/624/arrow-clip-art-62441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765">
            <a:off x="-414886" y="2360294"/>
            <a:ext cx="2547828" cy="254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5"/>
          <p:cNvSpPr txBox="1">
            <a:spLocks/>
          </p:cNvSpPr>
          <p:nvPr/>
        </p:nvSpPr>
        <p:spPr>
          <a:xfrm>
            <a:off x="0" y="12987"/>
            <a:ext cx="12192000" cy="56621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Преимущества биржевой торговли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21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2191997" y="5702968"/>
            <a:ext cx="1524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10" name="Заголовок 5"/>
          <p:cNvSpPr txBox="1">
            <a:spLocks/>
          </p:cNvSpPr>
          <p:nvPr/>
        </p:nvSpPr>
        <p:spPr>
          <a:xfrm>
            <a:off x="-100847" y="68738"/>
            <a:ext cx="12192000" cy="56621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Торги ВБР и продуктами их переработки на площадках 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122555"/>
              </p:ext>
            </p:extLst>
          </p:nvPr>
        </p:nvGraphicFramePr>
        <p:xfrm>
          <a:off x="1735264" y="634952"/>
          <a:ext cx="10355889" cy="6174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2841"/>
                <a:gridCol w="5193048"/>
              </a:tblGrid>
              <a:tr h="1139793">
                <a:tc>
                  <a:txBody>
                    <a:bodyPr/>
                    <a:lstStyle/>
                    <a:p>
                      <a:pPr algn="ctr"/>
                      <a:endParaRPr lang="ru-RU" sz="1800" b="1" dirty="0" smtClean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1800" b="1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</a:rPr>
                        <a:t>Сбербанк </a:t>
                      </a:r>
                      <a:r>
                        <a:rPr lang="ru-RU" sz="1800" b="1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</a:rPr>
                        <a:t>АСТ</a:t>
                      </a:r>
                    </a:p>
                    <a:p>
                      <a:pPr algn="ctr"/>
                      <a:endParaRPr lang="ru-RU" sz="1800" b="1" dirty="0" smtClean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tx2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</a:endParaRPr>
                    </a:p>
                    <a:p>
                      <a:pPr algn="ctr"/>
                      <a:endParaRPr lang="ru-RU" sz="1800" b="1" dirty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tx2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smtClean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</a:rPr>
                        <a:t>Биржа </a:t>
                      </a:r>
                      <a:r>
                        <a:rPr lang="ru-RU" sz="1800" b="1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</a:rPr>
                        <a:t>«Санкт-Петербург» </a:t>
                      </a:r>
                      <a:endParaRPr lang="ru-RU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829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 торгов: аукционы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 торгов: организованные (биржевые)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торги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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9581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Назначается конкретная дата и время проведения торгов. 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Продавец не может изменить объём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цену на продукцию, выставленную на торги после публикации извещения.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бирже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торги проводятся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ежедневно.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Торговать можно в любой день и любое время в пределах торговой сессии.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режиме реального времени Продавец выставляет продукцию на продажу на доске объявлений либо находит подходящую заявку от покупателя и исполняет ее.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изменять объём и цену. 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1558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Организатором торгов является продавец (поставщик), который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всю полноту ответственности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соблюдение требований действующего законодательства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 возлагает на себя.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Организатором торгов является Биржа,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которая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всю полноту ответственности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соблюдение требований действующего законодательства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 берет на себя.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7989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 вносит обеспечение в размере 5%.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Требуется наличие электронной подписи.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Внесение обеспечения не требуется.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Электронная подпись не требуется.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7779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Покупатели торгуются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 с другом путем повышения цены, строго в назначенное время (продавец не участвует)</a:t>
                      </a: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>
                        <a:buFontTx/>
                        <a:buNone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биржевых торгах продавец и покупатель торгуются непосредственно друг с другом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(путем повышения и понижения цены). Можно менять цену неограниченное количество раз.</a:t>
                      </a:r>
                    </a:p>
                    <a:p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Symbol" panose="05050102010706020507" pitchFamily="18" charset="2"/>
                      </a:endParaRPr>
                    </a:p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по просьбе продавца Биржа организует проведение аукциона (бесплатно для продавца).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357" y="492826"/>
            <a:ext cx="1920406" cy="14387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9901" y="612850"/>
            <a:ext cx="1377815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5"/>
          <p:cNvSpPr txBox="1">
            <a:spLocks/>
          </p:cNvSpPr>
          <p:nvPr/>
        </p:nvSpPr>
        <p:spPr>
          <a:xfrm>
            <a:off x="0" y="-37597"/>
            <a:ext cx="12192000" cy="56621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ЭС Биржи «Санкт-Петербург» также проводятся  аукционы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24831" y="2030444"/>
            <a:ext cx="88431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Производитель сам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формирует лоты, устанавливает стартовую цену и минимальный шаг изменения цены. 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Удобны для реализации фьючерсных контактов (как инструмент финансирования).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69625" y="705732"/>
            <a:ext cx="92611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Как организатор проведения аукционов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АО «Биржа «Санкт-Петербург» несет всю ответственность за соблюдение требований законодательства  РФ при организации и проведении аукционных торгов.</a:t>
            </a:r>
          </a:p>
          <a:p>
            <a:endParaRPr lang="ru-RU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3" y="656868"/>
            <a:ext cx="2732588" cy="236414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869625" y="2804153"/>
            <a:ext cx="84719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Участвовать можно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 любой точки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мира. Все, что нужно –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наличие интернета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8602" y="3199646"/>
            <a:ext cx="1214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завершению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аукциона,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Победителем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подписывается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Итоговый протокол,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является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юридическим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основанием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заключения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договора купли-продажи.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930823" y="1491199"/>
            <a:ext cx="8965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Торги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проводятся в соответствии с Гражданским кодексом РФ (Ст. 447-449), согласно которому Биржа публикует извещение о проведении аукциона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позднее чем за 30 дней.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504" y="3898298"/>
            <a:ext cx="3767314" cy="2637119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137" y="3898298"/>
            <a:ext cx="3882911" cy="2624268"/>
          </a:xfrm>
          <a:prstGeom prst="rect">
            <a:avLst/>
          </a:prstGeom>
          <a:ln w="19050" cap="sq">
            <a:solidFill>
              <a:schemeClr val="tx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93" y="3898299"/>
            <a:ext cx="3499392" cy="2637119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38753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758"/>
            <a:ext cx="12192000" cy="604980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84586" y="1332378"/>
            <a:ext cx="4072799" cy="3692946"/>
            <a:chOff x="343556" y="1651464"/>
            <a:chExt cx="4072799" cy="369294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2785" y="3438427"/>
              <a:ext cx="654732" cy="65473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577103" y="4009322"/>
              <a:ext cx="16060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Биржа «Санкт-Петербург»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2197" y="1651464"/>
              <a:ext cx="3984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Рыболовецкий колхоз «Дружба»</a:t>
              </a:r>
            </a:p>
            <a:p>
              <a:pPr algn="ctr"/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ООО </a:t>
              </a:r>
              <a:r>
                <a:rPr lang="ru-RU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Корякморепродукт</a:t>
              </a:r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</a:p>
          </p:txBody>
        </p:sp>
        <p:sp>
          <p:nvSpPr>
            <p:cNvPr id="10" name="Стрелка вниз 9"/>
            <p:cNvSpPr/>
            <p:nvPr/>
          </p:nvSpPr>
          <p:spPr>
            <a:xfrm>
              <a:off x="592094" y="2275805"/>
              <a:ext cx="3576119" cy="1130490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Биржевые торги</a:t>
              </a:r>
            </a:p>
          </p:txBody>
        </p:sp>
        <p:sp>
          <p:nvSpPr>
            <p:cNvPr id="12" name="Блок-схема: процесс 11"/>
            <p:cNvSpPr/>
            <p:nvPr/>
          </p:nvSpPr>
          <p:spPr>
            <a:xfrm>
              <a:off x="416714" y="4279719"/>
              <a:ext cx="1735383" cy="563465"/>
            </a:xfrm>
            <a:prstGeom prst="flowChartProcess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Биржевая цена на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31.03.2016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b="1" dirty="0" smtClean="0"/>
                <a:t>45 </a:t>
              </a:r>
              <a:r>
                <a:rPr lang="ru-RU" sz="1200" b="1" dirty="0"/>
                <a:t>руб./кг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Блок-схема: процесс 12"/>
            <p:cNvSpPr/>
            <p:nvPr/>
          </p:nvSpPr>
          <p:spPr>
            <a:xfrm>
              <a:off x="2624370" y="4279718"/>
              <a:ext cx="1735383" cy="563465"/>
            </a:xfrm>
            <a:prstGeom prst="flowChartProcess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Биржевая цена на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31.03.2016 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b="1" dirty="0" smtClean="0"/>
                <a:t>41.25 </a:t>
              </a:r>
              <a:r>
                <a:rPr lang="ru-RU" sz="1200" b="1" dirty="0"/>
                <a:t>руб./кг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43556" y="4882745"/>
              <a:ext cx="18816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ru-RU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Навага естественной заморозки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07517" y="4864152"/>
              <a:ext cx="1554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Навага блочной заморозки</a:t>
              </a:r>
            </a:p>
          </p:txBody>
        </p:sp>
      </p:grpSp>
      <p:graphicFrame>
        <p:nvGraphicFramePr>
          <p:cNvPr id="23" name="Диаграмма 22"/>
          <p:cNvGraphicFramePr>
            <a:graphicFrameLocks/>
          </p:cNvGraphicFramePr>
          <p:nvPr>
            <p:extLst/>
          </p:nvPr>
        </p:nvGraphicFramePr>
        <p:xfrm>
          <a:off x="6254402" y="776732"/>
          <a:ext cx="5267697" cy="276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/>
          </p:nvPr>
        </p:nvGraphicFramePr>
        <p:xfrm>
          <a:off x="6254402" y="3541064"/>
          <a:ext cx="5578405" cy="2931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Заголовок 5"/>
          <p:cNvSpPr txBox="1">
            <a:spLocks/>
          </p:cNvSpPr>
          <p:nvPr/>
        </p:nvSpPr>
        <p:spPr>
          <a:xfrm>
            <a:off x="0" y="47723"/>
            <a:ext cx="12192000" cy="726235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Влияние электронной торговли на ценообразование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Дальневосточном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федеральном округе</a:t>
            </a:r>
          </a:p>
        </p:txBody>
      </p:sp>
    </p:spTree>
    <p:extLst>
      <p:ext uri="{BB962C8B-B14F-4D97-AF65-F5344CB8AC3E}">
        <p14:creationId xmlns:p14="http://schemas.microsoft.com/office/powerpoint/2010/main" val="136684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5"/>
          <p:cNvSpPr txBox="1">
            <a:spLocks/>
          </p:cNvSpPr>
          <p:nvPr/>
        </p:nvSpPr>
        <p:spPr>
          <a:xfrm>
            <a:off x="7150445" y="0"/>
            <a:ext cx="4681589" cy="708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Биржевая выписка</a:t>
            </a:r>
            <a:endParaRPr lang="ru-RU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5178" t="11174" r="40683" b="7144"/>
          <a:stretch/>
        </p:blipFill>
        <p:spPr>
          <a:xfrm>
            <a:off x="7405815" y="626075"/>
            <a:ext cx="4566261" cy="6145427"/>
          </a:xfrm>
          <a:prstGeom prst="rect">
            <a:avLst/>
          </a:prstGeom>
          <a:ln w="952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5646" r="6687" b="8349"/>
          <a:stretch/>
        </p:blipFill>
        <p:spPr>
          <a:xfrm>
            <a:off x="214182" y="626075"/>
            <a:ext cx="7051589" cy="4831520"/>
          </a:xfrm>
          <a:prstGeom prst="rect">
            <a:avLst/>
          </a:prstGeom>
          <a:ln w="952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Заголовок 5"/>
          <p:cNvSpPr txBox="1">
            <a:spLocks/>
          </p:cNvSpPr>
          <p:nvPr/>
        </p:nvSpPr>
        <p:spPr>
          <a:xfrm>
            <a:off x="1300329" y="0"/>
            <a:ext cx="4681589" cy="708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Итоговый протокол</a:t>
            </a:r>
            <a:endParaRPr lang="ru-RU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 descr="http://ds17asha.ucoz.ru/roditelam/gazet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722" y="5254501"/>
            <a:ext cx="1432580" cy="152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www.biznews.com/wp-content/uploads/2014/04/Screen-Shot-2014-04-06-at-09.53.3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00" y="5172122"/>
            <a:ext cx="2445590" cy="168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4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6201" y="599961"/>
            <a:ext cx="1211579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/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15 ноября 2016 года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АО «Биржа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Санкт-Петербург»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вступили в действие Правила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допуска к участию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организованных торгах,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зарегистрированные Банком России 28 октября 2016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года,  согласно которым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иностранным юридическим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лицам разрешено участвовать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организованных (биржевых) торгах.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6636" y="1487565"/>
            <a:ext cx="10701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участия в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биржевых торгах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иностранное юридическое лицо может зарегистрироваться на Бирже в качестве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самостоятельного участника торгов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либо стать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клиентом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компании, ранее включенной в список участников торгов, действующих в интересах и за счет других лиц.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Биржа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ведет реестр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клиентов. 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66636" y="2475658"/>
            <a:ext cx="10399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АО «Дальневосточный аукционный рыбный дом»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зарегистрировано на Бирже «Санкт-Петербург» в качестве участника торгов, действующего в интересах и за счет других, и может предоставлять «брокерские» услуги как российским компаниям и предпринимателям, так и не-резидентам.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2"/>
          <a:stretch/>
        </p:blipFill>
        <p:spPr>
          <a:xfrm>
            <a:off x="-112294" y="1302226"/>
            <a:ext cx="1927204" cy="242672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00225" y="6050972"/>
            <a:ext cx="116662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сентября 2016 года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 рамках международной конференции «Продовольственная безопасность в Азиатско-Тихоокеанском регионе» </a:t>
            </a:r>
            <a:r>
              <a:rPr lang="ru-RU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АО «</a:t>
            </a:r>
            <a:r>
              <a:rPr lang="ru-RU" sz="14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Дальневосточный аукционный рыбный дом</a:t>
            </a:r>
            <a:r>
              <a:rPr lang="ru-RU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заключило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предварительное брокерское соглашение с </a:t>
            </a:r>
            <a:r>
              <a:rPr lang="ru-RU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крупной рыбопромышленной корпорацией «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Дунган Жунзэн Групп</a:t>
            </a:r>
            <a:r>
              <a:rPr lang="ru-RU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из КНР.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9" r="10870"/>
          <a:stretch/>
        </p:blipFill>
        <p:spPr>
          <a:xfrm>
            <a:off x="276471" y="3728946"/>
            <a:ext cx="3488266" cy="2287524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042" y="3728946"/>
            <a:ext cx="3679568" cy="2269067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16" name="Заголовок 5"/>
          <p:cNvSpPr txBox="1">
            <a:spLocks/>
          </p:cNvSpPr>
          <p:nvPr/>
        </p:nvSpPr>
        <p:spPr>
          <a:xfrm>
            <a:off x="-1" y="-12275"/>
            <a:ext cx="12192000" cy="56621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Участие компаний-нерезидентов в торгах 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915" y="3763808"/>
            <a:ext cx="4004733" cy="2252662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50321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8719" t="10573" r="29680" b="5133"/>
          <a:stretch/>
        </p:blipFill>
        <p:spPr>
          <a:xfrm>
            <a:off x="6752368" y="657944"/>
            <a:ext cx="5439632" cy="620005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6080" t="10349" r="27200" b="26386"/>
          <a:stretch/>
        </p:blipFill>
        <p:spPr>
          <a:xfrm>
            <a:off x="2345446" y="3341077"/>
            <a:ext cx="4617213" cy="351692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26560" t="9611" r="27453" b="35265"/>
          <a:stretch/>
        </p:blipFill>
        <p:spPr>
          <a:xfrm>
            <a:off x="156606" y="436947"/>
            <a:ext cx="5054870" cy="340822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7" name="Рисунок 6" descr="C:\Users\User\Desktop\БИРЖА\фото\эмблема ДАРД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98" r="100000">
                        <a14:foregroundMark x1="38308" y1="24862" x2="38308" y2="24862"/>
                        <a14:foregroundMark x1="76119" y1="43646" x2="76119" y2="43646"/>
                        <a14:foregroundMark x1="50746" y1="46409" x2="50746" y2="46409"/>
                        <a14:foregroundMark x1="88060" y1="30939" x2="88060" y2="30939"/>
                        <a14:foregroundMark x1="79602" y1="77348" x2="79602" y2="77348"/>
                        <a14:foregroundMark x1="20896" y1="77901" x2="20896" y2="77901"/>
                        <a14:foregroundMark x1="32338" y1="88950" x2="32338" y2="88950"/>
                        <a14:foregroundMark x1="42786" y1="88950" x2="42786" y2="88950"/>
                        <a14:foregroundMark x1="55721" y1="92818" x2="55721" y2="92818"/>
                        <a14:foregroundMark x1="67164" y1="86740" x2="67164" y2="86740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8794"/>
            <a:ext cx="2190635" cy="18592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оловок 5"/>
          <p:cNvSpPr txBox="1">
            <a:spLocks/>
          </p:cNvSpPr>
          <p:nvPr/>
        </p:nvSpPr>
        <p:spPr>
          <a:xfrm>
            <a:off x="-1" y="-12275"/>
            <a:ext cx="12192000" cy="56621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Сайт АО «ДАРД» удобен для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пользователя </a:t>
            </a:r>
            <a:r>
              <a:rPr lang="en-US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en-US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n-US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dvrb2014.ru</a:t>
            </a:r>
            <a:endParaRPr lang="ru-RU" sz="2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88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034" y="117031"/>
            <a:ext cx="11997932" cy="1179513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Электронная площадка для биржевой и аукционной торговли - </a:t>
            </a:r>
            <a:endParaRPr lang="ru-RU" sz="44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8858" y="2228301"/>
            <a:ext cx="38089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ПРОЗРАЧНО 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ПРИБЫЛЬНО 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ПРОСТО!!!</a:t>
            </a:r>
            <a:endParaRPr lang="ru-RU" sz="36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" y="1771432"/>
            <a:ext cx="5741459" cy="3823812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477" y="4920375"/>
            <a:ext cx="2441165" cy="18308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6" y="3429000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9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10092</TotalTime>
  <Words>1254</Words>
  <Application>Microsoft Office PowerPoint</Application>
  <PresentationFormat>Широкоэкранный</PresentationFormat>
  <Paragraphs>114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Презентация PowerPoint</vt:lpstr>
      <vt:lpstr>Аукционная и биржевая торговля  водными биологическими ресурсами</vt:lpstr>
      <vt:lpstr>Технология проведения торгов</vt:lpstr>
      <vt:lpstr>Статистика проведения торгов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Электронная площадка для биржевой и аукционной торговли -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инструментов биржевой и аукционной торговли выловленными ВБР и продуктами их переработки в целях дальнейшего развития рыбохозяйственного комплекса РФ</dc:title>
  <dc:creator>User</dc:creator>
  <cp:lastModifiedBy>User</cp:lastModifiedBy>
  <cp:revision>563</cp:revision>
  <dcterms:created xsi:type="dcterms:W3CDTF">2015-08-27T05:45:24Z</dcterms:created>
  <dcterms:modified xsi:type="dcterms:W3CDTF">2016-12-12T07:33:43Z</dcterms:modified>
</cp:coreProperties>
</file>