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5" r:id="rId8"/>
    <p:sldId id="264" r:id="rId9"/>
    <p:sldId id="263" r:id="rId10"/>
    <p:sldId id="266" r:id="rId11"/>
    <p:sldId id="267" r:id="rId12"/>
    <p:sldId id="269" r:id="rId13"/>
    <p:sldId id="270" r:id="rId14"/>
    <p:sldId id="274" r:id="rId15"/>
    <p:sldId id="273" r:id="rId16"/>
    <p:sldId id="272" r:id="rId17"/>
    <p:sldId id="271" r:id="rId18"/>
    <p:sldId id="276" r:id="rId19"/>
    <p:sldId id="26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C000"/>
    <a:srgbClr val="2DF32D"/>
    <a:srgbClr val="FF9999"/>
    <a:srgbClr val="7BFC24"/>
    <a:srgbClr val="DFFC9E"/>
    <a:srgbClr val="A0FAA0"/>
    <a:srgbClr val="5DD5FF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9418D-BFE4-48C9-ADC8-C45D24E6298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8A7-970B-4F4A-BA01-F48D60E12D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376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9418D-BFE4-48C9-ADC8-C45D24E6298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8A7-970B-4F4A-BA01-F48D60E12D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107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9418D-BFE4-48C9-ADC8-C45D24E6298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8A7-970B-4F4A-BA01-F48D60E12D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134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9418D-BFE4-48C9-ADC8-C45D24E6298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8A7-970B-4F4A-BA01-F48D60E12D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918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9418D-BFE4-48C9-ADC8-C45D24E6298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8A7-970B-4F4A-BA01-F48D60E12D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298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9418D-BFE4-48C9-ADC8-C45D24E6298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8A7-970B-4F4A-BA01-F48D60E12D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035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9418D-BFE4-48C9-ADC8-C45D24E6298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8A7-970B-4F4A-BA01-F48D60E12D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656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9418D-BFE4-48C9-ADC8-C45D24E6298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8A7-970B-4F4A-BA01-F48D60E12D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968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9418D-BFE4-48C9-ADC8-C45D24E6298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8A7-970B-4F4A-BA01-F48D60E12D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002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9418D-BFE4-48C9-ADC8-C45D24E6298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8A7-970B-4F4A-BA01-F48D60E12D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790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9418D-BFE4-48C9-ADC8-C45D24E6298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8A7-970B-4F4A-BA01-F48D60E12D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365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9418D-BFE4-48C9-ADC8-C45D24E6298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118A7-970B-4F4A-BA01-F48D60E12D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145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3456384" cy="1440160"/>
          </a:xfrm>
          <a:solidFill>
            <a:srgbClr val="FFFF00">
              <a:alpha val="69804"/>
            </a:srgbClr>
          </a:solidFill>
        </p:spPr>
        <p:txBody>
          <a:bodyPr>
            <a:normAutofit/>
          </a:bodyPr>
          <a:lstStyle/>
          <a:p>
            <a:r>
              <a:rPr lang="ru-RU" dirty="0" smtClean="0">
                <a:latin typeface="Comic Sans MS" pitchFamily="66" charset="0"/>
              </a:rPr>
              <a:t>Сыворотка</a:t>
            </a:r>
            <a:r>
              <a:rPr lang="ru-RU" sz="3200" dirty="0" smtClean="0">
                <a:latin typeface="Comic Sans MS" pitchFamily="66" charset="0"/>
              </a:rPr>
              <a:t> 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5589240"/>
            <a:ext cx="7336904" cy="1104528"/>
          </a:xfrm>
          <a:solidFill>
            <a:srgbClr val="FFFF00">
              <a:alpha val="69804"/>
            </a:srgbClr>
          </a:solidFill>
        </p:spPr>
        <p:txBody>
          <a:bodyPr>
            <a:normAutofit/>
          </a:bodyPr>
          <a:lstStyle/>
          <a:p>
            <a:r>
              <a:rPr lang="ru-RU" sz="4400" dirty="0" err="1" smtClean="0">
                <a:solidFill>
                  <a:schemeClr val="tx1"/>
                </a:solidFill>
                <a:latin typeface="Comic Sans MS" pitchFamily="66" charset="0"/>
              </a:rPr>
              <a:t>Молодильное</a:t>
            </a:r>
            <a:r>
              <a:rPr lang="ru-RU" sz="4400" dirty="0" smtClean="0">
                <a:solidFill>
                  <a:schemeClr val="tx1"/>
                </a:solidFill>
                <a:latin typeface="Comic Sans MS" pitchFamily="66" charset="0"/>
              </a:rPr>
              <a:t> яблочко»</a:t>
            </a:r>
            <a:endParaRPr lang="ru-RU" sz="4400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84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60648"/>
            <a:ext cx="8352928" cy="4305346"/>
          </a:xfrm>
          <a:prstGeom prst="rect">
            <a:avLst/>
          </a:prstGeom>
          <a:solidFill>
            <a:srgbClr val="FFC000">
              <a:alpha val="60000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ru-RU" sz="2400" dirty="0">
                <a:latin typeface="Comic Sans MS" pitchFamily="66" charset="0"/>
              </a:rPr>
              <a:t>Сыворотка увлажняющая, омолаживающая «</a:t>
            </a:r>
            <a:r>
              <a:rPr lang="ru-RU" sz="2400" dirty="0" err="1">
                <a:latin typeface="Comic Sans MS" pitchFamily="66" charset="0"/>
              </a:rPr>
              <a:t>Молодильное</a:t>
            </a:r>
            <a:r>
              <a:rPr lang="ru-RU" sz="2400" dirty="0">
                <a:latin typeface="Comic Sans MS" pitchFamily="66" charset="0"/>
              </a:rPr>
              <a:t> яблочко</a:t>
            </a:r>
            <a:r>
              <a:rPr lang="ru-RU" sz="2400" dirty="0" smtClean="0">
                <a:latin typeface="Comic Sans MS" pitchFamily="66" charset="0"/>
              </a:rPr>
              <a:t>».</a:t>
            </a:r>
          </a:p>
          <a:p>
            <a:pPr algn="ctr">
              <a:lnSpc>
                <a:spcPts val="3000"/>
              </a:lnSpc>
            </a:pPr>
            <a:endParaRPr lang="ru-RU" sz="2400" dirty="0">
              <a:latin typeface="Comic Sans MS" pitchFamily="66" charset="0"/>
            </a:endParaRPr>
          </a:p>
          <a:p>
            <a:pPr>
              <a:lnSpc>
                <a:spcPts val="3000"/>
              </a:lnSpc>
            </a:pPr>
            <a:r>
              <a:rPr lang="ru-RU" sz="2400" dirty="0">
                <a:latin typeface="Comic Sans MS" pitchFamily="66" charset="0"/>
              </a:rPr>
              <a:t>Данную сыворотку использую между курсами сывороток с витамином С. Увлажняющее действие выражено. Предназначена для кожи после 35 лет, легкое сужающее поры действие, под дневной и ночной крем. Я использую ее уже 8 месяцев с перерывами на витаминный курс. Иногда могу не наносить сверху крем. Чувства </a:t>
            </a:r>
            <a:r>
              <a:rPr lang="ru-RU" sz="2400" dirty="0" err="1">
                <a:latin typeface="Comic Sans MS" pitchFamily="66" charset="0"/>
              </a:rPr>
              <a:t>стянутости</a:t>
            </a:r>
            <a:r>
              <a:rPr lang="ru-RU" sz="2400" dirty="0">
                <a:latin typeface="Comic Sans MS" pitchFamily="66" charset="0"/>
              </a:rPr>
              <a:t> нет. Кожа нежная, ровный сияющий цвет. </a:t>
            </a:r>
          </a:p>
        </p:txBody>
      </p:sp>
    </p:spTree>
    <p:extLst>
      <p:ext uri="{BB962C8B-B14F-4D97-AF65-F5344CB8AC3E}">
        <p14:creationId xmlns:p14="http://schemas.microsoft.com/office/powerpoint/2010/main" val="33525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2"/>
            <a:ext cx="7344816" cy="5632311"/>
          </a:xfrm>
          <a:prstGeom prst="rect">
            <a:avLst/>
          </a:prstGeom>
          <a:solidFill>
            <a:srgbClr val="FFFF00">
              <a:alpha val="54118"/>
            </a:srgbClr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latin typeface="Comic Sans MS" pitchFamily="66" charset="0"/>
              </a:rPr>
              <a:t>Итак, состав:</a:t>
            </a:r>
          </a:p>
          <a:p>
            <a:r>
              <a:rPr lang="ru-RU" sz="2400" dirty="0">
                <a:latin typeface="Comic Sans MS" pitchFamily="66" charset="0"/>
              </a:rPr>
              <a:t>Масло семян лимона – 5%</a:t>
            </a:r>
          </a:p>
          <a:p>
            <a:r>
              <a:rPr lang="ru-RU" sz="2400" dirty="0">
                <a:latin typeface="Comic Sans MS" pitchFamily="66" charset="0"/>
              </a:rPr>
              <a:t>Лецигель – 2%</a:t>
            </a:r>
          </a:p>
          <a:p>
            <a:r>
              <a:rPr lang="en-US" sz="2400" dirty="0" err="1">
                <a:latin typeface="Comic Sans MS" pitchFamily="66" charset="0"/>
              </a:rPr>
              <a:t>Repaier</a:t>
            </a:r>
            <a:r>
              <a:rPr lang="en-US" sz="2400" dirty="0">
                <a:latin typeface="Comic Sans MS" pitchFamily="66" charset="0"/>
              </a:rPr>
              <a:t> complex</a:t>
            </a:r>
            <a:r>
              <a:rPr lang="ru-RU" sz="2400" dirty="0">
                <a:latin typeface="Comic Sans MS" pitchFamily="66" charset="0"/>
              </a:rPr>
              <a:t> – 10%</a:t>
            </a:r>
          </a:p>
          <a:p>
            <a:r>
              <a:rPr lang="ru-RU" sz="2400" dirty="0">
                <a:latin typeface="Comic Sans MS" pitchFamily="66" charset="0"/>
              </a:rPr>
              <a:t>Кораллов </a:t>
            </a:r>
            <a:r>
              <a:rPr lang="ru-RU" sz="2400" dirty="0" err="1">
                <a:latin typeface="Comic Sans MS" pitchFamily="66" charset="0"/>
              </a:rPr>
              <a:t>гидролизат</a:t>
            </a:r>
            <a:r>
              <a:rPr lang="ru-RU" sz="2400" dirty="0">
                <a:latin typeface="Comic Sans MS" pitchFamily="66" charset="0"/>
              </a:rPr>
              <a:t> – 2%</a:t>
            </a:r>
          </a:p>
          <a:p>
            <a:r>
              <a:rPr lang="ru-RU" sz="2400" dirty="0" err="1">
                <a:latin typeface="Comic Sans MS" pitchFamily="66" charset="0"/>
              </a:rPr>
              <a:t>Дигидрокверцетин</a:t>
            </a:r>
            <a:r>
              <a:rPr lang="ru-RU" sz="2400" dirty="0">
                <a:latin typeface="Comic Sans MS" pitchFamily="66" charset="0"/>
              </a:rPr>
              <a:t> и </a:t>
            </a:r>
            <a:r>
              <a:rPr lang="ru-RU" sz="2400" dirty="0" err="1">
                <a:latin typeface="Comic Sans MS" pitchFamily="66" charset="0"/>
              </a:rPr>
              <a:t>арабиногалактан</a:t>
            </a:r>
            <a:r>
              <a:rPr lang="ru-RU" sz="2400" dirty="0">
                <a:latin typeface="Comic Sans MS" pitchFamily="66" charset="0"/>
              </a:rPr>
              <a:t> – 2%</a:t>
            </a:r>
          </a:p>
          <a:p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err="1">
                <a:latin typeface="Comic Sans MS" pitchFamily="66" charset="0"/>
              </a:rPr>
              <a:t>Венисенс</a:t>
            </a:r>
            <a:r>
              <a:rPr lang="ru-RU" sz="2400" dirty="0">
                <a:latin typeface="Comic Sans MS" pitchFamily="66" charset="0"/>
              </a:rPr>
              <a:t> – 1%</a:t>
            </a:r>
          </a:p>
          <a:p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err="1">
                <a:latin typeface="Comic Sans MS" pitchFamily="66" charset="0"/>
              </a:rPr>
              <a:t>Гликодерм</a:t>
            </a:r>
            <a:r>
              <a:rPr lang="ru-RU" sz="2400" dirty="0">
                <a:latin typeface="Comic Sans MS" pitchFamily="66" charset="0"/>
              </a:rPr>
              <a:t> – 4%</a:t>
            </a:r>
          </a:p>
          <a:p>
            <a:r>
              <a:rPr lang="ru-RU" sz="2400" dirty="0">
                <a:latin typeface="Comic Sans MS" pitchFamily="66" charset="0"/>
              </a:rPr>
              <a:t> Хлорофилл-</a:t>
            </a:r>
            <a:r>
              <a:rPr lang="ru-RU" sz="2400" dirty="0" err="1">
                <a:latin typeface="Comic Sans MS" pitchFamily="66" charset="0"/>
              </a:rPr>
              <a:t>каратиновая</a:t>
            </a:r>
            <a:r>
              <a:rPr lang="ru-RU" sz="2400" dirty="0">
                <a:latin typeface="Comic Sans MS" pitchFamily="66" charset="0"/>
              </a:rPr>
              <a:t> паста – 1% </a:t>
            </a:r>
          </a:p>
          <a:p>
            <a:r>
              <a:rPr lang="ru-RU" sz="2400" dirty="0" err="1">
                <a:latin typeface="Comic Sans MS" pitchFamily="66" charset="0"/>
              </a:rPr>
              <a:t>Гидроксиэктоин</a:t>
            </a:r>
            <a:r>
              <a:rPr lang="ru-RU" sz="2400" dirty="0">
                <a:latin typeface="Comic Sans MS" pitchFamily="66" charset="0"/>
              </a:rPr>
              <a:t> – 0,6%</a:t>
            </a:r>
          </a:p>
          <a:p>
            <a:r>
              <a:rPr lang="ru-RU" sz="2400" dirty="0" err="1">
                <a:latin typeface="Comic Sans MS" pitchFamily="66" charset="0"/>
              </a:rPr>
              <a:t>Ресвератрол</a:t>
            </a:r>
            <a:r>
              <a:rPr lang="ru-RU" sz="2400" dirty="0">
                <a:latin typeface="Comic Sans MS" pitchFamily="66" charset="0"/>
              </a:rPr>
              <a:t> – 0,6%</a:t>
            </a:r>
          </a:p>
          <a:p>
            <a:r>
              <a:rPr lang="ru-RU" sz="2400" dirty="0" err="1">
                <a:latin typeface="Comic Sans MS" pitchFamily="66" charset="0"/>
              </a:rPr>
              <a:t>Трипептид</a:t>
            </a:r>
            <a:r>
              <a:rPr lang="ru-RU" sz="2400" dirty="0">
                <a:latin typeface="Comic Sans MS" pitchFamily="66" charset="0"/>
              </a:rPr>
              <a:t> меди – 1%</a:t>
            </a:r>
          </a:p>
          <a:p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err="1">
                <a:latin typeface="Comic Sans MS" pitchFamily="66" charset="0"/>
              </a:rPr>
              <a:t>Пропиленгликоль</a:t>
            </a:r>
            <a:r>
              <a:rPr lang="ru-RU" sz="2400" dirty="0">
                <a:latin typeface="Comic Sans MS" pitchFamily="66" charset="0"/>
              </a:rPr>
              <a:t> - 2%</a:t>
            </a:r>
          </a:p>
          <a:p>
            <a:r>
              <a:rPr lang="ru-RU" sz="2400" dirty="0">
                <a:latin typeface="Comic Sans MS" pitchFamily="66" charset="0"/>
              </a:rPr>
              <a:t>Секрет улитки комплекс – 3%</a:t>
            </a:r>
          </a:p>
          <a:p>
            <a:r>
              <a:rPr lang="ru-RU" sz="2400" dirty="0">
                <a:latin typeface="Comic Sans MS" pitchFamily="66" charset="0"/>
              </a:rPr>
              <a:t>Вода – 65,8%</a:t>
            </a:r>
          </a:p>
        </p:txBody>
      </p:sp>
    </p:spTree>
    <p:extLst>
      <p:ext uri="{BB962C8B-B14F-4D97-AF65-F5344CB8AC3E}">
        <p14:creationId xmlns:p14="http://schemas.microsoft.com/office/powerpoint/2010/main" val="503619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568952" cy="4524315"/>
          </a:xfrm>
          <a:prstGeom prst="rect">
            <a:avLst/>
          </a:prstGeom>
          <a:solidFill>
            <a:srgbClr val="DFFC9E">
              <a:alpha val="57255"/>
            </a:srgbClr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latin typeface="Comic Sans MS" pitchFamily="66" charset="0"/>
              </a:rPr>
              <a:t>Получилось мощное увлажняющее и омолаживающее средство. Кожа радуется.  Сыворотка текучая нежно-зеленого цвета, который не проявляется на коже. Впитывается хорошо. Сыворотки делаю на </a:t>
            </a:r>
            <a:r>
              <a:rPr lang="ru-RU" sz="2400" dirty="0" err="1">
                <a:latin typeface="Comic Sans MS" pitchFamily="66" charset="0"/>
              </a:rPr>
              <a:t>лецигеле</a:t>
            </a:r>
            <a:r>
              <a:rPr lang="ru-RU" sz="2400" dirty="0">
                <a:latin typeface="Comic Sans MS" pitchFamily="66" charset="0"/>
              </a:rPr>
              <a:t> – мой компонент, хочется верить, что способствует более глубокой доставке компонентов  в кожу. В выборе </a:t>
            </a:r>
            <a:r>
              <a:rPr lang="ru-RU" sz="2400" dirty="0" err="1">
                <a:latin typeface="Comic Sans MS" pitchFamily="66" charset="0"/>
              </a:rPr>
              <a:t>гелеобразователя</a:t>
            </a:r>
            <a:r>
              <a:rPr lang="ru-RU" sz="2400" dirty="0">
                <a:latin typeface="Comic Sans MS" pitchFamily="66" charset="0"/>
              </a:rPr>
              <a:t> каждый опирается на свои ощущения. </a:t>
            </a:r>
          </a:p>
          <a:p>
            <a:r>
              <a:rPr lang="ru-RU" sz="2400" dirty="0">
                <a:latin typeface="Comic Sans MS" pitchFamily="66" charset="0"/>
              </a:rPr>
              <a:t>Теперь о компонентах и дозировках. Основную информацию по данным компонентам можно прочитать и на сайте магазина, опишу вкратце, за что взяла тот или иной компонент. И почему именно в таких дозировках. </a:t>
            </a:r>
          </a:p>
        </p:txBody>
      </p:sp>
    </p:spTree>
    <p:extLst>
      <p:ext uri="{BB962C8B-B14F-4D97-AF65-F5344CB8AC3E}">
        <p14:creationId xmlns:p14="http://schemas.microsoft.com/office/powerpoint/2010/main" val="3998234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4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97346"/>
            <a:ext cx="8784976" cy="5632311"/>
          </a:xfrm>
          <a:prstGeom prst="rect">
            <a:avLst/>
          </a:prstGeom>
          <a:solidFill>
            <a:srgbClr val="FF9999">
              <a:alpha val="60392"/>
            </a:srgbClr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latin typeface="Comic Sans MS" pitchFamily="66" charset="0"/>
              </a:rPr>
              <a:t>Масло семян лимона – любимое масло «для всего». Способствует увлажнению дермы, повышает её защитные свойства, смягчает наружный слой эпидермиса, разглаживает и питает. Универсальное масло, рекомендовано зрелой и тусклой коже, чувствительной и проблемной коже, обезвоженной. Обладает противомикробным и антисептическим действием. Оказывает противовоспалительное действие. </a:t>
            </a:r>
            <a:r>
              <a:rPr lang="ru-RU" sz="2400" dirty="0" smtClean="0">
                <a:latin typeface="Comic Sans MS" pitchFamily="66" charset="0"/>
              </a:rPr>
              <a:t>Масло </a:t>
            </a:r>
            <a:r>
              <a:rPr lang="ru-RU" sz="2400" dirty="0">
                <a:latin typeface="Comic Sans MS" pitchFamily="66" charset="0"/>
              </a:rPr>
              <a:t>семян </a:t>
            </a:r>
            <a:r>
              <a:rPr lang="ru-RU" sz="2400" dirty="0" smtClean="0">
                <a:latin typeface="Comic Sans MS" pitchFamily="66" charset="0"/>
              </a:rPr>
              <a:t>лимона </a:t>
            </a:r>
            <a:r>
              <a:rPr lang="ru-RU" sz="2400" dirty="0">
                <a:latin typeface="Comic Sans MS" pitchFamily="66" charset="0"/>
              </a:rPr>
              <a:t>подходит жирной, проблемной коже, нормализует работу сальных желез, борется с воспалениями, снимает раздражения, успокаивает и очищает кожу, сужает поры, не закупоривает, предотвращает появление черных точек. </a:t>
            </a:r>
            <a:r>
              <a:rPr lang="ru-RU" sz="2400" dirty="0" smtClean="0">
                <a:latin typeface="Comic Sans MS" pitchFamily="66" charset="0"/>
              </a:rPr>
              <a:t>Использую </a:t>
            </a:r>
            <a:r>
              <a:rPr lang="ru-RU" sz="2400" dirty="0">
                <a:latin typeface="Comic Sans MS" pitchFamily="66" charset="0"/>
              </a:rPr>
              <a:t>это масло </a:t>
            </a:r>
            <a:r>
              <a:rPr lang="ru-RU" sz="2400" dirty="0" smtClean="0">
                <a:latin typeface="Comic Sans MS" pitchFamily="66" charset="0"/>
              </a:rPr>
              <a:t>как </a:t>
            </a:r>
            <a:r>
              <a:rPr lang="ru-RU" sz="2400" dirty="0" err="1">
                <a:latin typeface="Comic Sans MS" pitchFamily="66" charset="0"/>
              </a:rPr>
              <a:t>мономасло</a:t>
            </a:r>
            <a:r>
              <a:rPr lang="ru-RU" sz="2400" dirty="0">
                <a:latin typeface="Comic Sans MS" pitchFamily="66" charset="0"/>
              </a:rPr>
              <a:t> в креме для лица. Освежает кожу хорошо. </a:t>
            </a:r>
          </a:p>
        </p:txBody>
      </p:sp>
    </p:spTree>
    <p:extLst>
      <p:ext uri="{BB962C8B-B14F-4D97-AF65-F5344CB8AC3E}">
        <p14:creationId xmlns:p14="http://schemas.microsoft.com/office/powerpoint/2010/main" val="2119681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568952" cy="4893647"/>
          </a:xfrm>
          <a:prstGeom prst="rect">
            <a:avLst/>
          </a:prstGeom>
          <a:solidFill>
            <a:srgbClr val="FFFF00">
              <a:alpha val="58824"/>
            </a:srgbClr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latin typeface="Comic Sans MS" pitchFamily="66" charset="0"/>
              </a:rPr>
              <a:t>Лецигель – </a:t>
            </a:r>
            <a:r>
              <a:rPr lang="ru-RU" sz="2400" dirty="0" err="1">
                <a:latin typeface="Comic Sans MS" pitchFamily="66" charset="0"/>
              </a:rPr>
              <a:t>гелеобразователь</a:t>
            </a:r>
            <a:r>
              <a:rPr lang="ru-RU" sz="2400" dirty="0">
                <a:latin typeface="Comic Sans MS" pitchFamily="66" charset="0"/>
              </a:rPr>
              <a:t>. Использую давно, в сыворотке мне нравится лецитиновая составляющая – улучшает доставку активов в кожу. Достаточно прост в применении, когда предварительно размешиваешь его в масле или глицерине, все получается без комочков. 2% - выведенная практикой доза – при большем проценте получается маска на лице. </a:t>
            </a:r>
            <a:endParaRPr lang="ru-RU" sz="2400" dirty="0" smtClean="0">
              <a:latin typeface="Comic Sans MS" pitchFamily="66" charset="0"/>
            </a:endParaRPr>
          </a:p>
          <a:p>
            <a:endParaRPr lang="ru-RU" sz="2400" dirty="0">
              <a:latin typeface="Comic Sans MS" pitchFamily="66" charset="0"/>
            </a:endParaRPr>
          </a:p>
          <a:p>
            <a:r>
              <a:rPr lang="en-US" sz="2400" dirty="0" err="1">
                <a:latin typeface="Comic Sans MS" pitchFamily="66" charset="0"/>
              </a:rPr>
              <a:t>Repaier</a:t>
            </a:r>
            <a:r>
              <a:rPr lang="en-US" sz="2400" dirty="0">
                <a:latin typeface="Comic Sans MS" pitchFamily="66" charset="0"/>
              </a:rPr>
              <a:t> complex </a:t>
            </a:r>
            <a:r>
              <a:rPr lang="ru-RU" sz="2400" dirty="0">
                <a:latin typeface="Comic Sans MS" pitchFamily="66" charset="0"/>
              </a:rPr>
              <a:t>– </a:t>
            </a:r>
            <a:r>
              <a:rPr lang="ru-RU" sz="2400" dirty="0" err="1">
                <a:latin typeface="Comic Sans MS" pitchFamily="66" charset="0"/>
              </a:rPr>
              <a:t>лизат</a:t>
            </a:r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err="1">
                <a:latin typeface="Comic Sans MS" pitchFamily="66" charset="0"/>
              </a:rPr>
              <a:t>бифидобактерий</a:t>
            </a:r>
            <a:r>
              <a:rPr lang="ru-RU" sz="2400" dirty="0">
                <a:latin typeface="Comic Sans MS" pitchFamily="66" charset="0"/>
              </a:rPr>
              <a:t>, защищает клетки кожи от агрессивных внешних факторов, снимает воспаление, стимулирует выработку </a:t>
            </a:r>
            <a:r>
              <a:rPr lang="ru-RU" sz="2400" dirty="0" err="1">
                <a:latin typeface="Comic Sans MS" pitchFamily="66" charset="0"/>
              </a:rPr>
              <a:t>церамидов</a:t>
            </a:r>
            <a:r>
              <a:rPr lang="ru-RU" sz="2400" dirty="0">
                <a:latin typeface="Comic Sans MS" pitchFamily="66" charset="0"/>
              </a:rPr>
              <a:t>, улучшает цвет лица. Всегда использую в сыворотках в максимальном проценте. </a:t>
            </a:r>
          </a:p>
        </p:txBody>
      </p:sp>
    </p:spTree>
    <p:extLst>
      <p:ext uri="{BB962C8B-B14F-4D97-AF65-F5344CB8AC3E}">
        <p14:creationId xmlns:p14="http://schemas.microsoft.com/office/powerpoint/2010/main" val="2047699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2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5"/>
            <a:ext cx="8136904" cy="4154984"/>
          </a:xfrm>
          <a:prstGeom prst="rect">
            <a:avLst/>
          </a:prstGeom>
          <a:solidFill>
            <a:srgbClr val="FFC000">
              <a:alpha val="63922"/>
            </a:srgbClr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latin typeface="Comic Sans MS" pitchFamily="66" charset="0"/>
              </a:rPr>
              <a:t>Кораллов </a:t>
            </a:r>
            <a:r>
              <a:rPr lang="ru-RU" sz="2400" dirty="0" err="1">
                <a:latin typeface="Comic Sans MS" pitchFamily="66" charset="0"/>
              </a:rPr>
              <a:t>гидролизат</a:t>
            </a:r>
            <a:r>
              <a:rPr lang="ru-RU" sz="2400" dirty="0">
                <a:latin typeface="Comic Sans MS" pitchFamily="66" charset="0"/>
              </a:rPr>
              <a:t> – комплекс минералов и микроэлементов, заменяю им </a:t>
            </a:r>
            <a:r>
              <a:rPr lang="ru-RU" sz="2400" dirty="0" err="1">
                <a:latin typeface="Comic Sans MS" pitchFamily="66" charset="0"/>
              </a:rPr>
              <a:t>сепитоник</a:t>
            </a:r>
            <a:r>
              <a:rPr lang="ru-RU" sz="2400" dirty="0">
                <a:latin typeface="Comic Sans MS" pitchFamily="66" charset="0"/>
              </a:rPr>
              <a:t> и </a:t>
            </a:r>
            <a:r>
              <a:rPr lang="ru-RU" sz="2400" dirty="0" err="1">
                <a:latin typeface="Comic Sans MS" pitchFamily="66" charset="0"/>
              </a:rPr>
              <a:t>олигоциан</a:t>
            </a:r>
            <a:r>
              <a:rPr lang="ru-RU" sz="2400" dirty="0">
                <a:latin typeface="Comic Sans MS" pitchFamily="66" charset="0"/>
              </a:rPr>
              <a:t>. Кораллов </a:t>
            </a:r>
            <a:r>
              <a:rPr lang="ru-RU" sz="2400" dirty="0" err="1">
                <a:latin typeface="Comic Sans MS" pitchFamily="66" charset="0"/>
              </a:rPr>
              <a:t>гидролизат</a:t>
            </a:r>
            <a:r>
              <a:rPr lang="ru-RU" sz="2400" dirty="0">
                <a:latin typeface="Comic Sans MS" pitchFamily="66" charset="0"/>
              </a:rPr>
              <a:t>  воспринимаю как более сбалансированный минеральный комплекс, сбалансированный природой, соответственно и должен более лучше восприниматься кожей. Это сугубо мое мнение. Кроме того, он заявлен как катализатор биохимических процессов. Дозировка минимальная, так как есть другие активные компоненты. Кораллов </a:t>
            </a:r>
            <a:r>
              <a:rPr lang="ru-RU" sz="2400" dirty="0" err="1">
                <a:latin typeface="Comic Sans MS" pitchFamily="66" charset="0"/>
              </a:rPr>
              <a:t>гидролизат</a:t>
            </a:r>
            <a:r>
              <a:rPr lang="ru-RU" sz="2400" dirty="0">
                <a:latin typeface="Comic Sans MS" pitchFamily="66" charset="0"/>
              </a:rPr>
              <a:t> добавляю также в тоник и крем для рук.</a:t>
            </a:r>
          </a:p>
        </p:txBody>
      </p:sp>
    </p:spTree>
    <p:extLst>
      <p:ext uri="{BB962C8B-B14F-4D97-AF65-F5344CB8AC3E}">
        <p14:creationId xmlns:p14="http://schemas.microsoft.com/office/powerpoint/2010/main" val="2474696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856984" cy="5262979"/>
          </a:xfrm>
          <a:prstGeom prst="rect">
            <a:avLst/>
          </a:prstGeom>
          <a:solidFill>
            <a:srgbClr val="A0FAA0">
              <a:alpha val="50980"/>
            </a:srgbClr>
          </a:solidFill>
        </p:spPr>
        <p:txBody>
          <a:bodyPr wrap="square">
            <a:spAutoFit/>
          </a:bodyPr>
          <a:lstStyle/>
          <a:p>
            <a:r>
              <a:rPr lang="ru-RU" sz="2400" dirty="0" err="1">
                <a:latin typeface="Comic Sans MS" pitchFamily="66" charset="0"/>
              </a:rPr>
              <a:t>Дигидрокверцетин</a:t>
            </a:r>
            <a:r>
              <a:rPr lang="ru-RU" sz="2400" dirty="0">
                <a:latin typeface="Comic Sans MS" pitchFamily="66" charset="0"/>
              </a:rPr>
              <a:t> и </a:t>
            </a:r>
            <a:r>
              <a:rPr lang="ru-RU" sz="2400" dirty="0" err="1">
                <a:latin typeface="Comic Sans MS" pitchFamily="66" charset="0"/>
              </a:rPr>
              <a:t>Арабиногалактан</a:t>
            </a:r>
            <a:r>
              <a:rPr lang="ru-RU" sz="2400" dirty="0">
                <a:latin typeface="Comic Sans MS" pitchFamily="66" charset="0"/>
              </a:rPr>
              <a:t> – антиоксиданты, премикс  способствует проникновению и усвоению других водорастворимых активных компонентов, обладает иммуномодулирующими свойствами, снижает чувствительность кожи в агрессивному воздействию окружающей среды является </a:t>
            </a:r>
            <a:r>
              <a:rPr lang="ru-RU" sz="2400" dirty="0" err="1">
                <a:latin typeface="Comic Sans MS" pitchFamily="66" charset="0"/>
              </a:rPr>
              <a:t>пробиотиком</a:t>
            </a:r>
            <a:r>
              <a:rPr lang="ru-RU" sz="2400" dirty="0">
                <a:latin typeface="Comic Sans MS" pitchFamily="66" charset="0"/>
              </a:rPr>
              <a:t>, снижает </a:t>
            </a:r>
            <a:r>
              <a:rPr lang="ru-RU" sz="2400" dirty="0" smtClean="0">
                <a:latin typeface="Comic Sans MS" pitchFamily="66" charset="0"/>
              </a:rPr>
              <a:t>ТЭПВ, </a:t>
            </a:r>
            <a:r>
              <a:rPr lang="ru-RU" sz="2400" dirty="0">
                <a:latin typeface="Comic Sans MS" pitchFamily="66" charset="0"/>
              </a:rPr>
              <a:t>укрепляет стенки сосудов, снижает их проницательность, способствует восстановлению соединительной ткани, стимулирует синтез коллагена и </a:t>
            </a:r>
            <a:r>
              <a:rPr lang="ru-RU" sz="2400" dirty="0" smtClean="0">
                <a:latin typeface="Comic Sans MS" pitchFamily="66" charset="0"/>
              </a:rPr>
              <a:t>эластина. </a:t>
            </a:r>
            <a:r>
              <a:rPr lang="ru-RU" sz="2400" dirty="0">
                <a:latin typeface="Comic Sans MS" pitchFamily="66" charset="0"/>
              </a:rPr>
              <a:t>Беру максимальную дозу. </a:t>
            </a:r>
          </a:p>
          <a:p>
            <a:r>
              <a:rPr lang="ru-RU" sz="2400" dirty="0" err="1">
                <a:latin typeface="Comic Sans MS" pitchFamily="66" charset="0"/>
              </a:rPr>
              <a:t>Венисенс</a:t>
            </a:r>
            <a:r>
              <a:rPr lang="ru-RU" sz="2400" dirty="0">
                <a:latin typeface="Comic Sans MS" pitchFamily="66" charset="0"/>
              </a:rPr>
              <a:t> – белок водоросли  </a:t>
            </a:r>
            <a:r>
              <a:rPr lang="ru-RU" sz="2400" dirty="0" err="1">
                <a:latin typeface="Comic Sans MS" pitchFamily="66" charset="0"/>
              </a:rPr>
              <a:t>Аларии</a:t>
            </a:r>
            <a:r>
              <a:rPr lang="ru-RU" sz="2400" dirty="0">
                <a:latin typeface="Comic Sans MS" pitchFamily="66" charset="0"/>
              </a:rPr>
              <a:t> в триглицеридах, регулирует факторы старения, </a:t>
            </a:r>
            <a:r>
              <a:rPr lang="ru-RU" sz="2400" dirty="0" err="1">
                <a:latin typeface="Comic Sans MS" pitchFamily="66" charset="0"/>
              </a:rPr>
              <a:t>детоксикация</a:t>
            </a:r>
            <a:r>
              <a:rPr lang="ru-RU" sz="2400" dirty="0">
                <a:latin typeface="Comic Sans MS" pitchFamily="66" charset="0"/>
              </a:rPr>
              <a:t>. Использую как дополнительный омолаживающий компонент растительного происхождения. Дозировка 1%. </a:t>
            </a:r>
          </a:p>
        </p:txBody>
      </p:sp>
    </p:spTree>
    <p:extLst>
      <p:ext uri="{BB962C8B-B14F-4D97-AF65-F5344CB8AC3E}">
        <p14:creationId xmlns:p14="http://schemas.microsoft.com/office/powerpoint/2010/main" val="752935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7"/>
            <a:ext cx="8856984" cy="4154984"/>
          </a:xfrm>
          <a:prstGeom prst="rect">
            <a:avLst/>
          </a:prstGeom>
          <a:solidFill>
            <a:srgbClr val="FF9999">
              <a:alpha val="60000"/>
            </a:srgbClr>
          </a:solidFill>
        </p:spPr>
        <p:txBody>
          <a:bodyPr wrap="square">
            <a:spAutoFit/>
          </a:bodyPr>
          <a:lstStyle/>
          <a:p>
            <a:r>
              <a:rPr lang="ru-RU" sz="2400" dirty="0" err="1">
                <a:latin typeface="Comic Sans MS" pitchFamily="66" charset="0"/>
              </a:rPr>
              <a:t>Гликодерм</a:t>
            </a:r>
            <a:r>
              <a:rPr lang="ru-RU" sz="2400" dirty="0">
                <a:latin typeface="Comic Sans MS" pitchFamily="66" charset="0"/>
              </a:rPr>
              <a:t> - </a:t>
            </a:r>
            <a:r>
              <a:rPr lang="ru-RU" sz="2400" dirty="0" err="1">
                <a:latin typeface="Comic Sans MS" pitchFamily="66" charset="0"/>
              </a:rPr>
              <a:t>липосомальный</a:t>
            </a:r>
            <a:r>
              <a:rPr lang="ru-RU" sz="2400" dirty="0">
                <a:latin typeface="Comic Sans MS" pitchFamily="66" charset="0"/>
              </a:rPr>
              <a:t> поливалентный увлажняющий комплекс, содержащий гиалуроновую кислоту, экстракт меда, </a:t>
            </a:r>
            <a:r>
              <a:rPr lang="ru-RU" sz="2400" dirty="0" err="1">
                <a:latin typeface="Comic Sans MS" pitchFamily="66" charset="0"/>
              </a:rPr>
              <a:t>фософлипиды</a:t>
            </a:r>
            <a:r>
              <a:rPr lang="ru-RU" sz="2400" dirty="0">
                <a:latin typeface="Comic Sans MS" pitchFamily="66" charset="0"/>
              </a:rPr>
              <a:t> и </a:t>
            </a:r>
            <a:r>
              <a:rPr lang="ru-RU" sz="2400" dirty="0" err="1">
                <a:latin typeface="Comic Sans MS" pitchFamily="66" charset="0"/>
              </a:rPr>
              <a:t>сфинголипиды</a:t>
            </a:r>
            <a:r>
              <a:rPr lang="ru-RU" sz="2400" dirty="0">
                <a:latin typeface="Comic Sans MS" pitchFamily="66" charset="0"/>
              </a:rPr>
              <a:t>. Он помогает восстанавливать липидный барьер и поддерживает натуральный увлажняющий фактор </a:t>
            </a:r>
            <a:r>
              <a:rPr lang="ru-RU" sz="2400" dirty="0" smtClean="0">
                <a:latin typeface="Comic Sans MS" pitchFamily="66" charset="0"/>
              </a:rPr>
              <a:t>кожи. Ранее </a:t>
            </a:r>
            <a:r>
              <a:rPr lang="ru-RU" sz="2400" dirty="0">
                <a:latin typeface="Comic Sans MS" pitchFamily="66" charset="0"/>
              </a:rPr>
              <a:t>пользовалась комплексом </a:t>
            </a:r>
            <a:r>
              <a:rPr lang="ru-RU" sz="2400" dirty="0" err="1">
                <a:latin typeface="Comic Sans MS" pitchFamily="66" charset="0"/>
              </a:rPr>
              <a:t>керамидов</a:t>
            </a:r>
            <a:r>
              <a:rPr lang="ru-RU" sz="2400" dirty="0">
                <a:latin typeface="Comic Sans MS" pitchFamily="66" charset="0"/>
              </a:rPr>
              <a:t>, но последнее время полюбился этот актив. Сразу видимый эффект – гладкость и разглаживание морщинок возле носа и под нижними веками, когда гримасничаю. Кожа плотная. Дозировка не максимальная, так используются и другие увлажнители, пока 4% достаточно.</a:t>
            </a:r>
          </a:p>
        </p:txBody>
      </p:sp>
    </p:spTree>
    <p:extLst>
      <p:ext uri="{BB962C8B-B14F-4D97-AF65-F5344CB8AC3E}">
        <p14:creationId xmlns:p14="http://schemas.microsoft.com/office/powerpoint/2010/main" val="3208672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5262979"/>
          </a:xfrm>
          <a:prstGeom prst="rect">
            <a:avLst/>
          </a:prstGeom>
          <a:solidFill>
            <a:srgbClr val="7BFC24">
              <a:alpha val="58824"/>
            </a:srgbClr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latin typeface="Comic Sans MS" pitchFamily="66" charset="0"/>
              </a:rPr>
              <a:t>Хлорофилл-</a:t>
            </a:r>
            <a:r>
              <a:rPr lang="ru-RU" sz="2400" dirty="0" err="1">
                <a:latin typeface="Comic Sans MS" pitchFamily="66" charset="0"/>
              </a:rPr>
              <a:t>каротиновая</a:t>
            </a:r>
            <a:r>
              <a:rPr lang="ru-RU" sz="2400" dirty="0">
                <a:latin typeface="Comic Sans MS" pitchFamily="66" charset="0"/>
              </a:rPr>
              <a:t> паста - </a:t>
            </a:r>
            <a:r>
              <a:rPr lang="ru-RU" sz="2400" dirty="0" smtClean="0">
                <a:latin typeface="Comic Sans MS" pitchFamily="66" charset="0"/>
              </a:rPr>
              <a:t>улучшает </a:t>
            </a:r>
            <a:r>
              <a:rPr lang="ru-RU" sz="2400" dirty="0">
                <a:latin typeface="Comic Sans MS" pitchFamily="66" charset="0"/>
              </a:rPr>
              <a:t>локальное кровообращение, укрепляет стенки сосудов; показана для жирной кожи, хорошо воздействует на загрязненную кожу с крупными порами, улучшает и освежает визуально;  обладает бактериостатическими и </a:t>
            </a:r>
            <a:r>
              <a:rPr lang="ru-RU" sz="2400" dirty="0" err="1">
                <a:latin typeface="Comic Sans MS" pitchFamily="66" charset="0"/>
              </a:rPr>
              <a:t>потивовоспалительными</a:t>
            </a:r>
            <a:r>
              <a:rPr lang="ru-RU" sz="2400" dirty="0">
                <a:latin typeface="Comic Sans MS" pitchFamily="66" charset="0"/>
              </a:rPr>
              <a:t>; обладает </a:t>
            </a:r>
            <a:r>
              <a:rPr lang="ru-RU" sz="2400" dirty="0" err="1">
                <a:latin typeface="Comic Sans MS" pitchFamily="66" charset="0"/>
              </a:rPr>
              <a:t>кератолитическими</a:t>
            </a:r>
            <a:r>
              <a:rPr lang="ru-RU" sz="2400" dirty="0">
                <a:latin typeface="Comic Sans MS" pitchFamily="66" charset="0"/>
              </a:rPr>
              <a:t> свойствами, стимулирует обновление кожи; </a:t>
            </a:r>
            <a:r>
              <a:rPr lang="ru-RU" sz="2400" dirty="0" err="1">
                <a:latin typeface="Comic Sans MS" pitchFamily="66" charset="0"/>
              </a:rPr>
              <a:t>противовозрастное</a:t>
            </a:r>
            <a:r>
              <a:rPr lang="ru-RU" sz="2400" dirty="0">
                <a:latin typeface="Comic Sans MS" pitchFamily="66" charset="0"/>
              </a:rPr>
              <a:t> воздействие – влияет на клеточные мембраны, являясь протектором и повышая их активность. </a:t>
            </a:r>
            <a:r>
              <a:rPr lang="ru-RU" sz="2400" dirty="0" smtClean="0">
                <a:latin typeface="Comic Sans MS" pitchFamily="66" charset="0"/>
              </a:rPr>
              <a:t>Дозировка </a:t>
            </a:r>
            <a:r>
              <a:rPr lang="ru-RU" sz="2400" dirty="0">
                <a:latin typeface="Comic Sans MS" pitchFamily="66" charset="0"/>
              </a:rPr>
              <a:t>минимальная, так как дополнительно использую в масках, умывалках. Кроме того, цвет яркий достаточно, брала и 2%, но надо дополнительно тоником после впитывания проходится – легкий </a:t>
            </a:r>
            <a:r>
              <a:rPr lang="ru-RU" sz="2400" dirty="0" err="1">
                <a:latin typeface="Comic Sans MS" pitchFamily="66" charset="0"/>
              </a:rPr>
              <a:t>подтон</a:t>
            </a:r>
            <a:r>
              <a:rPr lang="ru-RU" sz="2400" dirty="0">
                <a:latin typeface="Comic Sans MS" pitchFamily="66" charset="0"/>
              </a:rPr>
              <a:t> все-таки имеет место быть при 2%.</a:t>
            </a:r>
          </a:p>
        </p:txBody>
      </p:sp>
    </p:spTree>
    <p:extLst>
      <p:ext uri="{BB962C8B-B14F-4D97-AF65-F5344CB8AC3E}">
        <p14:creationId xmlns:p14="http://schemas.microsoft.com/office/powerpoint/2010/main" val="1485642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5632311"/>
          </a:xfrm>
          <a:prstGeom prst="rect">
            <a:avLst/>
          </a:prstGeom>
          <a:solidFill>
            <a:srgbClr val="DFFC9E">
              <a:alpha val="54902"/>
            </a:srgbClr>
          </a:solidFill>
        </p:spPr>
        <p:txBody>
          <a:bodyPr wrap="square">
            <a:spAutoFit/>
          </a:bodyPr>
          <a:lstStyle/>
          <a:p>
            <a:r>
              <a:rPr lang="ru-RU" sz="2400" dirty="0" err="1">
                <a:latin typeface="Comic Sans MS" pitchFamily="66" charset="0"/>
              </a:rPr>
              <a:t>Гидроксиэктоин</a:t>
            </a:r>
            <a:r>
              <a:rPr lang="ru-RU" sz="2400" dirty="0">
                <a:latin typeface="Comic Sans MS" pitchFamily="66" charset="0"/>
              </a:rPr>
              <a:t> – это также любимый ингредиент, </a:t>
            </a:r>
            <a:r>
              <a:rPr lang="ru-RU" sz="2400" dirty="0" err="1">
                <a:latin typeface="Comic Sans MS" pitchFamily="66" charset="0"/>
              </a:rPr>
              <a:t>антиэйдж</a:t>
            </a:r>
            <a:r>
              <a:rPr lang="ru-RU" sz="2400" dirty="0">
                <a:latin typeface="Comic Sans MS" pitchFamily="66" charset="0"/>
              </a:rPr>
              <a:t>, увлажнение, защита клеточных мембран.  Дозировка ближе к минимальной, так как есть дополнительные увлажнители, при более зрелом возрасте можно увеличить дозировку.</a:t>
            </a:r>
          </a:p>
          <a:p>
            <a:r>
              <a:rPr lang="ru-RU" sz="2400" dirty="0" err="1">
                <a:latin typeface="Comic Sans MS" pitchFamily="66" charset="0"/>
              </a:rPr>
              <a:t>Ресвератрол</a:t>
            </a:r>
            <a:r>
              <a:rPr lang="ru-RU" sz="2400" dirty="0">
                <a:latin typeface="Comic Sans MS" pitchFamily="66" charset="0"/>
              </a:rPr>
              <a:t>  - наш уже классический любимый компонент, используем как омолаживающий, осветляющий актив, который блокирует основные факторы старения. Призван сохранять упругость, тонус и увлажненность кожи, а так же обеспечивать обновление кожи. Использую среднюю дозировку, так как в сыворотке есть другие омолаживающие компоненты. Но планирую повышать все-таки до 1%. Растворяла в </a:t>
            </a:r>
            <a:r>
              <a:rPr lang="ru-RU" sz="2400" dirty="0" err="1">
                <a:latin typeface="Comic Sans MS" pitchFamily="66" charset="0"/>
              </a:rPr>
              <a:t>пропиленгликоле</a:t>
            </a:r>
            <a:r>
              <a:rPr lang="ru-RU" sz="2400" dirty="0">
                <a:latin typeface="Comic Sans MS" pitchFamily="66" charset="0"/>
              </a:rPr>
              <a:t> (2% - достаточно), все сразу разошлось.</a:t>
            </a:r>
          </a:p>
        </p:txBody>
      </p:sp>
    </p:spTree>
    <p:extLst>
      <p:ext uri="{BB962C8B-B14F-4D97-AF65-F5344CB8AC3E}">
        <p14:creationId xmlns:p14="http://schemas.microsoft.com/office/powerpoint/2010/main" val="3174270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12968" cy="4893647"/>
          </a:xfrm>
          <a:prstGeom prst="rect">
            <a:avLst/>
          </a:prstGeom>
          <a:solidFill>
            <a:srgbClr val="FFFF00">
              <a:alpha val="56863"/>
            </a:srgbClr>
          </a:solidFill>
        </p:spPr>
        <p:txBody>
          <a:bodyPr wrap="square">
            <a:spAutoFit/>
          </a:bodyPr>
          <a:lstStyle/>
          <a:p>
            <a:r>
              <a:rPr lang="ru-RU" sz="2400" dirty="0" err="1">
                <a:latin typeface="Comic Sans MS" pitchFamily="66" charset="0"/>
              </a:rPr>
              <a:t>Трипептид</a:t>
            </a:r>
            <a:r>
              <a:rPr lang="ru-RU" sz="2400" dirty="0">
                <a:latin typeface="Comic Sans MS" pitchFamily="66" charset="0"/>
              </a:rPr>
              <a:t> меди -  обладает заживляющим и антиоксидантным эффектом, стимулирует синтез структурных белков, </a:t>
            </a:r>
            <a:r>
              <a:rPr lang="ru-RU" sz="2400" dirty="0" err="1">
                <a:latin typeface="Comic Sans MS" pitchFamily="66" charset="0"/>
              </a:rPr>
              <a:t>хондроитина</a:t>
            </a:r>
            <a:r>
              <a:rPr lang="ru-RU" sz="2400" dirty="0">
                <a:latin typeface="Comic Sans MS" pitchFamily="66" charset="0"/>
              </a:rPr>
              <a:t>, </a:t>
            </a:r>
            <a:r>
              <a:rPr lang="ru-RU" sz="2400" dirty="0" err="1">
                <a:latin typeface="Comic Sans MS" pitchFamily="66" charset="0"/>
              </a:rPr>
              <a:t>декорина</a:t>
            </a:r>
            <a:r>
              <a:rPr lang="ru-RU" sz="2400" dirty="0">
                <a:latin typeface="Comic Sans MS" pitchFamily="66" charset="0"/>
              </a:rPr>
              <a:t>, и </a:t>
            </a:r>
            <a:r>
              <a:rPr lang="ru-RU" sz="2400" dirty="0" err="1">
                <a:latin typeface="Comic Sans MS" pitchFamily="66" charset="0"/>
              </a:rPr>
              <a:t>гликозаминоглюканов</a:t>
            </a:r>
            <a:r>
              <a:rPr lang="ru-RU" sz="2400" dirty="0">
                <a:latin typeface="Comic Sans MS" pitchFamily="66" charset="0"/>
              </a:rPr>
              <a:t>. </a:t>
            </a:r>
            <a:r>
              <a:rPr lang="ru-RU" sz="2400" dirty="0" smtClean="0">
                <a:latin typeface="Comic Sans MS" pitchFamily="66" charset="0"/>
              </a:rPr>
              <a:t>Значительно </a:t>
            </a:r>
            <a:r>
              <a:rPr lang="ru-RU" sz="2400" dirty="0">
                <a:latin typeface="Comic Sans MS" pitchFamily="66" charset="0"/>
              </a:rPr>
              <a:t>уменьшает морщины, укрепляет дерму, сглаживает неровности </a:t>
            </a:r>
            <a:r>
              <a:rPr lang="ru-RU" sz="2400" dirty="0" smtClean="0">
                <a:latin typeface="Comic Sans MS" pitchFamily="66" charset="0"/>
              </a:rPr>
              <a:t>кожи. </a:t>
            </a:r>
            <a:r>
              <a:rPr lang="ru-RU" sz="2400" dirty="0">
                <a:latin typeface="Comic Sans MS" pitchFamily="66" charset="0"/>
              </a:rPr>
              <a:t>Увеличивает </a:t>
            </a:r>
            <a:r>
              <a:rPr lang="ru-RU" sz="2400" dirty="0" smtClean="0">
                <a:latin typeface="Comic Sans MS" pitchFamily="66" charset="0"/>
              </a:rPr>
              <a:t>плотность </a:t>
            </a:r>
            <a:r>
              <a:rPr lang="ru-RU" sz="2400" dirty="0">
                <a:latin typeface="Comic Sans MS" pitchFamily="66" charset="0"/>
              </a:rPr>
              <a:t>межклеточного матрикса, стимулирует синтез эластина и </a:t>
            </a:r>
            <a:r>
              <a:rPr lang="ru-RU" sz="2400" dirty="0" err="1">
                <a:latin typeface="Comic Sans MS" pitchFamily="66" charset="0"/>
              </a:rPr>
              <a:t>протеогликанов</a:t>
            </a:r>
            <a:r>
              <a:rPr lang="ru-RU" sz="2400" dirty="0">
                <a:latin typeface="Comic Sans MS" pitchFamily="66" charset="0"/>
              </a:rPr>
              <a:t>. </a:t>
            </a:r>
            <a:r>
              <a:rPr lang="ru-RU" sz="2400" dirty="0" smtClean="0">
                <a:latin typeface="Comic Sans MS" pitchFamily="66" charset="0"/>
              </a:rPr>
              <a:t>Способствует </a:t>
            </a:r>
            <a:r>
              <a:rPr lang="ru-RU" sz="2400" dirty="0">
                <a:latin typeface="Comic Sans MS" pitchFamily="66" charset="0"/>
              </a:rPr>
              <a:t>синтезу «правильных» волокон кожи, без утолщений, характерных для (например) рубцов, оказывая прямое и опосредованное антиоксидантное действие. Дозировка взята минимальная, так как в сыворотке есть еще активные омолаживающие компоненты.</a:t>
            </a:r>
          </a:p>
        </p:txBody>
      </p:sp>
    </p:spTree>
    <p:extLst>
      <p:ext uri="{BB962C8B-B14F-4D97-AF65-F5344CB8AC3E}">
        <p14:creationId xmlns:p14="http://schemas.microsoft.com/office/powerpoint/2010/main" val="2308309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136904" cy="3046988"/>
          </a:xfrm>
          <a:prstGeom prst="rect">
            <a:avLst/>
          </a:prstGeom>
          <a:solidFill>
            <a:srgbClr val="FF7C80">
              <a:alpha val="58824"/>
            </a:srgbClr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latin typeface="Comic Sans MS" pitchFamily="66" charset="0"/>
              </a:rPr>
              <a:t>Секрет улитки комплекс – целый природный коктейль витаминов, микроэлементов, </a:t>
            </a:r>
            <a:r>
              <a:rPr lang="ru-RU" sz="2400" dirty="0" err="1">
                <a:latin typeface="Comic Sans MS" pitchFamily="66" charset="0"/>
              </a:rPr>
              <a:t>гиалуроновой</a:t>
            </a:r>
            <a:r>
              <a:rPr lang="ru-RU" sz="2400" dirty="0">
                <a:latin typeface="Comic Sans MS" pitchFamily="66" charset="0"/>
              </a:rPr>
              <a:t> кислоты, полисахаридов. Использую в качестве антиоксиданта, для снятия воспаления, раздражения, регенерации поврежденных тканей, комплекс витаминов, все это в природной форме. Дозировка средняя – как дополнительный комплексный актив. </a:t>
            </a:r>
          </a:p>
          <a:p>
            <a:r>
              <a:rPr lang="ru-RU" sz="2400" dirty="0" err="1">
                <a:latin typeface="Comic Sans MS" pitchFamily="66" charset="0"/>
              </a:rPr>
              <a:t>Пропиленгликоль</a:t>
            </a:r>
            <a:r>
              <a:rPr lang="ru-RU" sz="2400" dirty="0">
                <a:latin typeface="Comic Sans MS" pitchFamily="66" charset="0"/>
              </a:rPr>
              <a:t> – растворитель для </a:t>
            </a:r>
            <a:r>
              <a:rPr lang="ru-RU" sz="2400" dirty="0" err="1">
                <a:latin typeface="Comic Sans MS" pitchFamily="66" charset="0"/>
              </a:rPr>
              <a:t>ресвератрола</a:t>
            </a:r>
            <a:r>
              <a:rPr lang="ru-RU" sz="2400" dirty="0">
                <a:latin typeface="Comic Sans MS" pitchFamily="66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00123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9952" y="404664"/>
            <a:ext cx="4572000" cy="3046988"/>
          </a:xfrm>
          <a:prstGeom prst="rect">
            <a:avLst/>
          </a:prstGeom>
          <a:solidFill>
            <a:srgbClr val="FFC000">
              <a:alpha val="49020"/>
            </a:srgbClr>
          </a:solidFill>
        </p:spPr>
        <p:txBody>
          <a:bodyPr>
            <a:spAutoFit/>
          </a:bodyPr>
          <a:lstStyle/>
          <a:p>
            <a:r>
              <a:rPr lang="ru-RU" sz="2400" dirty="0">
                <a:latin typeface="Comic Sans MS" pitchFamily="66" charset="0"/>
              </a:rPr>
              <a:t>Готовим и дезинфицируем посуду и инструменты. Готовим все компоненты. Отмеряем масло семян лимона, добавляем </a:t>
            </a:r>
            <a:r>
              <a:rPr lang="ru-RU" sz="2400" dirty="0" err="1">
                <a:latin typeface="Comic Sans MS" pitchFamily="66" charset="0"/>
              </a:rPr>
              <a:t>венисенс</a:t>
            </a:r>
            <a:r>
              <a:rPr lang="ru-RU" sz="2400" dirty="0">
                <a:latin typeface="Comic Sans MS" pitchFamily="66" charset="0"/>
              </a:rPr>
              <a:t>, размешиваем, добавляем </a:t>
            </a:r>
            <a:r>
              <a:rPr lang="ru-RU" sz="2400" dirty="0" err="1">
                <a:latin typeface="Comic Sans MS" pitchFamily="66" charset="0"/>
              </a:rPr>
              <a:t>лецигель</a:t>
            </a:r>
            <a:r>
              <a:rPr lang="ru-RU" sz="2400" dirty="0">
                <a:latin typeface="Comic Sans MS" pitchFamily="66" charset="0"/>
              </a:rPr>
              <a:t>, все хорошо размешиваем.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25980"/>
            <a:ext cx="3491880" cy="20951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068960"/>
            <a:ext cx="3426127" cy="205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48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71393" y="332656"/>
            <a:ext cx="5293095" cy="4893647"/>
          </a:xfrm>
          <a:prstGeom prst="rect">
            <a:avLst/>
          </a:prstGeom>
          <a:solidFill>
            <a:srgbClr val="DFFC9E">
              <a:alpha val="60000"/>
            </a:srgbClr>
          </a:solidFill>
          <a:ln>
            <a:solidFill>
              <a:srgbClr val="A0FAA0">
                <a:alpha val="65098"/>
              </a:srgbClr>
            </a:solidFill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В </a:t>
            </a:r>
            <a:r>
              <a:rPr lang="ru-RU" sz="2400" dirty="0">
                <a:latin typeface="Comic Sans MS" pitchFamily="66" charset="0"/>
              </a:rPr>
              <a:t>другом стакане отмеряем воду, </a:t>
            </a:r>
            <a:r>
              <a:rPr lang="ru-RU" sz="2400" dirty="0" err="1">
                <a:latin typeface="Comic Sans MS" pitchFamily="66" charset="0"/>
              </a:rPr>
              <a:t>гидроксиэктоин</a:t>
            </a:r>
            <a:r>
              <a:rPr lang="ru-RU" sz="2400" dirty="0">
                <a:latin typeface="Comic Sans MS" pitchFamily="66" charset="0"/>
              </a:rPr>
              <a:t>, </a:t>
            </a:r>
            <a:r>
              <a:rPr lang="ru-RU" sz="2400" dirty="0" smtClean="0">
                <a:latin typeface="Comic Sans MS" pitchFamily="66" charset="0"/>
              </a:rPr>
              <a:t>ДА. </a:t>
            </a:r>
            <a:r>
              <a:rPr lang="ru-RU" sz="2400" dirty="0">
                <a:latin typeface="Comic Sans MS" pitchFamily="66" charset="0"/>
              </a:rPr>
              <a:t>Все ставим на водяную баню. Нагревать до полного растворения </a:t>
            </a:r>
            <a:r>
              <a:rPr lang="ru-RU" sz="2400" dirty="0" err="1">
                <a:latin typeface="Comic Sans MS" pitchFamily="66" charset="0"/>
              </a:rPr>
              <a:t>гидроксиэктоина</a:t>
            </a:r>
            <a:r>
              <a:rPr lang="ru-RU" sz="2400" dirty="0">
                <a:latin typeface="Comic Sans MS" pitchFamily="66" charset="0"/>
              </a:rPr>
              <a:t>. Вливаем водную фазу в масляную. И вжикаем </a:t>
            </a:r>
            <a:r>
              <a:rPr lang="ru-RU" sz="2400" dirty="0" smtClean="0">
                <a:latin typeface="Comic Sans MS" pitchFamily="66" charset="0"/>
              </a:rPr>
              <a:t>миксером из нашего магазина. </a:t>
            </a:r>
            <a:r>
              <a:rPr lang="ru-RU" sz="2400" dirty="0">
                <a:latin typeface="Comic Sans MS" pitchFamily="66" charset="0"/>
              </a:rPr>
              <a:t>Смесь становится однородной и густой. Когда вводим </a:t>
            </a:r>
            <a:r>
              <a:rPr lang="ru-RU" sz="2400" dirty="0" err="1">
                <a:latin typeface="Comic Sans MS" pitchFamily="66" charset="0"/>
              </a:rPr>
              <a:t>ненагретую</a:t>
            </a:r>
            <a:r>
              <a:rPr lang="ru-RU" sz="2400" dirty="0">
                <a:latin typeface="Comic Sans MS" pitchFamily="66" charset="0"/>
              </a:rPr>
              <a:t> воду, то дольше </a:t>
            </a:r>
            <a:r>
              <a:rPr lang="ru-RU" sz="2400" dirty="0" smtClean="0">
                <a:latin typeface="Comic Sans MS" pitchFamily="66" charset="0"/>
              </a:rPr>
              <a:t>мешаем. </a:t>
            </a:r>
            <a:r>
              <a:rPr lang="ru-RU" sz="2400" dirty="0">
                <a:latin typeface="Comic Sans MS" pitchFamily="66" charset="0"/>
              </a:rPr>
              <a:t>При горячей воде очень быстро образуется густая эмульсия.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3240360" cy="19442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2420888"/>
            <a:ext cx="3240360" cy="19442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4509120"/>
            <a:ext cx="3419872" cy="205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41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3968" y="188640"/>
            <a:ext cx="4572000" cy="1938992"/>
          </a:xfrm>
          <a:prstGeom prst="rect">
            <a:avLst/>
          </a:prstGeom>
          <a:solidFill>
            <a:srgbClr val="FFFF00">
              <a:alpha val="61176"/>
            </a:srgbClr>
          </a:solidFill>
        </p:spPr>
        <p:txBody>
          <a:bodyPr>
            <a:spAutoFit/>
          </a:bodyPr>
          <a:lstStyle/>
          <a:p>
            <a:r>
              <a:rPr lang="ru-RU" sz="2400" dirty="0">
                <a:latin typeface="Comic Sans MS" pitchFamily="66" charset="0"/>
              </a:rPr>
              <a:t>Далее отмеряем </a:t>
            </a:r>
            <a:r>
              <a:rPr lang="ru-RU" sz="2400" dirty="0" err="1">
                <a:latin typeface="Comic Sans MS" pitchFamily="66" charset="0"/>
              </a:rPr>
              <a:t>пропиленгликоль</a:t>
            </a:r>
            <a:r>
              <a:rPr lang="ru-RU" sz="2400" dirty="0">
                <a:latin typeface="Comic Sans MS" pitchFamily="66" charset="0"/>
              </a:rPr>
              <a:t> и сыпем </a:t>
            </a:r>
            <a:r>
              <a:rPr lang="ru-RU" sz="2400" dirty="0" err="1">
                <a:latin typeface="Comic Sans MS" pitchFamily="66" charset="0"/>
              </a:rPr>
              <a:t>ресвератрол</a:t>
            </a:r>
            <a:r>
              <a:rPr lang="ru-RU" sz="2400" dirty="0">
                <a:latin typeface="Comic Sans MS" pitchFamily="66" charset="0"/>
              </a:rPr>
              <a:t>. Быстро получаем однородный пастообразный раствор.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3773"/>
            <a:ext cx="3695191" cy="22171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3528" y="2708920"/>
            <a:ext cx="8532440" cy="3046988"/>
          </a:xfrm>
          <a:prstGeom prst="rect">
            <a:avLst/>
          </a:prstGeom>
          <a:solidFill>
            <a:srgbClr val="FFFF00">
              <a:alpha val="60000"/>
            </a:srgbClr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В стакан с сывороткой вводим хлорофиллокаротиновую пасту, </a:t>
            </a:r>
            <a:r>
              <a:rPr lang="ru-RU" sz="2400" dirty="0" err="1" smtClean="0">
                <a:latin typeface="Comic Sans MS" pitchFamily="66" charset="0"/>
              </a:rPr>
              <a:t>трипептид</a:t>
            </a:r>
            <a:r>
              <a:rPr lang="ru-RU" sz="2400" dirty="0" smtClean="0">
                <a:latin typeface="Comic Sans MS" pitchFamily="66" charset="0"/>
              </a:rPr>
              <a:t> меди, </a:t>
            </a:r>
            <a:r>
              <a:rPr lang="en-US" sz="2400" dirty="0" smtClean="0">
                <a:latin typeface="Comic Sans MS" pitchFamily="66" charset="0"/>
              </a:rPr>
              <a:t>Repair complex</a:t>
            </a:r>
            <a:r>
              <a:rPr lang="ru-RU" sz="2400" dirty="0" smtClean="0">
                <a:latin typeface="Comic Sans MS" pitchFamily="66" charset="0"/>
              </a:rPr>
              <a:t>, кораллов </a:t>
            </a:r>
            <a:r>
              <a:rPr lang="ru-RU" sz="2400" dirty="0" err="1" smtClean="0">
                <a:latin typeface="Comic Sans MS" pitchFamily="66" charset="0"/>
              </a:rPr>
              <a:t>гидролизат</a:t>
            </a:r>
            <a:r>
              <a:rPr lang="ru-RU" sz="2400" dirty="0" smtClean="0">
                <a:latin typeface="Comic Sans MS" pitchFamily="66" charset="0"/>
              </a:rPr>
              <a:t>, </a:t>
            </a:r>
            <a:r>
              <a:rPr lang="ru-RU" sz="2400" dirty="0" err="1" smtClean="0">
                <a:latin typeface="Comic Sans MS" pitchFamily="66" charset="0"/>
              </a:rPr>
              <a:t>сенсиву</a:t>
            </a:r>
            <a:r>
              <a:rPr lang="ru-RU" sz="2400" dirty="0" smtClean="0">
                <a:latin typeface="Comic Sans MS" pitchFamily="66" charset="0"/>
              </a:rPr>
              <a:t>, секрет улитки комплекс, </a:t>
            </a:r>
            <a:r>
              <a:rPr lang="ru-RU" sz="2400" dirty="0" err="1" smtClean="0">
                <a:latin typeface="Comic Sans MS" pitchFamily="66" charset="0"/>
              </a:rPr>
              <a:t>гликодерм</a:t>
            </a:r>
            <a:r>
              <a:rPr lang="ru-RU" sz="2400" dirty="0" smtClean="0">
                <a:latin typeface="Comic Sans MS" pitchFamily="66" charset="0"/>
              </a:rPr>
              <a:t>. После добавления каждого актива хорошо промешиваем, можно и миксером на маленькой скорости с насадкой в виде палочки. Скорость все-таки небольшая. Но можно все промешать и ложечкой. </a:t>
            </a:r>
            <a:endParaRPr lang="ru-RU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323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89403" y="286181"/>
            <a:ext cx="5303077" cy="1938992"/>
          </a:xfrm>
          <a:prstGeom prst="rect">
            <a:avLst/>
          </a:prstGeom>
          <a:solidFill>
            <a:srgbClr val="FF9999">
              <a:alpha val="61961"/>
            </a:srgbClr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latin typeface="Comic Sans MS" pitchFamily="66" charset="0"/>
              </a:rPr>
              <a:t>В самом конце добавляем раствор </a:t>
            </a:r>
            <a:r>
              <a:rPr lang="ru-RU" sz="2400" dirty="0" err="1">
                <a:latin typeface="Comic Sans MS" pitchFamily="66" charset="0"/>
              </a:rPr>
              <a:t>ресвератрола</a:t>
            </a:r>
            <a:r>
              <a:rPr lang="ru-RU" sz="2400" dirty="0">
                <a:latin typeface="Comic Sans MS" pitchFamily="66" charset="0"/>
              </a:rPr>
              <a:t>. Все однородно, ничего  не отслаивается. Текучая сыворотка нежно зеленого цвета. Замеряем РН – 5,90.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856587"/>
            <a:ext cx="4567941" cy="27407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37642" y="1073389"/>
            <a:ext cx="4790463" cy="303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154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8064" y="404664"/>
            <a:ext cx="3707904" cy="4154984"/>
          </a:xfrm>
          <a:prstGeom prst="rect">
            <a:avLst/>
          </a:prstGeom>
          <a:solidFill>
            <a:srgbClr val="FFC000">
              <a:alpha val="50980"/>
            </a:srgbClr>
          </a:solidFill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Прекрасно </a:t>
            </a:r>
            <a:r>
              <a:rPr lang="ru-RU" sz="2400" dirty="0">
                <a:latin typeface="Comic Sans MS" pitchFamily="66" charset="0"/>
              </a:rPr>
              <a:t>впитывается, увлажняет, подтягивает кожу, освежает цвет лица. На руке показана капля готовой сыворотки, затем я ее слегка размазываю и видно, что остается влажный след, но не зеленый!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4328748" cy="25972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23" y="3600584"/>
            <a:ext cx="4427984" cy="265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43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517232"/>
            <a:ext cx="8640960" cy="830997"/>
          </a:xfrm>
          <a:prstGeom prst="rect">
            <a:avLst/>
          </a:prstGeom>
          <a:solidFill>
            <a:srgbClr val="FFFF00">
              <a:alpha val="65098"/>
            </a:srgbClr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latin typeface="Comic Sans MS" pitchFamily="66" charset="0"/>
              </a:rPr>
              <a:t>Увлажняющая и омолаживающая сыворотка для кожи, склонной к жирности, готова! </a:t>
            </a:r>
          </a:p>
        </p:txBody>
      </p:sp>
    </p:spTree>
    <p:extLst>
      <p:ext uri="{BB962C8B-B14F-4D97-AF65-F5344CB8AC3E}">
        <p14:creationId xmlns:p14="http://schemas.microsoft.com/office/powerpoint/2010/main" val="19925071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1028</Words>
  <Application>Microsoft Office PowerPoint</Application>
  <PresentationFormat>Экран (4:3)</PresentationFormat>
  <Paragraphs>43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Сыворотка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it</dc:creator>
  <cp:lastModifiedBy>it</cp:lastModifiedBy>
  <cp:revision>27</cp:revision>
  <dcterms:created xsi:type="dcterms:W3CDTF">2016-11-26T17:29:06Z</dcterms:created>
  <dcterms:modified xsi:type="dcterms:W3CDTF">2016-11-27T08:47:28Z</dcterms:modified>
</cp:coreProperties>
</file>