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0" r:id="rId2"/>
    <p:sldId id="265" r:id="rId3"/>
    <p:sldId id="267" r:id="rId4"/>
    <p:sldId id="260" r:id="rId5"/>
    <p:sldId id="268" r:id="rId6"/>
    <p:sldId id="281" r:id="rId7"/>
    <p:sldId id="269" r:id="rId8"/>
    <p:sldId id="270" r:id="rId9"/>
    <p:sldId id="282" r:id="rId10"/>
    <p:sldId id="283" r:id="rId11"/>
    <p:sldId id="271" r:id="rId12"/>
    <p:sldId id="284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521415D9-36F7-43E2-AB2F-B90AF26B5E84}">
      <p14:sectionLst xmlns:p14="http://schemas.microsoft.com/office/powerpoint/2010/main">
        <p14:section name="Раздел по умолчанию" id="{2338295C-84B9-45EE-A738-09ACCEB8F303}">
          <p14:sldIdLst>
            <p14:sldId id="280"/>
            <p14:sldId id="265"/>
            <p14:sldId id="267"/>
            <p14:sldId id="260"/>
            <p14:sldId id="268"/>
            <p14:sldId id="281"/>
            <p14:sldId id="269"/>
            <p14:sldId id="270"/>
            <p14:sldId id="282"/>
            <p14:sldId id="283"/>
            <p14:sldId id="271"/>
            <p14:sldId id="284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FF00"/>
    <a:srgbClr val="000000"/>
    <a:srgbClr val="DAFE02"/>
    <a:srgbClr val="36D1E6"/>
    <a:srgbClr val="00FFFF"/>
    <a:srgbClr val="FF9933"/>
    <a:srgbClr val="94CF4D"/>
    <a:srgbClr val="9933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6803" autoAdjust="0"/>
  </p:normalViewPr>
  <p:slideViewPr>
    <p:cSldViewPr>
      <p:cViewPr varScale="1">
        <p:scale>
          <a:sx n="71" d="100"/>
          <a:sy n="71" d="100"/>
        </p:scale>
        <p:origin x="-13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6E7D018D-748F-47BF-843A-40349A141CAC}" type="datetimeFigureOut">
              <a:rPr lang="ru-RU" smtClean="0"/>
              <a:pPr/>
              <a:t>26.11.2016</a:t>
            </a:fld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04AC5213-BACC-41AB-9B61-B40CF6C5296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522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23E9B8FB-2ABD-42C9-A6DA-A6789EAF441D}" type="datetimeFigureOut">
              <a:pPr/>
              <a:t>5/15/2009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2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ru-RU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фотоальбома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chemeClr val="bg1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ru-RU"/>
              <a:t>Щелкните, чтобы добавить дату и прочие сведения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2400" i="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ниж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(на весь экран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ru-RU" i="0"/>
              <a:t>Щелкните значок, чтобы добавить фотографию размером со всю страницу</a:t>
            </a:r>
            <a:endParaRPr kumimoji="0" lang="ru-RU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Подзаголовок слайда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раздела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смешан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смешанна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большой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: 1 книжная и 3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альбомных и 2 книж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книжных и 2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5/15/2009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5/15/2009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ru-RU">
                <a:solidFill>
                  <a:schemeClr val="bg1"/>
                </a:solidFill>
              </a:rPr>
              <a:pPr algn="r"/>
              <a:t>26.11.2016</a:t>
            </a:fld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ru-RU">
                <a:solidFill>
                  <a:schemeClr val="bg1"/>
                </a:solidFill>
              </a:rPr>
              <a:pPr/>
              <a:t>‹#›</a:t>
            </a:fld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ru-RU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ru-RU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ru-RU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ru-RU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1"/>
            <a:ext cx="5256584" cy="2585323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Comic Sans MS" pitchFamily="66" charset="0"/>
              </a:rPr>
              <a:t>Крем для лица «Молодильное яблочко»</a:t>
            </a:r>
            <a:endParaRPr lang="ru-RU" sz="5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8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body" sz="quarter" idx="4294967295"/>
          </p:nvPr>
        </p:nvSpPr>
        <p:spPr>
          <a:xfrm>
            <a:off x="611560" y="476672"/>
            <a:ext cx="7632848" cy="5904656"/>
          </a:xfrm>
          <a:solidFill>
            <a:srgbClr val="DAFE02">
              <a:alpha val="45098"/>
            </a:srgbClr>
          </a:solidFill>
        </p:spPr>
        <p:txBody>
          <a:bodyPr>
            <a:normAutofit fontScale="85000" lnSpcReduction="10000"/>
          </a:bodyPr>
          <a:lstStyle>
            <a:extLst/>
          </a:lstStyle>
          <a:p>
            <a:pPr marL="0" indent="0" algn="ctr">
              <a:lnSpc>
                <a:spcPts val="2300"/>
              </a:lnSpc>
              <a:buNone/>
            </a:pP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</a:rPr>
              <a:t>Крем </a:t>
            </a:r>
            <a:r>
              <a:rPr lang="ru-RU" sz="2400" dirty="0">
                <a:solidFill>
                  <a:srgbClr val="000000"/>
                </a:solidFill>
                <a:latin typeface="Comic Sans MS" pitchFamily="66" charset="0"/>
              </a:rPr>
              <a:t>для лица «Молодильное яблочко». Крем предназначен для кожи, склонной к жирности, имеющей мелкие морщинки, расширенные поры. Для возраста после 35 лет. Срок использования 6 месяцев ( с цинком РСА - 2 месяца). Результат – вертикальные морщинки на лбу  на переносице практически разгладились ( одна мимическая осталась). Горизонтальные на лбу тонкие и неглубокие разгладились, морщинки под нижним веком ( от </a:t>
            </a:r>
            <a:r>
              <a:rPr lang="ru-RU" sz="2400" dirty="0">
                <a:solidFill>
                  <a:schemeClr val="tx1"/>
                </a:solidFill>
                <a:latin typeface="Comic Sans MS" pitchFamily="66" charset="0"/>
              </a:rPr>
              <a:t>обезвоженности</a:t>
            </a:r>
            <a:r>
              <a:rPr lang="ru-RU" sz="2400" dirty="0">
                <a:solidFill>
                  <a:srgbClr val="000000"/>
                </a:solidFill>
                <a:latin typeface="Comic Sans MS" pitchFamily="66" charset="0"/>
              </a:rPr>
              <a:t>) разгладились. Поры сузились. Цвет лица ровный и свежий. Кожа уплотнилась, гладкая, </a:t>
            </a: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</a:rPr>
              <a:t>упругая, </a:t>
            </a:r>
            <a:r>
              <a:rPr lang="ru-RU" sz="2400" dirty="0">
                <a:solidFill>
                  <a:srgbClr val="000000"/>
                </a:solidFill>
                <a:latin typeface="Comic Sans MS" pitchFamily="66" charset="0"/>
              </a:rPr>
              <a:t>наметившийся обвиснуть подбородок, подтянулся по стойке «смирно». Воспаления, возникающие в 2-3 местах на носу раз в месяц, прошли. Цвет кожи – свежий, ровный</a:t>
            </a:r>
            <a:r>
              <a:rPr lang="ru-RU" sz="2400" dirty="0" smtClean="0">
                <a:solidFill>
                  <a:srgbClr val="000000"/>
                </a:solidFill>
                <a:latin typeface="Comic Sans MS" pitchFamily="66" charset="0"/>
              </a:rPr>
              <a:t>. Крем </a:t>
            </a:r>
            <a:r>
              <a:rPr lang="ru-RU" sz="2400" dirty="0">
                <a:solidFill>
                  <a:srgbClr val="000000"/>
                </a:solidFill>
                <a:latin typeface="Comic Sans MS" pitchFamily="66" charset="0"/>
              </a:rPr>
              <a:t>для холодного времени года, поэтому масляная фаза богатая, кроме того в </a:t>
            </a:r>
            <a:r>
              <a:rPr lang="ru-RU" sz="2400" dirty="0" err="1">
                <a:solidFill>
                  <a:srgbClr val="000000"/>
                </a:solidFill>
                <a:latin typeface="Comic Sans MS" pitchFamily="66" charset="0"/>
              </a:rPr>
              <a:t>жирнокислотном</a:t>
            </a:r>
            <a:r>
              <a:rPr lang="ru-RU" sz="2400" dirty="0">
                <a:solidFill>
                  <a:srgbClr val="000000"/>
                </a:solidFill>
                <a:latin typeface="Comic Sans MS" pitchFamily="66" charset="0"/>
              </a:rPr>
              <a:t> составе имеются линоленовые кислоты, которые допустимы в дневном креме в осенне-зимний период при недостатке солнца. 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1403648" y="6093296"/>
            <a:ext cx="612068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Отношение олеиновой к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линолевой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кислоте 1,04.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body" sz="quarter" idx="4294967295"/>
          </p:nvPr>
        </p:nvSpPr>
        <p:spPr>
          <a:xfrm>
            <a:off x="323528" y="404664"/>
            <a:ext cx="8208912" cy="6192688"/>
          </a:xfrm>
          <a:solidFill>
            <a:srgbClr val="DAFE02">
              <a:alpha val="34902"/>
            </a:srgbClr>
          </a:solidFill>
        </p:spPr>
        <p:txBody>
          <a:bodyPr>
            <a:noAutofit/>
          </a:bodyPr>
          <a:lstStyle>
            <a:extLst/>
          </a:lstStyle>
          <a:p>
            <a:pPr marL="0" indent="0">
              <a:lnSpc>
                <a:spcPts val="24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Comic Sans MS" pitchFamily="66" charset="0"/>
              </a:rPr>
              <a:t>Жирная </a:t>
            </a: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фаза – 29%</a:t>
            </a:r>
            <a:endParaRPr lang="ru-RU" sz="2000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Масло земляники садовой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Масло примулы вечерней – 2%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Масло зеленого кофе – 8%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Масло лесного ореха – 5%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СО2 экстракт пальмы сабаль – 5%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Комплекс </a:t>
            </a:r>
            <a:endParaRPr lang="ru-RU" sz="20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Comic Sans MS" pitchFamily="66" charset="0"/>
              </a:rPr>
              <a:t>фитостеролов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сухой – 0,4%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Сепилифт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1%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Планта М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Глицерил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стеарат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ГЛБ 3-4 – 1,6%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Водная фаза – 46%</a:t>
            </a:r>
            <a:endParaRPr lang="ru-RU" sz="2000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Фукогель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Церамиды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Инфлюкс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Фортэ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Вода – 40%</a:t>
            </a:r>
          </a:p>
          <a:p>
            <a:endParaRPr lang="ru-RU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4644008" y="404664"/>
            <a:ext cx="4176464" cy="5976664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ru-RU" sz="2000" b="1" dirty="0">
                <a:solidFill>
                  <a:schemeClr val="tx1"/>
                </a:solidFill>
                <a:latin typeface="Comic Sans MS" pitchFamily="66" charset="0"/>
              </a:rPr>
              <a:t>Активная фаза – 25%</a:t>
            </a:r>
            <a:endParaRPr lang="ru-RU" sz="2000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Идеалифт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4%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Матмарин – 4%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НУФ (Япония)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Ниацинамид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4%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ПГК – 0,2%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Триладжен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3%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Матриксил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синте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2%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Цинк РСА – 0,6%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СО2 экстракт просо – 2%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СО2 экстракт липы – 0,6%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СО2 экстракт 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календулы 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– 0,2%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СО2 экстракт арники – 0,4%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Консервант </a:t>
            </a:r>
            <a:r>
              <a:rPr lang="ru-RU" sz="2000" dirty="0" err="1">
                <a:solidFill>
                  <a:schemeClr val="tx1"/>
                </a:solidFill>
                <a:latin typeface="Comic Sans MS" pitchFamily="66" charset="0"/>
              </a:rPr>
              <a:t>Сенсива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</a:rPr>
              <a:t> – 1%</a:t>
            </a:r>
          </a:p>
        </p:txBody>
      </p:sp>
    </p:spTree>
    <p:extLst>
      <p:ext uri="{BB962C8B-B14F-4D97-AF65-F5344CB8AC3E}">
        <p14:creationId xmlns:p14="http://schemas.microsoft.com/office/powerpoint/2010/main" val="1578269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24610" y="1292764"/>
            <a:ext cx="5520612" cy="331236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07904" y="188640"/>
            <a:ext cx="4752528" cy="6440760"/>
          </a:xfrm>
          <a:solidFill>
            <a:srgbClr val="DAFE02">
              <a:alpha val="50196"/>
            </a:srgb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>
              <a:lnSpc>
                <a:spcPts val="2400"/>
              </a:lnSpc>
            </a:pPr>
            <a:r>
              <a:rPr lang="ru-RU" dirty="0">
                <a:solidFill>
                  <a:schemeClr val="tx1"/>
                </a:solidFill>
                <a:latin typeface="Comic Sans MS" pitchFamily="66" charset="0"/>
              </a:rPr>
              <a:t>Крем с данным составом делаю давно, за исключением цинка РСА, этот компонент добавляю  в крем два месяца. Добавляла по-разному – и в воде при комнатной температуре разводила и сухой уже в готовый крем добавляла. Крем не расслаивался, был стабильным. Дозу брала от 0,1% до 0,6%. Постепенно увеличивала. При добавлении в сухом виде в креме данный компонент до конца не растворялся, очень редко, но 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чувствовались </a:t>
            </a:r>
            <a:r>
              <a:rPr lang="ru-RU" dirty="0">
                <a:solidFill>
                  <a:schemeClr val="tx1"/>
                </a:solidFill>
                <a:latin typeface="Comic Sans MS" pitchFamily="66" charset="0"/>
              </a:rPr>
              <a:t>крупники. Остановилась на растворении в небольшом количестве теплой воды. Я обычно заливаю холодной и ставлю на батарею (достаточно теплую). Цинк до конца не растворяется, но потом в креме не чувствуется. </a:t>
            </a:r>
            <a:endParaRPr lang="ru-RU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" contrast="-4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000"/>
          <a:stretch>
            <a:fillRect/>
          </a:stretch>
        </p:blipFill>
        <p:spPr>
          <a:xfrm>
            <a:off x="395536" y="332656"/>
            <a:ext cx="4320481" cy="3384376"/>
          </a:xfrm>
        </p:spPr>
      </p:pic>
      <p:sp>
        <p:nvSpPr>
          <p:cNvPr id="7" name="TextBox 6"/>
          <p:cNvSpPr txBox="1"/>
          <p:nvPr/>
        </p:nvSpPr>
        <p:spPr>
          <a:xfrm>
            <a:off x="5161965" y="188640"/>
            <a:ext cx="3456384" cy="4031873"/>
          </a:xfrm>
          <a:prstGeom prst="rect">
            <a:avLst/>
          </a:prstGeom>
          <a:solidFill>
            <a:srgbClr val="DAFE02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</a:rPr>
              <a:t>Крем с одним и тем же составом при добавлении цинка по густоте не отличается, а вот после нанесения он быстрее впитывается. И кожа не сушит, жирность  уменьшена.  Кожа на ощупь более гладкая кажется.</a:t>
            </a:r>
          </a:p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</a:rPr>
              <a:t>Итак, по составу. Набор масел </a:t>
            </a:r>
            <a:r>
              <a:rPr lang="ru-RU" sz="2000" dirty="0" smtClean="0">
                <a:latin typeface="Comic Sans MS" pitchFamily="66" charset="0"/>
              </a:rPr>
              <a:t>опробован</a:t>
            </a:r>
            <a:endParaRPr lang="ru-RU" sz="2000" dirty="0"/>
          </a:p>
          <a:p>
            <a:endParaRPr lang="ru-RU" sz="1600" dirty="0" smtClean="0"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4005064"/>
            <a:ext cx="8208912" cy="2554545"/>
          </a:xfrm>
          <a:prstGeom prst="rect">
            <a:avLst/>
          </a:prstGeom>
          <a:solidFill>
            <a:srgbClr val="DAFE02">
              <a:alpha val="3490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 smtClean="0">
                <a:latin typeface="Comic Sans MS" pitchFamily="66" charset="0"/>
              </a:rPr>
              <a:t>Если </a:t>
            </a:r>
            <a:r>
              <a:rPr lang="ru-RU" sz="2000" dirty="0">
                <a:latin typeface="Comic Sans MS" pitchFamily="66" charset="0"/>
              </a:rPr>
              <a:t>делаю крем с меньшей долей масел, кожа может шелушиться после улицы, поэтому данный процент масел в креме постоянен. Во все масла после открытия добавляю </a:t>
            </a:r>
            <a:r>
              <a:rPr lang="ru-RU" sz="2000" dirty="0" err="1">
                <a:latin typeface="Comic Sans MS" pitchFamily="66" charset="0"/>
              </a:rPr>
              <a:t>оксинекс</a:t>
            </a:r>
            <a:r>
              <a:rPr lang="ru-RU" sz="2000" dirty="0">
                <a:latin typeface="Comic Sans MS" pitchFamily="66" charset="0"/>
              </a:rPr>
              <a:t>, поэтому в рецепте его не считаю. Теперь о компонентах и дозировках. Основную информацию по данным компонентам можно прочитать и на сайте магазина, опишу вкратце, за что взяла тот или иной компонент. И почему именно в таких дозировках. </a:t>
            </a:r>
          </a:p>
        </p:txBody>
      </p:sp>
    </p:spTree>
    <p:extLst>
      <p:ext uri="{BB962C8B-B14F-4D97-AF65-F5344CB8AC3E}">
        <p14:creationId xmlns:p14="http://schemas.microsoft.com/office/powerpoint/2010/main" val="289659341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Прямоугольник 2"/>
          <p:cNvSpPr/>
          <p:nvPr/>
        </p:nvSpPr>
        <p:spPr>
          <a:xfrm>
            <a:off x="323528" y="404664"/>
            <a:ext cx="8280920" cy="5940088"/>
          </a:xfrm>
          <a:prstGeom prst="rect">
            <a:avLst/>
          </a:prstGeom>
          <a:solidFill>
            <a:srgbClr val="DAFE02">
              <a:alpha val="50196"/>
            </a:srgb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itchFamily="66" charset="0"/>
              </a:rPr>
              <a:t>Масло земляники садовой – ароматное любимое масло, богато витаминами, микроэлементами, кислотами. Содержит большое количество ненасыщенных кислот. Масло способствует сохранению влаги в коже, борется с факторами старения, имеет противовоспалительное, антиоксидантное, смягчающее действие. Хорошо освежает склонную к жирности кожу, легко впитывается. Масло активное, поэтому дозировка небольшая</a:t>
            </a:r>
            <a:r>
              <a:rPr lang="ru-RU" sz="2000" dirty="0" smtClean="0">
                <a:latin typeface="Comic Sans MS" pitchFamily="66" charset="0"/>
              </a:rPr>
              <a:t>.</a:t>
            </a:r>
          </a:p>
          <a:p>
            <a:r>
              <a:rPr lang="ru-RU" sz="2000" dirty="0" smtClean="0">
                <a:latin typeface="Comic Sans MS" pitchFamily="66" charset="0"/>
              </a:rPr>
              <a:t>Масло </a:t>
            </a:r>
            <a:r>
              <a:rPr lang="ru-RU" sz="2000" dirty="0">
                <a:latin typeface="Comic Sans MS" pitchFamily="66" charset="0"/>
              </a:rPr>
              <a:t>примулы вечерней – благодаря высокому содержанию гамма-линоленовой кислоты (омега-6) масло Примулы вечерней является одним из самых активных омолаживающих масел. Также любимое масло, использую везде – в кремах, масках. Кроме омолаживающего эффекта имеет очищающий кожу эффект – что актуально для расширенных пор и </a:t>
            </a:r>
            <a:r>
              <a:rPr lang="ru-RU" sz="2000" dirty="0" err="1">
                <a:latin typeface="Comic Sans MS" pitchFamily="66" charset="0"/>
              </a:rPr>
              <a:t>комедонов</a:t>
            </a:r>
            <a:r>
              <a:rPr lang="ru-RU" sz="2000" dirty="0">
                <a:latin typeface="Comic Sans MS" pitchFamily="66" charset="0"/>
              </a:rPr>
              <a:t>.  Масло активное, поэтому дозировка небольшая.</a:t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Масло зеленого кофе – масло богато кофеином,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фитостеролами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токоферолами, что обуславливает его активность как антиоксиданта, природного у/ф фильтра. Обладает увлажняющими, омолаживающими, тонизирующими  свойствами.  Дозировка щедрая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.</a:t>
            </a:r>
            <a:endParaRPr lang="ru-RU" sz="2000" dirty="0"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381917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1711" y="188640"/>
            <a:ext cx="8280920" cy="6376104"/>
          </a:xfrm>
          <a:prstGeom prst="rect">
            <a:avLst/>
          </a:prstGeom>
          <a:solidFill>
            <a:srgbClr val="DAFE02">
              <a:alpha val="3490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Масло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лесного ореха – активное олеиновое  масло для кожи, склонной к жирности. Богато витаминами, микроэлементами. Масло обладает вяжущими свойствами, способствует очищению кожи, стягивает поры, быстро впитывается, легко проникает не оставляя жирного блеска и тяжести на коже. Нормализует жировой баланс. Масло оказывает тонизирующее, питательное и увлажняющее действие на увядающую, возрастную кожу. </a:t>
            </a:r>
            <a:endParaRPr lang="ru-RU" sz="2000" dirty="0" smtClean="0">
              <a:latin typeface="Comic Sans MS" pitchFamily="66" charset="0"/>
              <a:ea typeface="Calibri"/>
              <a:cs typeface="Times New Roman"/>
            </a:endParaRPr>
          </a:p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СО2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экстракт пальмы сабаль –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омолаживающе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действие,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себорегуляция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.  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Фитостеролы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присутствующие в составе, обладают антиандрогенным (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себорегуляция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), иммуномодулирующим, противовоспалительным действием.  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Используется и для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стимулирования выработки коллагена и эластина, что позволяет использовать его в анти-возрастной косметике. Эффективен против провисания 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кожи. Использовала 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в максимально допустимой дозировке, чтобы усиленно использовать заявленные свойства. Наблюдалось снижение жирности кожи,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противовоспалителный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эффект. Подтянулась кожа на шее, на подбородке.  Включала при расчетах в калькулятор ЖК, так как доза большая, состав ЖК приведен в описании магазина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.</a:t>
            </a:r>
            <a:endParaRPr lang="ru-RU" sz="2000" dirty="0"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086034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9741" y="260648"/>
            <a:ext cx="8640960" cy="6196568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Комплекс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фитостеролов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сухой -  использую всегда, в основном для стимуляции выработки коллагена I типа, для укрепления прочности «каркаса» кожи,  стимулируют клеточное деление, выравнивает цвет и микрорельеф кожи. Оказывает  иммуностимулирующее действие,  показан для кожи с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акне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и пост –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акне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. Дозировка в летних кремах 0,2%, в холодное время года – 0,4%. Крем более плотный, не жирный, а плотный. </a:t>
            </a:r>
          </a:p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Планта М и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глицерил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стеарат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 ГЛБ 3-4 – любимая связка эмульгаторов – за все время кремы стабильные, однородные, хорошо впитываются. После нанесения наблюдается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разбеливание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крема, но буквально минута и все проходит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.</a:t>
            </a:r>
            <a:endParaRPr lang="ru-RU" sz="2000" dirty="0" smtClean="0">
              <a:latin typeface="Comic Sans MS" pitchFamily="66" charset="0"/>
            </a:endParaRPr>
          </a:p>
          <a:p>
            <a:pPr>
              <a:lnSpc>
                <a:spcPts val="2400"/>
              </a:lnSpc>
            </a:pPr>
            <a:r>
              <a:rPr lang="ru-RU" sz="2000" dirty="0" err="1" smtClean="0">
                <a:latin typeface="Comic Sans MS" pitchFamily="66" charset="0"/>
              </a:rPr>
              <a:t>Идеалифт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>
                <a:latin typeface="Comic Sans MS" pitchFamily="66" charset="0"/>
              </a:rPr>
              <a:t> - пептидный комплекс, действующий против провисания кожи. Обеспечивает стимуляцию выработки эластина и его корректную сборку. Проверенный любимый актив. Дозировка максимальная в целях превентивных мер, ну и для корректировки уже начинающих появляться возрастных изменений.</a:t>
            </a:r>
          </a:p>
          <a:p>
            <a:pPr>
              <a:lnSpc>
                <a:spcPts val="2400"/>
              </a:lnSpc>
            </a:pPr>
            <a:r>
              <a:rPr lang="ru-RU" sz="2000" dirty="0" err="1">
                <a:latin typeface="Comic Sans MS" pitchFamily="66" charset="0"/>
              </a:rPr>
              <a:t>Сепилифт</a:t>
            </a:r>
            <a:r>
              <a:rPr lang="ru-RU" sz="2000" dirty="0">
                <a:latin typeface="Comic Sans MS" pitchFamily="66" charset="0"/>
              </a:rPr>
              <a:t>  - мощное, длительное и пролонгированное действие против морщин (уменьшение глубины и ширины), длительный увлажняющий эффект, укрепление </a:t>
            </a:r>
            <a:r>
              <a:rPr lang="ru-RU" sz="2000" dirty="0" smtClean="0">
                <a:latin typeface="Comic Sans MS" pitchFamily="66" charset="0"/>
              </a:rPr>
              <a:t>кожи.</a:t>
            </a:r>
            <a:endParaRPr lang="ru-RU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10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597" y="764704"/>
            <a:ext cx="8352928" cy="5632311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 smtClean="0">
                <a:latin typeface="Comic Sans MS" pitchFamily="66" charset="0"/>
              </a:rPr>
              <a:t>Подавление </a:t>
            </a:r>
            <a:r>
              <a:rPr lang="ru-RU" sz="2000" dirty="0" err="1">
                <a:latin typeface="Comic Sans MS" pitchFamily="66" charset="0"/>
              </a:rPr>
              <a:t>эластазы</a:t>
            </a:r>
            <a:r>
              <a:rPr lang="ru-RU" sz="2000" dirty="0">
                <a:latin typeface="Comic Sans MS" pitchFamily="66" charset="0"/>
              </a:rPr>
              <a:t> (старение) и свободных радикалов (окисление). Глубокое проникновение (благодаря </a:t>
            </a:r>
            <a:r>
              <a:rPr lang="ru-RU" sz="2000" dirty="0" err="1">
                <a:latin typeface="Comic Sans MS" pitchFamily="66" charset="0"/>
              </a:rPr>
              <a:t>жирнокислотному</a:t>
            </a:r>
            <a:r>
              <a:rPr lang="ru-RU" sz="2000" dirty="0">
                <a:latin typeface="Comic Sans MS" pitchFamily="66" charset="0"/>
              </a:rPr>
              <a:t> «хвосту» и очень низкой молекулярной массе). Поддержка барьерных функций кожи. Давно используемый </a:t>
            </a:r>
            <a:r>
              <a:rPr lang="ru-RU" sz="2000" dirty="0" smtClean="0">
                <a:latin typeface="Comic Sans MS" pitchFamily="66" charset="0"/>
              </a:rPr>
              <a:t>актив</a:t>
            </a:r>
            <a:r>
              <a:rPr lang="ru-RU" sz="2000" dirty="0">
                <a:latin typeface="Comic Sans MS" pitchFamily="66" charset="0"/>
              </a:rPr>
              <a:t>, доза минимальная 1%, так есть и другие активные компоненты.</a:t>
            </a:r>
          </a:p>
          <a:p>
            <a:pPr>
              <a:lnSpc>
                <a:spcPts val="2400"/>
              </a:lnSpc>
            </a:pPr>
            <a:r>
              <a:rPr lang="ru-RU" sz="2000" dirty="0" err="1">
                <a:latin typeface="Comic Sans MS" pitchFamily="66" charset="0"/>
              </a:rPr>
              <a:t>Фукогель</a:t>
            </a:r>
            <a:r>
              <a:rPr lang="ru-RU" sz="2000" dirty="0">
                <a:latin typeface="Comic Sans MS" pitchFamily="66" charset="0"/>
              </a:rPr>
              <a:t>  –  увлажняющий компонент, полисахарид - увлажняет внутренние и поверхностные слои кожи.   Создает тонкую пленку, позволяя коже дышать. Имеет пролонгированный эффект увлажнения. </a:t>
            </a:r>
            <a:r>
              <a:rPr lang="ru-RU" sz="2000" dirty="0" smtClean="0">
                <a:latin typeface="Comic Sans MS" pitchFamily="66" charset="0"/>
              </a:rPr>
              <a:t>Сравнивала </a:t>
            </a:r>
            <a:r>
              <a:rPr lang="ru-RU" sz="2000" dirty="0">
                <a:latin typeface="Comic Sans MS" pitchFamily="66" charset="0"/>
              </a:rPr>
              <a:t>действие крема и без него. Шелковистость после впитывания крема пропала. Теперь </a:t>
            </a:r>
            <a:r>
              <a:rPr lang="ru-RU" sz="2000" dirty="0" err="1">
                <a:latin typeface="Comic Sans MS" pitchFamily="66" charset="0"/>
              </a:rPr>
              <a:t>фукогель</a:t>
            </a:r>
            <a:r>
              <a:rPr lang="ru-RU" sz="2000" dirty="0">
                <a:latin typeface="Comic Sans MS" pitchFamily="66" charset="0"/>
              </a:rPr>
              <a:t> в креме всегда. Дозировка минимальная для крема, чтобы не нагружать крем эффектом пленки. В лосьоне использую 1% - хорошо чувствуется, кожу не стягивает. </a:t>
            </a:r>
          </a:p>
          <a:p>
            <a:pPr>
              <a:lnSpc>
                <a:spcPts val="2400"/>
              </a:lnSpc>
            </a:pPr>
            <a:r>
              <a:rPr lang="ru-RU" sz="2000" dirty="0" smtClean="0">
                <a:latin typeface="Comic Sans MS" pitchFamily="66" charset="0"/>
              </a:rPr>
              <a:t>Матмарин  </a:t>
            </a:r>
            <a:r>
              <a:rPr lang="ru-RU" sz="2000" dirty="0">
                <a:latin typeface="Comic Sans MS" pitchFamily="66" charset="0"/>
              </a:rPr>
              <a:t>- тоже проверенный  актив, действующий по специальному механизму, направлен на снижение аккумуляции </a:t>
            </a:r>
            <a:r>
              <a:rPr lang="ru-RU" sz="2000" dirty="0" err="1">
                <a:latin typeface="Comic Sans MS" pitchFamily="66" charset="0"/>
              </a:rPr>
              <a:t>себума</a:t>
            </a:r>
            <a:r>
              <a:rPr lang="ru-RU" sz="2000" dirty="0" smtClean="0">
                <a:latin typeface="Comic Sans MS" pitchFamily="66" charset="0"/>
              </a:rPr>
              <a:t>,. </a:t>
            </a:r>
            <a:r>
              <a:rPr lang="ru-RU" sz="2000" dirty="0">
                <a:latin typeface="Comic Sans MS" pitchFamily="66" charset="0"/>
              </a:rPr>
              <a:t>Пробовала все дозировки, при максимальной – подсушивает, чувство </a:t>
            </a:r>
            <a:r>
              <a:rPr lang="ru-RU" sz="2000" dirty="0" err="1">
                <a:latin typeface="Comic Sans MS" pitchFamily="66" charset="0"/>
              </a:rPr>
              <a:t>стянутости</a:t>
            </a:r>
            <a:r>
              <a:rPr lang="ru-RU" sz="2000" dirty="0">
                <a:latin typeface="Comic Sans MS" pitchFamily="66" charset="0"/>
              </a:rPr>
              <a:t> есть. 4% - комфортно</a:t>
            </a:r>
            <a:r>
              <a:rPr lang="ru-RU" sz="2000" dirty="0" smtClean="0">
                <a:latin typeface="Comic Sans MS" pitchFamily="66" charset="0"/>
              </a:rPr>
              <a:t>.</a:t>
            </a:r>
            <a:endParaRPr lang="ru-RU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29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352928" cy="5940088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dirty="0">
                <a:latin typeface="Comic Sans MS" pitchFamily="66" charset="0"/>
              </a:rPr>
              <a:t>Полиглутаминовая кислота – оказывает выраженное и пролонгированное увлажнение как на глубоком уровне за счет низкой молекулярной массы, так и на уровне эпидермиса, смягчает кожу. ПГК стабилизирует собственную  гиалуроновую кислоту кожи. </a:t>
            </a:r>
            <a:r>
              <a:rPr lang="ru-RU" dirty="0" err="1">
                <a:latin typeface="Comic Sans MS" pitchFamily="66" charset="0"/>
              </a:rPr>
              <a:t>Синегрия</a:t>
            </a:r>
            <a:r>
              <a:rPr lang="ru-RU" dirty="0">
                <a:latin typeface="Comic Sans MS" pitchFamily="66" charset="0"/>
              </a:rPr>
              <a:t> с </a:t>
            </a:r>
            <a:r>
              <a:rPr lang="ru-RU" dirty="0" err="1">
                <a:latin typeface="Comic Sans MS" pitchFamily="66" charset="0"/>
              </a:rPr>
              <a:t>Сепилифтом</a:t>
            </a:r>
            <a:r>
              <a:rPr lang="ru-RU" dirty="0">
                <a:latin typeface="Comic Sans MS" pitchFamily="66" charset="0"/>
              </a:rPr>
              <a:t>. Использую во всех кремах в данной дозировке.</a:t>
            </a:r>
          </a:p>
          <a:p>
            <a:pPr>
              <a:lnSpc>
                <a:spcPts val="2400"/>
              </a:lnSpc>
            </a:pPr>
            <a:r>
              <a:rPr lang="ru-RU" dirty="0" err="1">
                <a:latin typeface="Comic Sans MS" pitchFamily="66" charset="0"/>
              </a:rPr>
              <a:t>Ниацинамид</a:t>
            </a:r>
            <a:r>
              <a:rPr lang="ru-RU" dirty="0">
                <a:latin typeface="Comic Sans MS" pitchFamily="66" charset="0"/>
              </a:rPr>
              <a:t> – активное </a:t>
            </a:r>
            <a:r>
              <a:rPr lang="ru-RU" dirty="0" err="1">
                <a:latin typeface="Comic Sans MS" pitchFamily="66" charset="0"/>
              </a:rPr>
              <a:t>антивозрастное</a:t>
            </a:r>
            <a:r>
              <a:rPr lang="ru-RU" dirty="0">
                <a:latin typeface="Comic Sans MS" pitchFamily="66" charset="0"/>
              </a:rPr>
              <a:t> средство, способствует повышению эластичности кожи, увлажнению, сокращению размера пор, стимулирует синтез коллагена, способствует отбеливанию кожи. Любимейший актив, пользуюсь постоянно, аллергических реакций нет. Дозировка была 3 и 4%, при 4% мои расширенные поры держат себя в руках</a:t>
            </a:r>
            <a:r>
              <a:rPr lang="ru-RU" dirty="0" smtClean="0">
                <a:latin typeface="Comic Sans MS" pitchFamily="66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НУФ (Натуральный увлажняющий фактор) Япония - является сложным составом оптимально подобранных увлажняющих и удерживающих влагу компонентов. НУФ увлажняет кожу, способствует удержанию в ней воды, делает ее более эластичной, упругой, здоровой. Кроме того, входя в составы кремов, НУФ повышает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биодоступность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 других активов. В креме для лица использую японский  НУФ, в кремах для тела, рук, ног, масках - НУФ Лактон. Моей коже так нравится, путем проб. Дозировка минимальная, так как использую одновременно и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фукогель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.</a:t>
            </a:r>
            <a:endParaRPr lang="ru-RU" dirty="0">
              <a:latin typeface="Comic Sans MS" pitchFamily="66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328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626" y="260648"/>
            <a:ext cx="8568952" cy="6247864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INFLUX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Forte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 (комплекс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церамидов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и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сфингозинов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)  - 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один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из любимых компонентов, после начала его использования в креме кожа становится плотной, морщинки мелкие разглаживаются. Способствует восстановлению кожи, повышая ее эластичность. 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Стимулирует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образование липидов в зрелой коже для улучшения защитной функции. Дозировка средняя, так как используется в превентивных больше мерах.</a:t>
            </a:r>
            <a:endParaRPr lang="ru-RU" sz="2000" dirty="0">
              <a:latin typeface="Comic Sans MS" pitchFamily="66" charset="0"/>
              <a:ea typeface="Times New Roman"/>
            </a:endParaRPr>
          </a:p>
          <a:p>
            <a:pPr algn="just">
              <a:lnSpc>
                <a:spcPts val="2400"/>
              </a:lnSpc>
            </a:pP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Триладжен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- 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направлен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на стимуляцию синтеза, упорядочивание структуры и защиту коллагена. Правильная сборка коллагена – девиз данного компонента. Дозировка средняя, так как нет больших проблем с кожей.</a:t>
            </a:r>
            <a:endParaRPr lang="ru-RU" sz="2000" dirty="0">
              <a:latin typeface="Comic Sans MS" pitchFamily="66" charset="0"/>
              <a:ea typeface="Times New Roman"/>
            </a:endParaRPr>
          </a:p>
          <a:p>
            <a:pPr algn="just">
              <a:lnSpc>
                <a:spcPts val="2400"/>
              </a:lnSpc>
            </a:pP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Матриксил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синте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– опробованный классический уже компонент, отвечающий за омоложение кожи. Выравнивает рельеф кожи и разглаживает морщины за счет восстановления кожи в местах повреждений, в частности на области лба и области «гусиных лапок». Тоже  считаю действенным активом. Дозировка стандартная. </a:t>
            </a:r>
            <a:endParaRPr lang="ru-RU" sz="2000" dirty="0">
              <a:latin typeface="Comic Sans MS" pitchFamily="66" charset="0"/>
              <a:ea typeface="Times New Roman"/>
            </a:endParaRPr>
          </a:p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СО2 экстракт календулы  - как разглаживающий кожу компонент, противовоспалительный, улучшающий защитные  свойства кожи. Использую везде  - в шампунях, кремах, бальзамах для волос</a:t>
            </a: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.</a:t>
            </a:r>
            <a:endParaRPr lang="ru-RU" sz="2000" dirty="0"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0991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4119"/>
            <a:ext cx="8136904" cy="6683881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СО2 экстракт липы – как увлажняющий и смягчающий кожу компонент, входящие в экстракт  вещества стимулируют синтез собственной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дермальной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гиалуроновой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 кислоты, ускоряют созревание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кератиноцитов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 и стимулирует синтез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церамидов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. Классический актив – липа как возрастной и увлажняющий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актив.</a:t>
            </a:r>
          </a:p>
          <a:p>
            <a:pPr>
              <a:lnSpc>
                <a:spcPts val="2400"/>
              </a:lnSpc>
            </a:pP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СО2 экстракт арники - способствует улучшению кровообращения,  эффективен при повреждениях кожи, так как способствует заживлению и восстановлению. Используют в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лифтинг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-системах, </a:t>
            </a:r>
            <a:r>
              <a:rPr lang="ru-RU" dirty="0" err="1">
                <a:latin typeface="Comic Sans MS" pitchFamily="66" charset="0"/>
                <a:ea typeface="Calibri"/>
                <a:cs typeface="Times New Roman"/>
              </a:rPr>
              <a:t>антивозрастных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 кремах (за счет улучшения тонуса капиллярных стенок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и 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соединительной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ткани). 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Каротин укрепляет кожу за счет повышения ее способности вырабатывать коллаген, что способствует предотвращению и формирования морщин. Является про-витамином А, "главным" витамином кожи. Каротин укрепляет кожу за счет повышения ее способности вырабатывать коллаген, что способствует предотвращению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формирования 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морщин. </a:t>
            </a:r>
            <a:endParaRPr lang="ru-RU" dirty="0">
              <a:latin typeface="Comic Sans MS" pitchFamily="66" charset="0"/>
              <a:ea typeface="Times New Roman"/>
            </a:endParaRPr>
          </a:p>
          <a:p>
            <a:pPr>
              <a:lnSpc>
                <a:spcPts val="2400"/>
              </a:lnSpc>
            </a:pP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СО2 экстракт просо - обладает широчайшим спектром использования в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косметологии, 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стимулирует на клеточном уровне регенерацию, регулирует метаболизм.  Продукт активизирует защитные механизмы </a:t>
            </a:r>
            <a:r>
              <a:rPr lang="ru-RU" dirty="0" smtClean="0">
                <a:latin typeface="Comic Sans MS" pitchFamily="66" charset="0"/>
                <a:ea typeface="Calibri"/>
                <a:cs typeface="Times New Roman"/>
              </a:rPr>
              <a:t>кожи. </a:t>
            </a:r>
            <a:r>
              <a:rPr lang="ru-RU" dirty="0">
                <a:latin typeface="Comic Sans MS" pitchFamily="66" charset="0"/>
                <a:ea typeface="Calibri"/>
                <a:cs typeface="Times New Roman"/>
              </a:rPr>
              <a:t> Стимулирует рост фибробластов, улучшая выработку собственного коллагена и эластина</a:t>
            </a:r>
            <a:endParaRPr lang="ru-RU" dirty="0">
              <a:latin typeface="Comic Sans MS" pitchFamily="66" charset="0"/>
              <a:ea typeface="Times New Roman"/>
            </a:endParaRPr>
          </a:p>
          <a:p>
            <a:pPr>
              <a:lnSpc>
                <a:spcPts val="2400"/>
              </a:lnSpc>
              <a:spcAft>
                <a:spcPts val="1000"/>
              </a:spcAft>
            </a:pPr>
            <a:endParaRPr lang="ru-RU" dirty="0"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2150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548680"/>
            <a:ext cx="7776865" cy="3606115"/>
          </a:xfrm>
          <a:prstGeom prst="rect">
            <a:avLst/>
          </a:prstGeom>
          <a:solidFill>
            <a:srgbClr val="DAFE02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Консервант 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Sensiva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PA20 - многофункциональный продукт, который обладает антимикробными свойствами, смягчает кожу, улучшает тактильные ощущения при нанесении крема.</a:t>
            </a:r>
          </a:p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Цинк РСА – наш капризный товарищ.  Оказывает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себорегулирующее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восстанавливающее, антибактериальное, увлажняющее, противовоспалительное, предотвращает морщины (за счет блокировки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редуктаз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и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коллагеназы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факторов старения). Дозировку постепенно увеличиваю, дошла до 0,6%, эффект уменьшения жирности лица нравится – утром кожа слегка блестит, намного меньше, чем раньше. На зимний период увеличивать дозировку наверно не буду.</a:t>
            </a:r>
          </a:p>
        </p:txBody>
      </p:sp>
    </p:spTree>
    <p:extLst>
      <p:ext uri="{BB962C8B-B14F-4D97-AF65-F5344CB8AC3E}">
        <p14:creationId xmlns:p14="http://schemas.microsoft.com/office/powerpoint/2010/main" val="764183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8640"/>
            <a:ext cx="3024336" cy="1814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348880"/>
            <a:ext cx="3024336" cy="18146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7" y="4437111"/>
            <a:ext cx="3028540" cy="1783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5896" y="188640"/>
            <a:ext cx="5112568" cy="6247864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</a:rPr>
              <a:t>Готовим и дезинфицируем посуду и инструменты. Готовим все компоненты. Собираем жирную фазу. Все масла кроме, примулы, земляники, я грею. Масло зеленого кофе добавляю в конце нагрева. Добавляем эмульгаторы, </a:t>
            </a:r>
            <a:r>
              <a:rPr lang="ru-RU" sz="2000" dirty="0" err="1">
                <a:latin typeface="Comic Sans MS" pitchFamily="66" charset="0"/>
              </a:rPr>
              <a:t>сепилифт</a:t>
            </a:r>
            <a:r>
              <a:rPr lang="ru-RU" sz="2000" dirty="0">
                <a:latin typeface="Comic Sans MS" pitchFamily="66" charset="0"/>
              </a:rPr>
              <a:t>, </a:t>
            </a:r>
            <a:r>
              <a:rPr lang="ru-RU" sz="2000" dirty="0" err="1">
                <a:latin typeface="Comic Sans MS" pitchFamily="66" charset="0"/>
              </a:rPr>
              <a:t>фитостеролы</a:t>
            </a:r>
            <a:r>
              <a:rPr lang="ru-RU" sz="2000" dirty="0">
                <a:latin typeface="Comic Sans MS" pitchFamily="66" charset="0"/>
              </a:rPr>
              <a:t>. Как расплавятся эмульгаторы добавляю масло зелёного кофе. Разводим в воде </a:t>
            </a:r>
            <a:r>
              <a:rPr lang="ru-RU" sz="2000" dirty="0" err="1">
                <a:latin typeface="Comic Sans MS" pitchFamily="66" charset="0"/>
              </a:rPr>
              <a:t>ниацинамид</a:t>
            </a:r>
            <a:r>
              <a:rPr lang="ru-RU" sz="2000" dirty="0">
                <a:latin typeface="Comic Sans MS" pitchFamily="66" charset="0"/>
              </a:rPr>
              <a:t>, цинк РСА, ПГК. Все в разных емкостях. В оставшуюся воду добавляем </a:t>
            </a:r>
            <a:r>
              <a:rPr lang="ru-RU" sz="2000" dirty="0" err="1">
                <a:latin typeface="Comic Sans MS" pitchFamily="66" charset="0"/>
              </a:rPr>
              <a:t>фукогель</a:t>
            </a:r>
            <a:r>
              <a:rPr lang="ru-RU" sz="2000" dirty="0">
                <a:latin typeface="Comic Sans MS" pitchFamily="66" charset="0"/>
              </a:rPr>
              <a:t> и </a:t>
            </a:r>
            <a:r>
              <a:rPr lang="ru-RU" sz="2000" dirty="0" err="1">
                <a:latin typeface="Comic Sans MS" pitchFamily="66" charset="0"/>
              </a:rPr>
              <a:t>церамиды</a:t>
            </a:r>
            <a:r>
              <a:rPr lang="ru-RU" sz="2000" dirty="0">
                <a:latin typeface="Comic Sans MS" pitchFamily="66" charset="0"/>
              </a:rPr>
              <a:t>. Ставим на водяную баню. </a:t>
            </a:r>
            <a:r>
              <a:rPr lang="ru-RU" sz="2000" dirty="0" smtClean="0">
                <a:latin typeface="Comic Sans MS" pitchFamily="66" charset="0"/>
              </a:rPr>
              <a:t>Температура </a:t>
            </a:r>
            <a:r>
              <a:rPr lang="ru-RU" sz="2000" dirty="0">
                <a:latin typeface="Comic Sans MS" pitchFamily="66" charset="0"/>
              </a:rPr>
              <a:t>выше 55 градусов не поднимается.  В жирной фазе могут сухие </a:t>
            </a:r>
            <a:r>
              <a:rPr lang="ru-RU" sz="2000" dirty="0" err="1">
                <a:latin typeface="Comic Sans MS" pitchFamily="66" charset="0"/>
              </a:rPr>
              <a:t>фитостеролы</a:t>
            </a:r>
            <a:r>
              <a:rPr lang="ru-RU" sz="2000" dirty="0">
                <a:latin typeface="Comic Sans MS" pitchFamily="66" charset="0"/>
              </a:rPr>
              <a:t> остаться крупинками, но при эмульгировании все расходится. Когда добавляю масло зеленого кофе, то прогревая масляную фазу около 2 минут еще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13117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42" y="313257"/>
            <a:ext cx="3093731" cy="18562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10" y="332656"/>
            <a:ext cx="2808312" cy="1767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92" y="3140968"/>
            <a:ext cx="3743400" cy="2246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8522" y="2480888"/>
            <a:ext cx="1264851" cy="40011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ПГК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867" y="2480888"/>
            <a:ext cx="2369009" cy="40011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atin typeface="Comic Sans MS" pitchFamily="66" charset="0"/>
              </a:rPr>
              <a:t>ниацинамид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642" y="5742548"/>
            <a:ext cx="6682010" cy="40011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Вода, </a:t>
            </a:r>
            <a:r>
              <a:rPr lang="ru-RU" sz="2000" dirty="0" err="1" smtClean="0">
                <a:latin typeface="Comic Sans MS" pitchFamily="66" charset="0"/>
              </a:rPr>
              <a:t>церамиды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инфлюкс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фортэ</a:t>
            </a:r>
            <a:r>
              <a:rPr lang="ru-RU" sz="2000" dirty="0" smtClean="0">
                <a:latin typeface="Comic Sans MS" pitchFamily="66" charset="0"/>
              </a:rPr>
              <a:t>, </a:t>
            </a:r>
            <a:r>
              <a:rPr lang="ru-RU" sz="2000" dirty="0" err="1" smtClean="0">
                <a:latin typeface="Comic Sans MS" pitchFamily="66" charset="0"/>
              </a:rPr>
              <a:t>фукогель</a:t>
            </a:r>
            <a:endParaRPr lang="ru-RU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02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0" y="620688"/>
            <a:ext cx="3360374" cy="20162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0" y="3501009"/>
            <a:ext cx="3240361" cy="1944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258528"/>
            <a:ext cx="4968552" cy="6247864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  <a:ea typeface="Calibri"/>
                <a:cs typeface="Times New Roman"/>
              </a:rPr>
              <a:t>Затем 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смешиваю фазы прямо на водяной бане, вжикаю миксером ( с нашего магазина с насадкой в виде палочки). Сразу эмульсия схватывается. Затем добавляю масло примулы вечерней, земляники садовой,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идеалифт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матриксил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синте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. После добавления каждого компонента хорошенько вжикаю миксером. Эмульсия однородная, густеет хорошо. Затем добавляю СО2 экстракт пальмы сабаль – эмульсия еще горячая – градусов 45. При добавлении экстракта в остывшую эмульсию – наблюдалось отслоение данного экстракта. Стаканчик достаточно быстро остывает, поэтому экстракт меня простит и свои свойства думаю не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потреяет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. Далее хорошо вжикаем.</a:t>
            </a:r>
          </a:p>
        </p:txBody>
      </p:sp>
    </p:spTree>
    <p:extLst>
      <p:ext uri="{BB962C8B-B14F-4D97-AF65-F5344CB8AC3E}">
        <p14:creationId xmlns:p14="http://schemas.microsoft.com/office/powerpoint/2010/main" val="1556199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90030"/>
            <a:ext cx="5112568" cy="33213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0" y="1484784"/>
            <a:ext cx="4440493" cy="2664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7638" y="4581128"/>
            <a:ext cx="7128792" cy="1631216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Уже в теплую эмульсию добавляем раствор ПГК, затем НУФ,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матмарин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трилажден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сенсиву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. Не забываем после каждого компонента мешать, я уже мешаю ложечкой или палочкой. Добавляем раствор </a:t>
            </a:r>
            <a:r>
              <a:rPr lang="ru-RU" sz="2000" dirty="0" err="1">
                <a:latin typeface="Comic Sans MS" pitchFamily="66" charset="0"/>
                <a:ea typeface="Calibri"/>
                <a:cs typeface="Times New Roman"/>
              </a:rPr>
              <a:t>ниацинамида</a:t>
            </a:r>
            <a:r>
              <a:rPr lang="ru-RU" sz="2000" dirty="0">
                <a:latin typeface="Comic Sans MS" pitchFamily="66" charset="0"/>
                <a:ea typeface="Calibri"/>
                <a:cs typeface="Times New Roman"/>
              </a:rPr>
              <a:t>, СО2 экстракты, все промешиваем.</a:t>
            </a:r>
            <a:r>
              <a:rPr lang="ru-RU" sz="2000" dirty="0">
                <a:ea typeface="Calibri"/>
                <a:cs typeface="Times New Roman"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70906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27" y="347026"/>
            <a:ext cx="4176464" cy="25058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5" y="3212976"/>
            <a:ext cx="5292080" cy="3319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6056" y="373124"/>
            <a:ext cx="3312368" cy="707886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</a:rPr>
              <a:t>И в последнюю очередь раствор цинка</a:t>
            </a:r>
            <a:r>
              <a:rPr lang="ru-RU" sz="2000" dirty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8144" y="3356992"/>
            <a:ext cx="2304257" cy="2862322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 smtClean="0">
                <a:latin typeface="Comic Sans MS" pitchFamily="66" charset="0"/>
              </a:rPr>
              <a:t>Крем слегка теплый – температуры тела, эмульсия, как видите, густая – ложечка стоит, но если наклонить, то крем потечет</a:t>
            </a:r>
            <a:r>
              <a:rPr lang="ru-RU" dirty="0" smtClean="0">
                <a:latin typeface="Comic Sans MS" pitchFamily="66" charset="0"/>
              </a:rPr>
              <a:t>.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536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45383"/>
            <a:ext cx="5328592" cy="33757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27251" y="820974"/>
            <a:ext cx="3408961" cy="22391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4077072"/>
            <a:ext cx="7927776" cy="2535502"/>
          </a:xfrm>
          <a:prstGeom prst="rect">
            <a:avLst/>
          </a:prstGeom>
          <a:solidFill>
            <a:srgbClr val="CCFF33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dirty="0">
                <a:latin typeface="Comic Sans MS" pitchFamily="66" charset="0"/>
              </a:rPr>
              <a:t>РН готового крема замеряем – 5,51, для </a:t>
            </a:r>
            <a:r>
              <a:rPr lang="ru-RU" dirty="0" err="1">
                <a:latin typeface="Comic Sans MS" pitchFamily="66" charset="0"/>
              </a:rPr>
              <a:t>ниацинамида</a:t>
            </a:r>
            <a:r>
              <a:rPr lang="ru-RU" dirty="0">
                <a:latin typeface="Comic Sans MS" pitchFamily="66" charset="0"/>
              </a:rPr>
              <a:t> допустимо (хотя вопрос постоянно обсуждается на просторах интернета). У меня было и 5,4 – другие  СО2 экстракты более кислые наверно были. Но жжения и покраснения не </a:t>
            </a:r>
            <a:r>
              <a:rPr lang="ru-RU" sz="2000" dirty="0">
                <a:latin typeface="Comic Sans MS" pitchFamily="66" charset="0"/>
              </a:rPr>
              <a:t>наблюдалось</a:t>
            </a:r>
            <a:r>
              <a:rPr lang="ru-RU" dirty="0">
                <a:latin typeface="Comic Sans MS" pitchFamily="66" charset="0"/>
              </a:rPr>
              <a:t> до конца использования – обычно 50 </a:t>
            </a:r>
            <a:r>
              <a:rPr lang="ru-RU" dirty="0" err="1">
                <a:latin typeface="Comic Sans MS" pitchFamily="66" charset="0"/>
              </a:rPr>
              <a:t>гр</a:t>
            </a:r>
            <a:r>
              <a:rPr lang="ru-RU" dirty="0">
                <a:latin typeface="Comic Sans MS" pitchFamily="66" charset="0"/>
              </a:rPr>
              <a:t> хватает на месяц. Так как запах экстракта пальмы сабаль достаточно специфический, я добавляю 2 капли на 50 </a:t>
            </a:r>
            <a:r>
              <a:rPr lang="ru-RU" dirty="0" err="1">
                <a:latin typeface="Comic Sans MS" pitchFamily="66" charset="0"/>
              </a:rPr>
              <a:t>гр</a:t>
            </a:r>
            <a:r>
              <a:rPr lang="ru-RU" dirty="0">
                <a:latin typeface="Comic Sans MS" pitchFamily="66" charset="0"/>
              </a:rPr>
              <a:t> крема эфирного масла полыни из нашего магазина. </a:t>
            </a:r>
            <a:r>
              <a:rPr lang="ru-RU" dirty="0" err="1">
                <a:latin typeface="Comic Sans MS" pitchFamily="66" charset="0"/>
              </a:rPr>
              <a:t>Запаааах</a:t>
            </a:r>
            <a:r>
              <a:rPr lang="ru-RU" dirty="0">
                <a:latin typeface="Comic Sans MS" pitchFamily="66" charset="0"/>
              </a:rPr>
              <a:t> – приятная свежая горечь! </a:t>
            </a:r>
          </a:p>
        </p:txBody>
      </p:sp>
    </p:spTree>
    <p:extLst>
      <p:ext uri="{BB962C8B-B14F-4D97-AF65-F5344CB8AC3E}">
        <p14:creationId xmlns:p14="http://schemas.microsoft.com/office/powerpoint/2010/main" val="962454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5442"/>
            <a:ext cx="4842544" cy="29055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573016"/>
            <a:ext cx="4595863" cy="27575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404664"/>
            <a:ext cx="3312368" cy="1631216"/>
          </a:xfrm>
          <a:prstGeom prst="rect">
            <a:avLst/>
          </a:prstGeom>
          <a:solidFill>
            <a:srgbClr val="DAFE02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latin typeface="Comic Sans MS" pitchFamily="66" charset="0"/>
              </a:rPr>
              <a:t>Крем получается очень нежный, форму держит, но сразу тает на руке. Эффект </a:t>
            </a:r>
            <a:r>
              <a:rPr lang="ru-RU" sz="2000" dirty="0" smtClean="0">
                <a:latin typeface="Comic Sans MS" pitchFamily="66" charset="0"/>
              </a:rPr>
              <a:t>словно </a:t>
            </a:r>
            <a:r>
              <a:rPr lang="ru-RU" sz="2000" dirty="0">
                <a:latin typeface="Comic Sans MS" pitchFamily="66" charset="0"/>
              </a:rPr>
              <a:t>после молодильного яблочка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9569456"/>
      </p:ext>
    </p:extLst>
  </p:cSld>
  <p:clrMapOvr>
    <a:masterClrMapping/>
  </p:clrMapOvr>
</p:sld>
</file>

<file path=ppt/theme/theme1.xml><?xml version="1.0" encoding="utf-8"?>
<a:theme xmlns:a="http://schemas.openxmlformats.org/drawingml/2006/main" name="Современный фотоальбом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1575</Words>
  <Application>Microsoft Office PowerPoint</Application>
  <PresentationFormat>Экран (4:3)</PresentationFormat>
  <Paragraphs>72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Современный фотоальбом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2016-11-25T14:12:16Z</dcterms:created>
  <dcterms:modified xsi:type="dcterms:W3CDTF">2016-11-26T13:43:22Z</dcterms:modified>
</cp:coreProperties>
</file>