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sldIdLst>
    <p:sldId id="256" r:id="rId2"/>
    <p:sldId id="257" r:id="rId3"/>
    <p:sldId id="258" r:id="rId4"/>
    <p:sldId id="259" r:id="rId5"/>
    <p:sldId id="266" r:id="rId6"/>
    <p:sldId id="269" r:id="rId7"/>
    <p:sldId id="270" r:id="rId8"/>
    <p:sldId id="273" r:id="rId9"/>
    <p:sldId id="275" r:id="rId10"/>
    <p:sldId id="274" r:id="rId11"/>
    <p:sldId id="276" r:id="rId12"/>
    <p:sldId id="271" r:id="rId13"/>
    <p:sldId id="272" r:id="rId14"/>
    <p:sldId id="277" r:id="rId15"/>
    <p:sldId id="279" r:id="rId16"/>
    <p:sldId id="278" r:id="rId17"/>
    <p:sldId id="280" r:id="rId18"/>
    <p:sldId id="281" r:id="rId19"/>
    <p:sldId id="267" r:id="rId20"/>
    <p:sldId id="282" r:id="rId21"/>
    <p:sldId id="261" r:id="rId22"/>
    <p:sldId id="262" r:id="rId23"/>
    <p:sldId id="263" r:id="rId24"/>
    <p:sldId id="264" r:id="rId25"/>
    <p:sldId id="260" r:id="rId26"/>
    <p:sldId id="268" r:id="rId27"/>
    <p:sldId id="265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Глава 1: ОТ и применение" id="{F53AA86C-EF3F-4EE5-B95C-0ED20C23E865}">
          <p14:sldIdLst>
            <p14:sldId id="256"/>
            <p14:sldId id="257"/>
            <p14:sldId id="258"/>
            <p14:sldId id="259"/>
            <p14:sldId id="266"/>
            <p14:sldId id="269"/>
            <p14:sldId id="270"/>
            <p14:sldId id="273"/>
            <p14:sldId id="275"/>
            <p14:sldId id="274"/>
            <p14:sldId id="276"/>
            <p14:sldId id="271"/>
            <p14:sldId id="272"/>
            <p14:sldId id="277"/>
            <p14:sldId id="279"/>
            <p14:sldId id="278"/>
            <p14:sldId id="280"/>
          </p14:sldIdLst>
        </p14:section>
        <p14:section name="Глава 2: Методика" id="{8E1D7417-6021-4412-A787-221301919620}">
          <p14:sldIdLst>
            <p14:sldId id="281"/>
            <p14:sldId id="267"/>
            <p14:sldId id="282"/>
            <p14:sldId id="261"/>
            <p14:sldId id="262"/>
            <p14:sldId id="263"/>
            <p14:sldId id="264"/>
            <p14:sldId id="260"/>
            <p14:sldId id="268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1F1"/>
    <a:srgbClr val="F0F0F0"/>
    <a:srgbClr val="F2F2F2"/>
    <a:srgbClr val="E7E5E0"/>
    <a:srgbClr val="F3F3F3"/>
    <a:srgbClr val="FAF9F7"/>
    <a:srgbClr val="EDEDED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72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46F1C62A-299A-4BFD-BCC9-8685D5310DB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97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371D-85CC-4FF9-B99C-9FF303C7BD8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628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DC54D-3FC6-4430-8BEF-8209C84E859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76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16B53-6725-454C-B9D5-A0DFC0D4625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113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A2AD8-1C8A-4EBA-92C0-B9BCE2A0DE56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11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BFD6-475F-4AF2-8AD5-201D6052FCE1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07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7EB45-5614-4C71-B26C-F1811A882A4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824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6431-C593-4DD8-BA5C-D05C8677C32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4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D6EE9-E875-4C9B-9EAE-68F65985658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56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DC81-2B92-4512-9274-F79EB73FB7A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886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DC81-2B92-4512-9274-F79EB73FB7A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7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DC81-2B92-4512-9274-F79EB73FB7A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DC81-2B92-4512-9274-F79EB73FB7A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81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DC81-2B92-4512-9274-F79EB73FB7A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14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DC81-2B92-4512-9274-F79EB73FB7A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0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217AC-6B41-46A3-A1E2-0E5B7DFB37A6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10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4037D-257A-4D0F-B873-A9114C71FAC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1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B7DC81-2B92-4512-9274-F79EB73FB7A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074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647" y="1628800"/>
            <a:ext cx="6408713" cy="1664123"/>
          </a:xfrm>
        </p:spPr>
        <p:txBody>
          <a:bodyPr>
            <a:noAutofit/>
          </a:bodyPr>
          <a:lstStyle/>
          <a:p>
            <a:r>
              <a:rPr lang="ru-RU" altLang="ru-RU" sz="2000" dirty="0"/>
              <a:t>ВЫПУСКНАЯ  КВАЛИФИКАЦИОННАЯ  РАБОТА </a:t>
            </a: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ИСПОЛЬЗОВАНИЯ ОБЛАЧНЫХ ТЕХНОЛОГИЙ В ОБРАЗОВАТЕЛЬНОМ ПРОЦЕССЕ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3861048"/>
            <a:ext cx="5904656" cy="175260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ru-RU" altLang="ru-RU" sz="1800" dirty="0"/>
              <a:t>Выполнил: </a:t>
            </a:r>
            <a:r>
              <a:rPr lang="ru-RU" altLang="ru-RU" sz="1800" dirty="0" smtClean="0"/>
              <a:t>Панин А. А.</a:t>
            </a:r>
            <a:r>
              <a:rPr lang="ru-RU" altLang="ru-RU" dirty="0" smtClean="0"/>
              <a:t> </a:t>
            </a:r>
            <a:endParaRPr lang="ru-RU" altLang="ru-RU" dirty="0"/>
          </a:p>
          <a:p>
            <a:pPr algn="r">
              <a:lnSpc>
                <a:spcPct val="90000"/>
              </a:lnSpc>
            </a:pPr>
            <a:r>
              <a:rPr lang="ru-RU" altLang="ru-RU" sz="2000" dirty="0"/>
              <a:t>Научный руководитель: </a:t>
            </a:r>
            <a:r>
              <a:rPr lang="ru-RU" altLang="ru-RU" sz="2000" dirty="0" smtClean="0"/>
              <a:t/>
            </a:r>
            <a:br>
              <a:rPr lang="ru-RU" altLang="ru-RU" sz="2000" dirty="0" smtClean="0"/>
            </a:br>
            <a:r>
              <a:rPr lang="ru-RU" altLang="ru-RU" sz="2000" dirty="0" smtClean="0"/>
              <a:t>ст</a:t>
            </a:r>
            <a:r>
              <a:rPr lang="ru-RU" altLang="ru-RU" sz="2000" dirty="0"/>
              <a:t>. </a:t>
            </a:r>
            <a:r>
              <a:rPr lang="ru-RU" altLang="ru-RU" sz="2000" dirty="0" smtClean="0"/>
              <a:t>преподаватель кафедры ИДМ     </a:t>
            </a:r>
            <a:br>
              <a:rPr lang="ru-RU" altLang="ru-RU" sz="2000" dirty="0" smtClean="0"/>
            </a:br>
            <a:r>
              <a:rPr lang="ru-RU" altLang="ru-RU" sz="2000" dirty="0" smtClean="0"/>
              <a:t>Н.К. </a:t>
            </a:r>
            <a:r>
              <a:rPr lang="ru-RU" altLang="ru-RU" sz="2000" dirty="0" err="1" smtClean="0"/>
              <a:t>Чжан</a:t>
            </a:r>
            <a:r>
              <a:rPr lang="ru-RU" altLang="ru-RU" sz="2000" dirty="0" smtClean="0"/>
              <a:t>-Юшков</a:t>
            </a:r>
            <a:r>
              <a:rPr lang="ru-RU" altLang="ru-RU" dirty="0" smtClean="0"/>
              <a:t> </a:t>
            </a:r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560" y="836712"/>
            <a:ext cx="82296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 b="1" dirty="0"/>
              <a:t>Объект исследования – </a:t>
            </a:r>
            <a:r>
              <a:rPr lang="ru-RU" altLang="ru-RU" sz="2800" dirty="0"/>
              <a:t>облачные </a:t>
            </a:r>
            <a:r>
              <a:rPr lang="ru-RU" altLang="ru-RU" sz="2800" dirty="0" smtClean="0"/>
              <a:t>сервисы.</a:t>
            </a:r>
            <a:endParaRPr lang="ru-RU" altLang="ru-RU" sz="2800" b="1" dirty="0"/>
          </a:p>
          <a:p>
            <a:pPr>
              <a:lnSpc>
                <a:spcPct val="90000"/>
              </a:lnSpc>
            </a:pPr>
            <a:r>
              <a:rPr lang="ru-RU" altLang="ru-RU" sz="2800" b="1" dirty="0"/>
              <a:t>Предмет исследования – </a:t>
            </a:r>
            <a:r>
              <a:rPr lang="ru-RU" altLang="ru-RU" sz="2800" dirty="0"/>
              <a:t>методика изучения и</a:t>
            </a:r>
            <a:r>
              <a:rPr lang="ru-RU" altLang="ru-RU" sz="2800" b="1" dirty="0"/>
              <a:t> </a:t>
            </a:r>
            <a:r>
              <a:rPr lang="ru-RU" altLang="ru-RU" sz="2800" dirty="0"/>
              <a:t>использования облачных технологий в образовательном процессе.</a:t>
            </a:r>
            <a:r>
              <a:rPr lang="ru-RU" altLang="ru-RU" sz="2800" b="1" dirty="0"/>
              <a:t>  </a:t>
            </a:r>
          </a:p>
          <a:p>
            <a:pPr>
              <a:lnSpc>
                <a:spcPct val="90000"/>
              </a:lnSpc>
            </a:pPr>
            <a:r>
              <a:rPr lang="ru-RU" altLang="ru-RU" sz="2800" b="1" dirty="0"/>
              <a:t>Цель исследования –</a:t>
            </a:r>
            <a:r>
              <a:rPr lang="ru-RU" altLang="ru-RU" sz="2800" dirty="0"/>
              <a:t> изучить особенности использования облачных </a:t>
            </a:r>
            <a:r>
              <a:rPr lang="ru-RU" altLang="ru-RU" sz="2800" dirty="0" smtClean="0"/>
              <a:t>сервисов в </a:t>
            </a:r>
            <a:r>
              <a:rPr lang="ru-RU" altLang="ru-RU" sz="2800" dirty="0"/>
              <a:t>образовательном процессе и рассмотреть методику изучения облачных </a:t>
            </a:r>
            <a:r>
              <a:rPr lang="ru-RU" altLang="ru-RU" sz="2800" dirty="0" smtClean="0"/>
              <a:t>технологий на </a:t>
            </a:r>
            <a:r>
              <a:rPr lang="ru-RU" altLang="ru-RU" sz="2800" dirty="0"/>
              <a:t>уроках информатики.</a:t>
            </a:r>
            <a:endParaRPr lang="ru-RU" altLang="ru-RU" sz="2800" b="1" dirty="0"/>
          </a:p>
          <a:p>
            <a:pPr>
              <a:lnSpc>
                <a:spcPct val="90000"/>
              </a:lnSpc>
            </a:pPr>
            <a:endParaRPr lang="ru-RU" alt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560" y="620688"/>
            <a:ext cx="7992888" cy="453072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altLang="ru-RU" sz="2400" b="1" dirty="0"/>
              <a:t>Задачи исследования: </a:t>
            </a:r>
            <a:endParaRPr lang="ru-RU" altLang="ru-RU" sz="2400" b="1" dirty="0" smtClean="0"/>
          </a:p>
          <a:p>
            <a:pPr>
              <a:lnSpc>
                <a:spcPct val="80000"/>
              </a:lnSpc>
            </a:pPr>
            <a:endParaRPr lang="ru-RU" altLang="ru-RU" sz="2400" dirty="0"/>
          </a:p>
          <a:p>
            <a:pPr>
              <a:lnSpc>
                <a:spcPct val="80000"/>
              </a:lnSpc>
            </a:pPr>
            <a:r>
              <a:rPr lang="ru-RU" altLang="ru-RU" sz="2400" dirty="0" smtClean="0"/>
              <a:t>Ознакомиться с психолого-педагогической литературой </a:t>
            </a:r>
            <a:br>
              <a:rPr lang="ru-RU" altLang="ru-RU" sz="2400" dirty="0" smtClean="0"/>
            </a:br>
            <a:r>
              <a:rPr lang="ru-RU" altLang="ru-RU" sz="2400" dirty="0" smtClean="0"/>
              <a:t>по </a:t>
            </a:r>
            <a:r>
              <a:rPr lang="ru-RU" altLang="ru-RU" sz="2400" dirty="0"/>
              <a:t>теме исследования. </a:t>
            </a:r>
          </a:p>
          <a:p>
            <a:pPr>
              <a:lnSpc>
                <a:spcPct val="80000"/>
              </a:lnSpc>
            </a:pPr>
            <a:r>
              <a:rPr lang="ru-RU" altLang="ru-RU" sz="2400" dirty="0"/>
              <a:t>Раскрыть понятие, достоинства и недостатки облачных </a:t>
            </a:r>
            <a:r>
              <a:rPr lang="ru-RU" altLang="ru-RU" sz="2400" dirty="0" smtClean="0"/>
              <a:t>сервисов.</a:t>
            </a:r>
            <a:endParaRPr lang="ru-RU" altLang="ru-RU" sz="2400" dirty="0"/>
          </a:p>
          <a:p>
            <a:pPr>
              <a:lnSpc>
                <a:spcPct val="80000"/>
              </a:lnSpc>
            </a:pPr>
            <a:r>
              <a:rPr lang="ru-RU" altLang="ru-RU" sz="2400" dirty="0"/>
              <a:t>Представить характеристику основных облачных </a:t>
            </a:r>
            <a:r>
              <a:rPr lang="ru-RU" altLang="ru-RU" sz="2400" dirty="0" smtClean="0"/>
              <a:t>сервисов.</a:t>
            </a:r>
            <a:endParaRPr lang="ru-RU" altLang="ru-RU" sz="2400" dirty="0"/>
          </a:p>
          <a:p>
            <a:pPr>
              <a:lnSpc>
                <a:spcPct val="80000"/>
              </a:lnSpc>
            </a:pPr>
            <a:r>
              <a:rPr lang="ru-RU" altLang="ru-RU" sz="2400" dirty="0"/>
              <a:t>Представить особенности использования облачных технологий в образовательном процессе.</a:t>
            </a:r>
          </a:p>
          <a:p>
            <a:pPr>
              <a:lnSpc>
                <a:spcPct val="80000"/>
              </a:lnSpc>
            </a:pPr>
            <a:r>
              <a:rPr lang="ru-RU" altLang="ru-RU" sz="2400" dirty="0"/>
              <a:t>Рассмотреть методические основы изучения и использования облачных </a:t>
            </a:r>
            <a:r>
              <a:rPr lang="ru-RU" altLang="ru-RU" sz="2400" dirty="0" smtClean="0"/>
              <a:t>технологий на </a:t>
            </a:r>
            <a:r>
              <a:rPr lang="ru-RU" altLang="ru-RU" sz="2400" dirty="0"/>
              <a:t>уроках информатики.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63688" y="3356992"/>
            <a:ext cx="5472608" cy="288032"/>
          </a:xfrm>
          <a:prstGeom prst="rect">
            <a:avLst/>
          </a:prstGeom>
          <a:solidFill>
            <a:srgbClr val="EDEDED"/>
          </a:solidFill>
          <a:ln>
            <a:solidFill>
              <a:srgbClr val="ECECE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763688" y="2574196"/>
            <a:ext cx="547260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altLang="ru-RU" sz="2400" b="1" dirty="0"/>
              <a:t>Структура работы:</a:t>
            </a:r>
            <a:r>
              <a:rPr lang="ru-RU" altLang="ru-RU" sz="2400" dirty="0"/>
              <a:t> </a:t>
            </a:r>
            <a:r>
              <a:rPr lang="en-US" altLang="ru-RU" sz="2400" dirty="0" smtClean="0"/>
              <a:t/>
            </a:r>
            <a:br>
              <a:rPr lang="en-US" altLang="ru-RU" sz="2400" dirty="0" smtClean="0"/>
            </a:br>
            <a:r>
              <a:rPr lang="ru-RU" altLang="ru-RU" sz="2400" dirty="0" smtClean="0"/>
              <a:t>ВКР </a:t>
            </a:r>
            <a:r>
              <a:rPr lang="ru-RU" altLang="ru-RU" sz="2400" dirty="0"/>
              <a:t>состоит из введения, двух </a:t>
            </a:r>
            <a:r>
              <a:rPr lang="ru-RU" altLang="ru-RU" sz="2400" dirty="0" smtClean="0"/>
              <a:t>глав,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заключения</a:t>
            </a:r>
            <a:r>
              <a:rPr lang="ru-RU" altLang="ru-RU" sz="2400" dirty="0"/>
              <a:t>, списка литературы, приложений.</a:t>
            </a:r>
            <a:r>
              <a:rPr lang="ru-RU" altLang="ru-RU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3568" y="476672"/>
            <a:ext cx="7848872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59340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59340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59340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59340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59340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9340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9340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9340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9340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ВВЕДЕНИЕ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ГЛАВА 1: ОБЛАЧНЫЕ ТЕХНОЛОГИИ И ИХ ПРИМЕНЕНИЕ В ПРОЦЕССЕ ОБРАЗОВАНИЯ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1.1 Облачные технологии – понятие, достоинства, недостатки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1.1.1 Преимущества облачных технологий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1.1.2 Недостатки облачных технологий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1.1.3 Примеры использования в образовании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1.2 Облачные провайдеры и их сервисы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1.2.1 Облачные сервисы Google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1.2.2 </a:t>
            </a:r>
            <a:r>
              <a:rPr kumimoji="0" lang="ru-RU" altLang="ru-RU" sz="1400" b="0" i="0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Live@Edu</a:t>
            </a: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(облачные сервисы </a:t>
            </a:r>
            <a:r>
              <a:rPr kumimoji="0" lang="ru-RU" altLang="ru-RU" sz="1400" b="0" i="0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Microsoft</a:t>
            </a: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1.2.3 Динамическая геометрия.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1.2.4 Интегрированные системы.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1.3 Особенности применения облачных технологий в общеобразовательном учреждении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ГЛАВА 2: МЕТОДИЧЕСКИЕ ОСНОВЫ ИЗУЧЕНИЯ И ИСПОЛЬЗОВАНИЯ ОБЛАЧНЫХ СЕРВИСОВ НА УРОКАХ ИНФОРМАТИКИ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2.1 Средства для обучения в «облаке» от Google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2.2. Методика использования облачных сервисов на уроках информатики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2.2.1 Применение на практике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2.2.2 </a:t>
            </a:r>
            <a:r>
              <a:rPr kumimoji="0" lang="ru-RU" altLang="ru-RU" sz="1400" b="0" i="0" strike="noStrike" cap="none" normalizeH="0" baseline="0" dirty="0" err="1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Резюмирование</a:t>
            </a: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практического использования облачных сервисов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2.3 Конспекты уроков информатики по теме исследования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lang="ru-RU" altLang="ru-RU" sz="1400" smtClean="0">
                <a:latin typeface="+mn-lt"/>
              </a:rPr>
              <a:t>ЗАКЛЮЧЕНИЕ</a:t>
            </a:r>
            <a:endParaRPr lang="ru-RU" altLang="ru-RU" sz="1400" dirty="0" smtClean="0"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endParaRPr lang="ru-RU" altLang="ru-RU" sz="1400" dirty="0" smtClean="0"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altLang="ru-RU" sz="1400" b="0" i="0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СПИСОК ЛИТЕРАТУРЫ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lang="ru-RU" altLang="ru-RU" sz="1400" dirty="0" smtClean="0">
                <a:latin typeface="+mn-lt"/>
              </a:rPr>
              <a:t>ПРИЛОЖЕНИЯ</a:t>
            </a:r>
            <a:endParaRPr kumimoji="0" lang="ru-RU" altLang="ru-RU" sz="1400" b="0" i="0" strike="noStrike" cap="none" normalizeH="0" baseline="0" dirty="0" smtClean="0">
              <a:ln>
                <a:noFill/>
              </a:ln>
              <a:effectLst/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50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dzinepress.com/wp-content/uploads/2009/11/16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39" b="95515" l="1887" r="98302">
                        <a14:foregroundMark x1="25660" y1="60158" x2="70566" y2="54881"/>
                        <a14:foregroundMark x1="65283" y1="48285" x2="66226" y2="42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89" y="518498"/>
            <a:ext cx="8299375" cy="593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55776" y="2839556"/>
            <a:ext cx="3528391" cy="1021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Практически всё, </a:t>
            </a:r>
            <a:b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чем мы пользуемся – </a:t>
            </a:r>
            <a:b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в облаках!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2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3dnews.ru/_imgdata/img/2010/10/20/600549/cloud-computing-kitchen-si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2348880"/>
            <a:ext cx="6686550" cy="3800476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28725" y="1052860"/>
            <a:ext cx="6686550" cy="1137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Облачные технологии</a:t>
            </a:r>
            <a:r>
              <a:rPr lang="ru-RU" sz="2000" dirty="0">
                <a:latin typeface="Garamond" panose="02020404030301010803" pitchFamily="18" charset="0"/>
              </a:rPr>
              <a:t> — это обработка данных, в которой компьютерные ресурсы и мощности предоставляются пользователю как Интернет-сервис.</a:t>
            </a:r>
            <a:endParaRPr lang="ru-RU" sz="2000" dirty="0">
              <a:effectLst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7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io-news.ru/wp-content/uploads/2013/08/1332303832-clip-17k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522416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35896" y="69269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n-lt"/>
              </a:rPr>
              <a:t>ПО как сервис</a:t>
            </a:r>
            <a:endParaRPr lang="ru-RU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0272" y="2799445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+mn-lt"/>
              </a:rPr>
              <a:t>Платформа</a:t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> как сервис</a:t>
            </a:r>
            <a:endParaRPr lang="ru-RU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476279"/>
            <a:ext cx="1838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n-lt"/>
              </a:rPr>
              <a:t>Инфраструктура</a:t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> как сервис</a:t>
            </a:r>
            <a:endParaRPr lang="ru-RU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3602" y="2174046"/>
            <a:ext cx="2767745" cy="369332"/>
          </a:xfrm>
          <a:prstGeom prst="rect">
            <a:avLst/>
          </a:prstGeom>
          <a:gradFill>
            <a:gsLst>
              <a:gs pos="0">
                <a:srgbClr val="FAF9F7"/>
              </a:gs>
              <a:gs pos="100000">
                <a:srgbClr val="F3F3F3"/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dirty="0" smtClean="0"/>
              <a:t>Software-as-a-Service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79386" y="4356866"/>
            <a:ext cx="3312368" cy="369332"/>
          </a:xfrm>
          <a:prstGeom prst="rect">
            <a:avLst/>
          </a:prstGeom>
          <a:gradFill>
            <a:gsLst>
              <a:gs pos="0">
                <a:srgbClr val="F1F1F1"/>
              </a:gs>
              <a:gs pos="100000">
                <a:srgbClr val="F1F1F1"/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Infrastructure-as-a-Service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900599" y="4394868"/>
            <a:ext cx="2713884" cy="369332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F0F0F0"/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dirty="0" smtClean="0"/>
              <a:t>Platform-as-a-Service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934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3569" y="1088152"/>
            <a:ext cx="38164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Blip>
                <a:blip r:embed="rId2"/>
              </a:buBlip>
            </a:pPr>
            <a:r>
              <a:rPr lang="ru-RU" sz="1600" dirty="0">
                <a:latin typeface="+mj-lt"/>
              </a:rPr>
              <a:t>Пользователь оплачивает услугу только тогда, когда она ему необходима, а самое главное он платит только за то, что использует.</a:t>
            </a:r>
          </a:p>
          <a:p>
            <a:pPr marL="285750" lvl="0" indent="-285750">
              <a:buBlip>
                <a:blip r:embed="rId2"/>
              </a:buBlip>
            </a:pPr>
            <a:r>
              <a:rPr lang="ru-RU" sz="1600" dirty="0">
                <a:latin typeface="+mj-lt"/>
              </a:rPr>
              <a:t>Облачные технологии позволяют экономить на приобретении, поддержке, модернизации ПО и оборудования.</a:t>
            </a:r>
          </a:p>
          <a:p>
            <a:pPr marL="285750" lvl="0" indent="-285750">
              <a:buBlip>
                <a:blip r:embed="rId2"/>
              </a:buBlip>
            </a:pPr>
            <a:r>
              <a:rPr lang="ru-RU" sz="1600" dirty="0" err="1">
                <a:latin typeface="+mj-lt"/>
              </a:rPr>
              <a:t>Маcштабируемость</a:t>
            </a:r>
            <a:r>
              <a:rPr lang="ru-RU" sz="1600" dirty="0">
                <a:latin typeface="+mj-lt"/>
              </a:rPr>
              <a:t>, отказоустойчивость и безопасность ― автоматическое выделение и освобождение необходимых ресурсов в зависимости от потребностей приложения. Техническое обслуживание, обновление ПО производит провайдер услуг.</a:t>
            </a:r>
          </a:p>
          <a:p>
            <a:pPr marL="285750" lvl="0" indent="-285750">
              <a:buBlip>
                <a:blip r:embed="rId2"/>
              </a:buBlip>
            </a:pPr>
            <a:r>
              <a:rPr lang="ru-RU" sz="1600" dirty="0">
                <a:latin typeface="+mj-lt"/>
              </a:rPr>
              <a:t>Удаленный доступ к данным в облаке ― работать можно из любой точки на планете, где есть доступ в сеть Интернет.</a:t>
            </a:r>
          </a:p>
          <a:p>
            <a:pPr marL="285750" indent="-285750">
              <a:buBlip>
                <a:blip r:embed="rId2"/>
              </a:buBlip>
            </a:pPr>
            <a:endParaRPr lang="ru-RU" sz="16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1088152"/>
            <a:ext cx="38884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Blip>
                <a:blip r:embed="rId3"/>
              </a:buBlip>
            </a:pPr>
            <a:r>
              <a:rPr lang="ru-RU" sz="1600" dirty="0">
                <a:latin typeface="+mj-lt"/>
              </a:rPr>
              <a:t>Пользователь не является владельцем и не имеет доступа к внутренней облачной инфраструктуре. Сохранность пользовательских данных сильно зависит от компании провайдера.</a:t>
            </a:r>
          </a:p>
          <a:p>
            <a:pPr marL="285750" lvl="0" indent="-285750">
              <a:buBlip>
                <a:blip r:embed="rId3"/>
              </a:buBlip>
            </a:pPr>
            <a:r>
              <a:rPr lang="ru-RU" sz="1600" dirty="0">
                <a:latin typeface="+mj-lt"/>
              </a:rPr>
              <a:t>Недостаток, актуальный для российских пользователей: для получения качественных услуг пользователю необходимо иметь надежный и быстрый доступ в сеть Интернет.</a:t>
            </a:r>
          </a:p>
          <a:p>
            <a:pPr marL="285750" lvl="0" indent="-285750">
              <a:buBlip>
                <a:blip r:embed="rId3"/>
              </a:buBlip>
            </a:pPr>
            <a:r>
              <a:rPr lang="ru-RU" sz="1600" dirty="0">
                <a:latin typeface="+mj-lt"/>
              </a:rPr>
              <a:t>Не все данные можно доверить провайдеру в Интернете не только для хранения, но даже для обработки</a:t>
            </a:r>
          </a:p>
          <a:p>
            <a:pPr marL="285750" lvl="0" indent="-285750">
              <a:buBlip>
                <a:blip r:embed="rId3"/>
              </a:buBlip>
            </a:pPr>
            <a:r>
              <a:rPr lang="ru-RU" sz="1600" dirty="0">
                <a:latin typeface="+mj-lt"/>
              </a:rPr>
              <a:t>Не каждое приложение позволяет сохранить, например, на флэшку промежуточные этапы обработки информации, а также конечный результат работы, а ведь онлайновые результаты удобны не всегда</a:t>
            </a:r>
          </a:p>
          <a:p>
            <a:pPr marL="285750" indent="-285750">
              <a:buBlip>
                <a:blip r:embed="rId3"/>
              </a:buBlip>
            </a:pPr>
            <a:endParaRPr lang="ru-RU" sz="1600" dirty="0"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572000" y="908720"/>
            <a:ext cx="0" cy="504056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05673"/>
            <a:ext cx="504056" cy="5040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63688" y="627110"/>
            <a:ext cx="2268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Преимущества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1584" y="620688"/>
            <a:ext cx="1813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Недостатки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08104" y="806649"/>
            <a:ext cx="360040" cy="14401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07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mentamore.com/wp-content/uploads/2013/05/%D0%B1%D1%83%D0%B4%D1%83%D1%89%D0%B5%D0%B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7776000" cy="555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986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mpravda.ru/files/articles-1/40117/evp060kk0oe5-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836712"/>
            <a:ext cx="7477563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269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5coins.ru/wp-content/uploads/2012/10/oblachnye-servis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9"/>
          <a:stretch/>
        </p:blipFill>
        <p:spPr bwMode="auto">
          <a:xfrm>
            <a:off x="1217217" y="-27384"/>
            <a:ext cx="6714136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31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1555250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/>
              <a:t>Динамической </a:t>
            </a:r>
            <a:r>
              <a:rPr lang="ru-RU" sz="1600" b="1" dirty="0" smtClean="0"/>
              <a:t>геометрией</a:t>
            </a:r>
            <a:r>
              <a:rPr lang="ru-RU" sz="1600" dirty="0" smtClean="0"/>
              <a:t> </a:t>
            </a:r>
            <a:r>
              <a:rPr lang="ru-RU" sz="1600" dirty="0" smtClean="0"/>
              <a:t>называют</a:t>
            </a:r>
            <a:r>
              <a:rPr lang="ru-RU" sz="1600" dirty="0"/>
              <a:t> программные среды, которые позволяют делать геометрические построения на компьютере таким образом, что при движении исходных объектов весь чертёж сохраняется. Активно используется в образовании.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869" y="3137332"/>
            <a:ext cx="812985" cy="812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740" y="2047044"/>
            <a:ext cx="2966977" cy="843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299" y="1765732"/>
            <a:ext cx="1934556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918" y="2232457"/>
            <a:ext cx="2333625" cy="22764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755" y="3414272"/>
            <a:ext cx="1038225" cy="1047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224395" y="854381"/>
            <a:ext cx="5456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Динамическая геометрия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02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1934" y="1498425"/>
            <a:ext cx="5308866" cy="151553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1921934" y="4283597"/>
            <a:ext cx="5308866" cy="1377651"/>
          </a:xfrm>
        </p:spPr>
        <p:txBody>
          <a:bodyPr>
            <a:normAutofit/>
          </a:bodyPr>
          <a:lstStyle/>
          <a:p>
            <a:r>
              <a:rPr lang="ru-RU" b="1" dirty="0" smtClean="0"/>
              <a:t>Интегрированные системы </a:t>
            </a:r>
            <a:r>
              <a:rPr lang="ru-RU" dirty="0" smtClean="0"/>
              <a:t>для образования - образовательная </a:t>
            </a:r>
            <a:r>
              <a:rPr lang="ru-RU" dirty="0"/>
              <a:t>среда для комплексной информатизации школы</a:t>
            </a:r>
          </a:p>
        </p:txBody>
      </p:sp>
      <p:pic>
        <p:nvPicPr>
          <p:cNvPr id="1028" name="Picture 4" descr="http://www.km-school.ru/gif/main/top/top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64"/>
          <a:stretch/>
        </p:blipFill>
        <p:spPr bwMode="auto">
          <a:xfrm>
            <a:off x="1395259" y="1384337"/>
            <a:ext cx="6345093" cy="134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google.com/enterprise/apps/images/homepage/education_home_canv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654" y="1988840"/>
            <a:ext cx="5791200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nachalka.info/sites/all/themes/nachalkaNew/img/heade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47648" l="5222" r="416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7" t="-1" r="57938" b="51890"/>
          <a:stretch/>
        </p:blipFill>
        <p:spPr bwMode="auto">
          <a:xfrm>
            <a:off x="1086103" y="2200410"/>
            <a:ext cx="2197100" cy="187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nachalka.info/sites/all/themes/nachalkaNew/img/siteTitl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04" y="3434689"/>
            <a:ext cx="2018566" cy="57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pfisd.net/cms/lib/TX01001527/Centricity/Domain/236/googl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72" b="90000" l="8962" r="92603">
                        <a14:foregroundMark x1="11807" y1="42308" x2="11807" y2="42308"/>
                        <a14:foregroundMark x1="46230" y1="50769" x2="46230" y2="50769"/>
                        <a14:foregroundMark x1="61166" y1="26923" x2="61166" y2="26923"/>
                        <a14:foregroundMark x1="60597" y1="52308" x2="60597" y2="52308"/>
                        <a14:foregroundMark x1="73684" y1="45641" x2="73684" y2="45641"/>
                        <a14:foregroundMark x1="78378" y1="49487" x2="78378" y2="49487"/>
                        <a14:foregroundMark x1="59459" y1="70769" x2="59459" y2="70769"/>
                        <a14:foregroundMark x1="18350" y1="75385" x2="18350" y2="75385"/>
                        <a14:foregroundMark x1="25889" y1="73333" x2="25889" y2="73333"/>
                        <a14:foregroundMark x1="30441" y1="74103" x2="30441" y2="74103"/>
                        <a14:foregroundMark x1="27454" y1="57692" x2="27454" y2="57692"/>
                        <a14:foregroundMark x1="32290" y1="73846" x2="32290" y2="73846"/>
                        <a14:foregroundMark x1="39403" y1="74872" x2="39403" y2="74872"/>
                        <a14:foregroundMark x1="41110" y1="72051" x2="41110" y2="72051"/>
                        <a14:foregroundMark x1="43101" y1="73333" x2="43101" y2="73333"/>
                        <a14:foregroundMark x1="43385" y1="68718" x2="43385" y2="68718"/>
                        <a14:foregroundMark x1="44808" y1="74103" x2="44808" y2="74103"/>
                        <a14:foregroundMark x1="49787" y1="73333" x2="49787" y2="73333"/>
                        <a14:foregroundMark x1="51067" y1="41282" x2="51067" y2="41282"/>
                        <a14:backgroundMark x1="18065" y1="12564" x2="18065" y2="12564"/>
                        <a14:backgroundMark x1="20341" y1="73077" x2="20341" y2="73077"/>
                        <a14:backgroundMark x1="37838" y1="76410" x2="37838" y2="764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454" y="2480646"/>
            <a:ext cx="2639970" cy="146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29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vsm.ru/images/Russian-Code-Cup-2012-razbor-zadach-vtorogo-kvalifikacionnogo-raun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5024"/>
            <a:ext cx="7364760" cy="316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5446" t="18200" r="24539" b="20201"/>
          <a:stretch/>
        </p:blipFill>
        <p:spPr>
          <a:xfrm>
            <a:off x="368533" y="89738"/>
            <a:ext cx="3915435" cy="3960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5457" t="21000" r="25447" b="34201"/>
          <a:stretch/>
        </p:blipFill>
        <p:spPr>
          <a:xfrm>
            <a:off x="4283968" y="494891"/>
            <a:ext cx="4645641" cy="358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14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referat.znate.ru/pars_docs/tw_refs/6/5760/5760-3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58" y="1016864"/>
            <a:ext cx="7704856" cy="471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7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://www.ugnk.info/uploads/articles/282_1_ma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4488">
            <a:off x="345083" y="132782"/>
            <a:ext cx="4358419" cy="3536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politsib.ru/content/2013/01/28/1291807433_invalid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3016"/>
            <a:ext cx="4583906" cy="3128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kansk-adm.ru/UserFiles/fotonews/2013/07/2013_07_03deti-inv7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3785">
            <a:off x="4738341" y="3380386"/>
            <a:ext cx="4295056" cy="3264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aamaiorova.narod.ru/images/p20_02709-2010-04-20previe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625" y="448816"/>
            <a:ext cx="4392488" cy="3184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23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antyweb.pl/wp-content/uploads/2012/12/Google-Apps-For-Educ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60" y="620688"/>
            <a:ext cx="7884830" cy="559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203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583460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Слева</a:t>
            </a:r>
            <a:r>
              <a:rPr lang="ru-RU" dirty="0" smtClean="0"/>
              <a:t> – создание документов и папки, как в почте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центру</a:t>
            </a:r>
            <a:r>
              <a:rPr lang="ru-RU" dirty="0" smtClean="0"/>
              <a:t> – файловый менеджер с документами в облаке, поисковая строка для поиска по файлам</a:t>
            </a:r>
            <a:br>
              <a:rPr lang="ru-RU" dirty="0" smtClean="0"/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Справа</a:t>
            </a:r>
            <a:r>
              <a:rPr lang="ru-RU" dirty="0" smtClean="0"/>
              <a:t> – панель статистики, отображающая, кто, когда и что изменил в облаке: от создания файла, до удаления запятой внутри документа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851" t="9642" r="1297" b="12469"/>
          <a:stretch/>
        </p:blipFill>
        <p:spPr>
          <a:xfrm>
            <a:off x="410051" y="404664"/>
            <a:ext cx="8323900" cy="37637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3648" y="4194369"/>
            <a:ext cx="6391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Интерфейс </a:t>
            </a:r>
            <a:r>
              <a:rPr lang="en-US" b="1" dirty="0" smtClean="0"/>
              <a:t>Google</a:t>
            </a:r>
            <a:r>
              <a:rPr lang="ru-RU" b="1" dirty="0" smtClean="0"/>
              <a:t> Диска. Основная страница: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74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videoinformatika.com/images/uroki%205%20klass/ur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541458"/>
            <a:ext cx="504056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768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4730" y="476672"/>
            <a:ext cx="6798734" cy="1303867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Документ 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 smtClean="0"/>
              <a:t>текстовый процессор</a:t>
            </a: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2329" t="11609" r="16240" b="29584"/>
          <a:stretch/>
        </p:blipFill>
        <p:spPr>
          <a:xfrm>
            <a:off x="577653" y="1974888"/>
            <a:ext cx="7992888" cy="43018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76866" y="260648"/>
            <a:ext cx="6798734" cy="1303867"/>
          </a:xfrm>
        </p:spPr>
        <p:txBody>
          <a:bodyPr/>
          <a:lstStyle/>
          <a:p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Презентация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2329" t="11609" r="10153" b="10626"/>
          <a:stretch/>
        </p:blipFill>
        <p:spPr>
          <a:xfrm>
            <a:off x="615793" y="1268760"/>
            <a:ext cx="7920880" cy="51290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2921" y="487226"/>
            <a:ext cx="6798734" cy="1303867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</a:t>
            </a:r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Таблица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 smtClean="0"/>
              <a:t>табличный процессор </a:t>
            </a:r>
            <a:endParaRPr lang="ru-RU" altLang="ru-RU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4340" name="Picture 4" descr="Безымян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32" y="1787330"/>
            <a:ext cx="7980311" cy="448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65657" y="620688"/>
            <a:ext cx="6798734" cy="1303867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</a:t>
            </a:r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Рисунок</a:t>
            </a:r>
            <a:b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dirty="0" smtClean="0"/>
              <a:t>векторный графический редактор</a:t>
            </a:r>
            <a:endParaRPr lang="ru-RU" altLang="ru-RU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64" y="2005092"/>
            <a:ext cx="8280920" cy="437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656606"/>
          </a:xfrm>
        </p:spPr>
        <p:txBody>
          <a:bodyPr>
            <a:normAutofit fontScale="90000"/>
          </a:bodyPr>
          <a:lstStyle/>
          <a:p>
            <a:r>
              <a:rPr lang="ru-RU" altLang="ru-RU" sz="3200" dirty="0"/>
              <a:t>С помощью </a:t>
            </a:r>
            <a:r>
              <a:rPr lang="ru-RU" alt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</a:t>
            </a:r>
            <a:r>
              <a:rPr lang="ru-RU" alt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-форм</a:t>
            </a:r>
            <a:r>
              <a:rPr lang="ru-RU" altLang="ru-RU" sz="3200" dirty="0"/>
              <a:t> можно организовать сбор ответов на задания, что опять же позволяет проверять задания в удобное для учителя время.</a:t>
            </a:r>
            <a:r>
              <a:rPr lang="ru-RU" altLang="ru-RU" sz="4000" dirty="0"/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6241" t="11610" r="47232" b="33265"/>
          <a:stretch/>
        </p:blipFill>
        <p:spPr>
          <a:xfrm>
            <a:off x="2206849" y="2377346"/>
            <a:ext cx="4752528" cy="40324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2882" t="11609" r="9599" b="19485"/>
          <a:stretch/>
        </p:blipFill>
        <p:spPr>
          <a:xfrm>
            <a:off x="424564" y="1700808"/>
            <a:ext cx="8282978" cy="47525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2507" y="591699"/>
            <a:ext cx="76470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Blogger.com: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Блог учителя информатики</a:t>
            </a:r>
            <a:r>
              <a:rPr lang="en-US" sz="3200" dirty="0" smtClean="0">
                <a:latin typeface="+mj-lt"/>
              </a:rPr>
              <a:t/>
            </a:r>
            <a:br>
              <a:rPr lang="en-US" sz="3200" dirty="0" smtClean="0">
                <a:latin typeface="+mj-lt"/>
              </a:rPr>
            </a:br>
            <a:r>
              <a:rPr lang="ru-RU" sz="2800" dirty="0" smtClean="0">
                <a:latin typeface="+mj-lt"/>
              </a:rPr>
              <a:t>мой авторский </a:t>
            </a:r>
            <a:r>
              <a:rPr lang="ru-RU" sz="2800" dirty="0" smtClean="0">
                <a:latin typeface="+mj-lt"/>
              </a:rPr>
              <a:t>блог: </a:t>
            </a:r>
            <a:r>
              <a:rPr lang="en-US" sz="2800" dirty="0" smtClean="0">
                <a:latin typeface="+mj-lt"/>
              </a:rPr>
              <a:t>http://</a:t>
            </a:r>
            <a:r>
              <a:rPr lang="en-US" sz="2800" dirty="0" smtClean="0">
                <a:latin typeface="+mj-lt"/>
              </a:rPr>
              <a:t>in-4-matic.blogspot.com</a:t>
            </a:r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978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560" y="2060848"/>
            <a:ext cx="8218487" cy="414275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2400" dirty="0" smtClean="0"/>
              <a:t>экономия </a:t>
            </a:r>
            <a:r>
              <a:rPr lang="ru-RU" altLang="ru-RU" sz="2400" dirty="0"/>
              <a:t>средств на </a:t>
            </a:r>
            <a:r>
              <a:rPr lang="ru-RU" altLang="ru-RU" sz="2400" dirty="0" smtClean="0"/>
              <a:t>приобретении </a:t>
            </a:r>
            <a:r>
              <a:rPr lang="ru-RU" altLang="ru-RU" sz="2400" dirty="0"/>
              <a:t>программного обеспечения </a:t>
            </a:r>
            <a:r>
              <a:rPr lang="ru-RU" altLang="ru-RU" sz="2400" dirty="0" smtClean="0"/>
              <a:t>(</a:t>
            </a:r>
            <a:r>
              <a:rPr lang="en-US" altLang="ru-RU" sz="2400" dirty="0" smtClean="0"/>
              <a:t>Google Apps for Education, Office Web Apps</a:t>
            </a:r>
            <a:r>
              <a:rPr lang="ru-RU" altLang="ru-RU" sz="2400" dirty="0" smtClean="0"/>
              <a:t>); </a:t>
            </a:r>
            <a:endParaRPr lang="ru-RU" altLang="ru-RU" sz="2400" dirty="0"/>
          </a:p>
          <a:p>
            <a:pPr>
              <a:lnSpc>
                <a:spcPct val="90000"/>
              </a:lnSpc>
            </a:pPr>
            <a:r>
              <a:rPr lang="ru-RU" altLang="ru-RU" sz="2400" dirty="0" err="1"/>
              <a:t>cнижение</a:t>
            </a:r>
            <a:r>
              <a:rPr lang="ru-RU" altLang="ru-RU" sz="2400" dirty="0"/>
              <a:t> потребности в помещениях; 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выполнение многих видов учебной работы, контроля и оценки </a:t>
            </a:r>
            <a:r>
              <a:rPr lang="ru-RU" altLang="ru-RU" sz="2400" dirty="0" err="1" smtClean="0"/>
              <a:t>online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(в том числе и дистанционно); </a:t>
            </a:r>
            <a:endParaRPr lang="ru-RU" altLang="ru-RU" sz="2400" dirty="0"/>
          </a:p>
          <a:p>
            <a:pPr>
              <a:lnSpc>
                <a:spcPct val="90000"/>
              </a:lnSpc>
            </a:pPr>
            <a:r>
              <a:rPr lang="ru-RU" altLang="ru-RU" sz="2400" dirty="0"/>
              <a:t>экономия средств на оплату технических специалистов в школах; 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экономия дискового пространства; 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открытость образовательной среды для учителей и для </a:t>
            </a:r>
            <a:r>
              <a:rPr lang="ru-RU" altLang="ru-RU" sz="2400" dirty="0" smtClean="0"/>
              <a:t>учащихся и их родителей</a:t>
            </a:r>
            <a:endParaRPr lang="ru-RU" alt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84304" y="764704"/>
            <a:ext cx="80201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Основные преимущества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3200" dirty="0" smtClean="0">
                <a:latin typeface="+mj-lt"/>
              </a:rPr>
              <a:t>использования облачных технологий в школе</a:t>
            </a:r>
            <a:endParaRPr lang="ru-RU" sz="32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578</TotalTime>
  <Words>537</Words>
  <Application>Microsoft Office PowerPoint</Application>
  <PresentationFormat>Экран (4:3)</PresentationFormat>
  <Paragraphs>77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Garamond</vt:lpstr>
      <vt:lpstr>Times New Roman</vt:lpstr>
      <vt:lpstr>Verdana</vt:lpstr>
      <vt:lpstr>Натуральные материалы</vt:lpstr>
      <vt:lpstr>ВЫПУСКНАЯ  КВАЛИФИКАЦИОННАЯ  РАБОТА  ОСОБЕННОСТИ ИСПОЛЬЗОВАНИЯ ОБЛАЧНЫХ ТЕХНОЛОГИЙ В ОБРАЗОВАТЕЛЬНОМ ПРОЦЕССЕ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Google Документ  текстовый процессор</vt:lpstr>
      <vt:lpstr>Google Презентация </vt:lpstr>
      <vt:lpstr>Google Таблица табличный процессор </vt:lpstr>
      <vt:lpstr>Google Рисунок векторный графический редактор</vt:lpstr>
      <vt:lpstr>С помощью Google-форм можно организовать сбор ответов на задания, что опять же позволяет проверять задания в удобное для учителя время. </vt:lpstr>
      <vt:lpstr>Презентация PowerPoint</vt:lpstr>
      <vt:lpstr>Презентация PowerPoint</vt:lpstr>
    </vt:vector>
  </TitlesOfParts>
  <Company>Pirat.ca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 КВАЛИФИКАЦИОННАЯ  РАБОТА  ОСОБЕННОСТИ ИСПОЛЬЗОВАНИЯ ОБЛАЧНЫХ ТЕХНОЛОГИЙ В ОБРАЗОВАТЕЛЬНОМ ПРОЦЕССЕ</dc:title>
  <dc:creator>Антон Панин</dc:creator>
  <cp:lastModifiedBy>Антон Панин</cp:lastModifiedBy>
  <cp:revision>36</cp:revision>
  <dcterms:created xsi:type="dcterms:W3CDTF">2014-03-28T16:06:53Z</dcterms:created>
  <dcterms:modified xsi:type="dcterms:W3CDTF">2014-06-12T18:03:23Z</dcterms:modified>
</cp:coreProperties>
</file>