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5" r:id="rId7"/>
    <p:sldId id="261" r:id="rId8"/>
    <p:sldId id="263" r:id="rId9"/>
    <p:sldId id="262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525"/>
    <a:srgbClr val="FF0505"/>
    <a:srgbClr val="A95729"/>
    <a:srgbClr val="E36F0F"/>
    <a:srgbClr val="E98909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2590303-9D45-4485-B13D-19EEAB182E21}" type="datetimeFigureOut">
              <a:rPr lang="ru-RU" smtClean="0"/>
              <a:t>02.11.2016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81E1612-53AB-454D-853F-7EF914538F92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4612" y="142852"/>
            <a:ext cx="6429388" cy="35004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Проімперська політика Володимира Щербицького</a:t>
            </a:r>
            <a:endParaRPr lang="ru-RU" sz="54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7847" y="4286256"/>
            <a:ext cx="25459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Candara" pitchFamily="34" charset="0"/>
              </a:rPr>
              <a:t>Підготувала</a:t>
            </a:r>
          </a:p>
          <a:p>
            <a:r>
              <a:rPr lang="uk-UA" sz="2000" dirty="0" smtClean="0">
                <a:latin typeface="Candara" pitchFamily="34" charset="0"/>
              </a:rPr>
              <a:t>Студентка групи Ф-27</a:t>
            </a:r>
          </a:p>
          <a:p>
            <a:r>
              <a:rPr lang="uk-UA" sz="2000" dirty="0" smtClean="0">
                <a:latin typeface="Candara" pitchFamily="34" charset="0"/>
              </a:rPr>
              <a:t>Коледжу </a:t>
            </a:r>
            <a:r>
              <a:rPr lang="uk-UA" sz="2000" dirty="0" err="1" smtClean="0">
                <a:latin typeface="Candara" pitchFamily="34" charset="0"/>
              </a:rPr>
              <a:t>НФаУ</a:t>
            </a:r>
            <a:r>
              <a:rPr lang="uk-UA" sz="2000" dirty="0" smtClean="0">
                <a:latin typeface="Candara" pitchFamily="34" charset="0"/>
              </a:rPr>
              <a:t> </a:t>
            </a:r>
          </a:p>
          <a:p>
            <a:r>
              <a:rPr lang="uk-UA" sz="2000" dirty="0" smtClean="0">
                <a:latin typeface="Candara" pitchFamily="34" charset="0"/>
              </a:rPr>
              <a:t>Бородавка Анастасія</a:t>
            </a:r>
            <a:endParaRPr lang="uk-UA" sz="2000" dirty="0">
              <a:latin typeface="Candara" pitchFamily="34" charset="0"/>
            </a:endParaRPr>
          </a:p>
        </p:txBody>
      </p:sp>
      <p:pic>
        <p:nvPicPr>
          <p:cNvPr id="23556" name="Picture 4" descr="http://upload.wikimedia.org/wikipedia/ru/1/14/Sherbitsky_V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2714644" cy="3460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upload.wikimedia.org/wikipedia/uk/f/f5/%D0%A9%D0%B5%D1%80%D0%B1%D0%B8%D1%86%D1%8C%D0%BA%D0%B8%D0%B9_%D0%92%D0%BE%D0%BB%D0%BE%D0%B4%D0%B8%D0%BC%D0%B8%D1%80_%D0%92%D0%B0%D1%81%D0%B8%D0%BB%D1%8C%D0%BE%D0%B2%D0%B8%D1%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85794"/>
            <a:ext cx="3169053" cy="421484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500430" y="1263552"/>
            <a:ext cx="5643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народився </a:t>
            </a:r>
            <a:r>
              <a:rPr lang="uk-UA" sz="2400" b="1" dirty="0" smtClean="0">
                <a:latin typeface="Candara" pitchFamily="34" charset="0"/>
              </a:rPr>
              <a:t>17 лютого 1918 р. </a:t>
            </a:r>
            <a:r>
              <a:rPr lang="uk-UA" sz="2400" dirty="0" smtClean="0">
                <a:latin typeface="Candara" pitchFamily="34" charset="0"/>
              </a:rPr>
              <a:t>у м. </a:t>
            </a:r>
            <a:r>
              <a:rPr lang="uk-UA" sz="2400" dirty="0" err="1" smtClean="0">
                <a:latin typeface="Candara" pitchFamily="34" charset="0"/>
              </a:rPr>
              <a:t>Верх-ньодніпровську</a:t>
            </a:r>
            <a:r>
              <a:rPr lang="uk-UA" sz="2400" dirty="0" smtClean="0">
                <a:latin typeface="Candara" pitchFamily="34" charset="0"/>
              </a:rPr>
              <a:t> Дніпропетровської області в робітничій сім’ї;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1932 р.</a:t>
            </a:r>
            <a:r>
              <a:rPr lang="uk-UA" sz="2400" dirty="0" smtClean="0">
                <a:latin typeface="Candara" pitchFamily="34" charset="0"/>
              </a:rPr>
              <a:t> – вступив до комсомолу;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1934-1935 </a:t>
            </a:r>
            <a:r>
              <a:rPr lang="uk-UA" sz="2400" b="1" dirty="0" err="1" smtClean="0">
                <a:latin typeface="Candara" pitchFamily="34" charset="0"/>
              </a:rPr>
              <a:t>р.р</a:t>
            </a:r>
            <a:r>
              <a:rPr lang="uk-UA" sz="2400" b="1" dirty="0" smtClean="0">
                <a:latin typeface="Candara" pitchFamily="34" charset="0"/>
              </a:rPr>
              <a:t>. </a:t>
            </a:r>
            <a:r>
              <a:rPr lang="uk-UA" sz="2400" dirty="0" smtClean="0">
                <a:latin typeface="Candara" pitchFamily="34" charset="0"/>
              </a:rPr>
              <a:t>– працював на оплатній комсомольській посаді.</a:t>
            </a:r>
            <a:endParaRPr lang="uk-UA" sz="2400" dirty="0">
              <a:latin typeface="Candara" pitchFamily="34" charset="0"/>
            </a:endParaRPr>
          </a:p>
        </p:txBody>
      </p:sp>
      <p:pic>
        <p:nvPicPr>
          <p:cNvPr id="26630" name="Picture 6" descr="Файл:0.157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9686" y="3566008"/>
            <a:ext cx="4814280" cy="307770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3334396" y="642918"/>
            <a:ext cx="5809604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Володимир Щербицький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44" y="5929330"/>
            <a:ext cx="360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000" i="1" dirty="0" smtClean="0">
                <a:latin typeface="Candara" pitchFamily="34" charset="0"/>
              </a:rPr>
              <a:t>м. Верхньодніпровське, де народився В. Щербицький </a:t>
            </a:r>
            <a:endParaRPr lang="uk-UA" sz="2000" i="1" dirty="0">
              <a:latin typeface="Candar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5720" y="785794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навчався у Дніпропетровському хіміко-технологічному інституті (до 1941 р.);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1941 р. – </a:t>
            </a:r>
            <a:r>
              <a:rPr lang="uk-UA" sz="2400" dirty="0" smtClean="0">
                <a:latin typeface="Candara" pitchFamily="34" charset="0"/>
              </a:rPr>
              <a:t>вступив до КПРС.</a:t>
            </a:r>
            <a:endParaRPr lang="uk-UA" sz="2400" dirty="0">
              <a:latin typeface="Candar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0496" y="6150114"/>
            <a:ext cx="5143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i="1" dirty="0" smtClean="0">
                <a:latin typeface="Candara" pitchFamily="34" charset="0"/>
              </a:rPr>
              <a:t>Головний вхід Дніпропетровського хіміко-технологічного інституту </a:t>
            </a:r>
            <a:endParaRPr lang="uk-UA" sz="2000" i="1" dirty="0">
              <a:latin typeface="Candara" pitchFamily="34" charset="0"/>
            </a:endParaRPr>
          </a:p>
        </p:txBody>
      </p:sp>
      <p:pic>
        <p:nvPicPr>
          <p:cNvPr id="40962" name="Picture 2" descr="Файл:USU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500306"/>
            <a:ext cx="4895827" cy="36718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0964" name="Picture 4" descr="Файл:КПСС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714620"/>
            <a:ext cx="3680887" cy="306229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28586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навчання у Військовій академії хімічного захисту;</a:t>
            </a:r>
            <a:endParaRPr lang="uk-UA" sz="2400" dirty="0">
              <a:latin typeface="Candar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71480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Роки війни</a:t>
            </a:r>
            <a:endParaRPr lang="uk-UA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786" y="6457890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i="1" dirty="0" smtClean="0">
                <a:latin typeface="Candara" pitchFamily="34" charset="0"/>
              </a:rPr>
              <a:t>Військова академія хімічного захисту (м. Кострома, Росія)</a:t>
            </a:r>
            <a:endParaRPr lang="uk-UA" sz="2000" i="1" dirty="0">
              <a:latin typeface="Candara" pitchFamily="34" charset="0"/>
            </a:endParaRPr>
          </a:p>
        </p:txBody>
      </p:sp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9940" name="Picture 4" descr="Файл:Здание Академии РХБЗ.jpg"/>
          <p:cNvPicPr>
            <a:picLocks noChangeAspect="1" noChangeArrowheads="1"/>
          </p:cNvPicPr>
          <p:nvPr/>
        </p:nvPicPr>
        <p:blipFill>
          <a:blip r:embed="rId3"/>
          <a:srcRect t="37103"/>
          <a:stretch>
            <a:fillRect/>
          </a:stretch>
        </p:blipFill>
        <p:spPr bwMode="auto">
          <a:xfrm>
            <a:off x="809652" y="3038509"/>
            <a:ext cx="7620000" cy="339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Стрелка вниз 11"/>
          <p:cNvSpPr/>
          <p:nvPr/>
        </p:nvSpPr>
        <p:spPr>
          <a:xfrm>
            <a:off x="4071934" y="1785926"/>
            <a:ext cx="928694" cy="42862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TextBox 14"/>
          <p:cNvSpPr txBox="1"/>
          <p:nvPr/>
        </p:nvSpPr>
        <p:spPr>
          <a:xfrm>
            <a:off x="0" y="214311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військова служба у військовій частині (Монголія);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участі у воєнних діях не брав.</a:t>
            </a:r>
            <a:endParaRPr lang="uk-UA" sz="2400" dirty="0">
              <a:latin typeface="Candar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71472" y="642919"/>
          <a:ext cx="7715304" cy="601591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857652"/>
                <a:gridCol w="3857652"/>
              </a:tblGrid>
              <a:tr h="80287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4400" b="1" i="1" u="none" strike="noStrike" kern="1200" cap="none" spc="50" normalizeH="0" baseline="0" noProof="0" dirty="0" smtClean="0">
                          <a:ln w="19050">
                            <a:solidFill>
                              <a:schemeClr val="bg1"/>
                            </a:solidFill>
                          </a:ln>
                          <a:gradFill>
                            <a:gsLst>
                              <a:gs pos="25000">
                                <a:srgbClr val="DD8047">
                                  <a:satMod val="155000"/>
                                </a:srgbClr>
                              </a:gs>
                              <a:gs pos="100000">
                                <a:srgbClr val="DD8047">
                                  <a:shade val="45000"/>
                                  <a:satMod val="165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val="000000">
                                <a:alpha val="65000"/>
                              </a:srgbClr>
                            </a:outerShdw>
                          </a:effectLst>
                          <a:uLnTx/>
                          <a:uFillTx/>
                          <a:latin typeface="Candara" pitchFamily="34" charset="0"/>
                          <a:ea typeface="+mn-ea"/>
                          <a:cs typeface="+mn-cs"/>
                        </a:rPr>
                        <a:t>Політична кар’єра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1232632">
                <a:tc>
                  <a:txBody>
                    <a:bodyPr/>
                    <a:lstStyle/>
                    <a:p>
                      <a:pPr algn="r"/>
                      <a:r>
                        <a:rPr lang="uk-UA" sz="2400" b="1" i="0" dirty="0" smtClean="0">
                          <a:latin typeface="Candara" pitchFamily="34" charset="0"/>
                        </a:rPr>
                        <a:t>1952-1954 рр. </a:t>
                      </a:r>
                      <a:endParaRPr lang="uk-UA" sz="2400" b="1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Candara" pitchFamily="34" charset="0"/>
                        </a:rPr>
                        <a:t>секретар Дніпродзержинського міськкому партії</a:t>
                      </a:r>
                      <a:endParaRPr lang="uk-UA" sz="2400" dirty="0"/>
                    </a:p>
                  </a:txBody>
                  <a:tcPr anchor="ctr"/>
                </a:tc>
              </a:tr>
              <a:tr h="474089">
                <a:tc>
                  <a:txBody>
                    <a:bodyPr/>
                    <a:lstStyle/>
                    <a:p>
                      <a:pPr algn="r"/>
                      <a:r>
                        <a:rPr lang="uk-UA" sz="2400" b="1" i="0" dirty="0" smtClean="0">
                          <a:latin typeface="Candara" pitchFamily="34" charset="0"/>
                        </a:rPr>
                        <a:t>1955-1957 рр. </a:t>
                      </a:r>
                      <a:endParaRPr lang="uk-UA" sz="2400" b="1" i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uk-UA" sz="2400" dirty="0" smtClean="0">
                          <a:latin typeface="Candara" pitchFamily="34" charset="0"/>
                        </a:rPr>
                        <a:t>секретар Дніпропетровського райкому партії</a:t>
                      </a:r>
                      <a:endParaRPr lang="uk-UA" sz="2400" dirty="0"/>
                    </a:p>
                  </a:txBody>
                  <a:tcPr anchor="ctr"/>
                </a:tc>
              </a:tr>
              <a:tr h="758543">
                <a:tc>
                  <a:txBody>
                    <a:bodyPr/>
                    <a:lstStyle/>
                    <a:p>
                      <a:pPr algn="r"/>
                      <a:r>
                        <a:rPr lang="uk-UA" sz="2400" b="1" i="0" dirty="0" smtClean="0">
                          <a:latin typeface="Candara" pitchFamily="34" charset="0"/>
                        </a:rPr>
                        <a:t>1963-1965 рр. </a:t>
                      </a:r>
                      <a:endParaRPr lang="uk-UA" sz="2400" b="1" i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825582">
                <a:tc>
                  <a:txBody>
                    <a:bodyPr/>
                    <a:lstStyle/>
                    <a:p>
                      <a:pPr algn="r"/>
                      <a:r>
                        <a:rPr kumimoji="0" lang="uk-UA" sz="2400" b="1" i="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1957-1961 рр.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uk-UA" sz="2400" b="0" i="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секретар ЦК </a:t>
                      </a:r>
                      <a:r>
                        <a:rPr kumimoji="0" lang="uk-UA" sz="2400" b="0" i="0" kern="1200" dirty="0" err="1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КП</a:t>
                      </a:r>
                      <a:r>
                        <a:rPr kumimoji="0" lang="uk-UA" sz="2400" b="0" i="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 України</a:t>
                      </a:r>
                    </a:p>
                  </a:txBody>
                  <a:tcPr anchor="ctr"/>
                </a:tc>
              </a:tr>
              <a:tr h="474089">
                <a:tc>
                  <a:txBody>
                    <a:bodyPr/>
                    <a:lstStyle/>
                    <a:p>
                      <a:pPr algn="r"/>
                      <a:r>
                        <a:rPr kumimoji="0" lang="uk-UA" sz="2400" b="1" i="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1961-1963 рр. 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400" b="0" i="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голова Ради міністрів України</a:t>
                      </a:r>
                    </a:p>
                  </a:txBody>
                  <a:tcPr anchor="ctr"/>
                </a:tc>
              </a:tr>
              <a:tr h="622522">
                <a:tc>
                  <a:txBody>
                    <a:bodyPr/>
                    <a:lstStyle/>
                    <a:p>
                      <a:pPr algn="r"/>
                      <a:r>
                        <a:rPr kumimoji="0" lang="uk-UA" sz="2400" b="1" i="0" kern="12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1965-1972 рр.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825582">
                <a:tc>
                  <a:txBody>
                    <a:bodyPr/>
                    <a:lstStyle/>
                    <a:p>
                      <a:pPr algn="r"/>
                      <a:r>
                        <a:rPr kumimoji="0" lang="uk-UA" sz="2400" b="1" i="0" kern="1200" dirty="0" smtClean="0">
                          <a:solidFill>
                            <a:srgbClr val="C93525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1972-1989 рр.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400" b="0" i="0" kern="1200" dirty="0" smtClean="0">
                          <a:solidFill>
                            <a:srgbClr val="C93525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Перший секретар ЦК КПУ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649412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Сім'я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28586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1945 р.</a:t>
            </a:r>
            <a:r>
              <a:rPr lang="uk-UA" sz="2400" dirty="0" smtClean="0">
                <a:latin typeface="Candara" pitchFamily="34" charset="0"/>
              </a:rPr>
              <a:t> – одружився з </a:t>
            </a:r>
            <a:r>
              <a:rPr lang="uk-UA" sz="2400" b="1" dirty="0" smtClean="0">
                <a:latin typeface="Candara" pitchFamily="34" charset="0"/>
              </a:rPr>
              <a:t>Радою Гаврилівною </a:t>
            </a:r>
            <a:r>
              <a:rPr lang="uk-UA" sz="2400" b="1" dirty="0" err="1" smtClean="0">
                <a:latin typeface="Candara" pitchFamily="34" charset="0"/>
              </a:rPr>
              <a:t>Жеромською</a:t>
            </a:r>
            <a:r>
              <a:rPr lang="uk-UA" sz="2400" dirty="0" smtClean="0">
                <a:latin typeface="Candara" pitchFamily="34" charset="0"/>
              </a:rPr>
              <a:t> у Тбілісі. Всупереч марновірствам, їх шлюб виявився довгим і щасливим. Діти: дочка Ольга, син Валерій.</a:t>
            </a:r>
            <a:endParaRPr lang="uk-UA" sz="2400" dirty="0">
              <a:latin typeface="Candara" pitchFamily="34" charset="0"/>
            </a:endParaRPr>
          </a:p>
        </p:txBody>
      </p:sp>
      <p:pic>
        <p:nvPicPr>
          <p:cNvPr id="47106" name="Picture 2" descr="http://www.gordon.com.ua/images/doc/family-6-3e7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86058"/>
            <a:ext cx="8572528" cy="27723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071546"/>
            <a:ext cx="57150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усунув усіх прибічників Петра Шелеста, провів партійне чищення;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добирав кадри за </a:t>
            </a:r>
            <a:r>
              <a:rPr lang="uk-UA" sz="2400" u="sng" dirty="0" smtClean="0">
                <a:latin typeface="Candara" pitchFamily="34" charset="0"/>
              </a:rPr>
              <a:t>принципом особистої відданост</a:t>
            </a:r>
            <a:r>
              <a:rPr lang="uk-UA" sz="2400" dirty="0" smtClean="0">
                <a:latin typeface="Candara" pitchFamily="34" charset="0"/>
              </a:rPr>
              <a:t>і;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проводив </a:t>
            </a:r>
            <a:r>
              <a:rPr lang="uk-UA" sz="2400" u="sng" dirty="0" smtClean="0">
                <a:latin typeface="Candara" pitchFamily="34" charset="0"/>
              </a:rPr>
              <a:t>проімперську політику</a:t>
            </a:r>
            <a:r>
              <a:rPr lang="uk-UA" sz="2400" dirty="0" smtClean="0">
                <a:latin typeface="Candara" pitchFamily="34" charset="0"/>
              </a:rPr>
              <a:t>, жорстоку </a:t>
            </a:r>
            <a:r>
              <a:rPr lang="uk-UA" sz="2400" u="sng" dirty="0" smtClean="0">
                <a:latin typeface="Candara" pitchFamily="34" charset="0"/>
              </a:rPr>
              <a:t>централізацію</a:t>
            </a:r>
            <a:r>
              <a:rPr lang="uk-UA" sz="2400" dirty="0" smtClean="0">
                <a:latin typeface="Candara" pitchFamily="34" charset="0"/>
              </a:rPr>
              <a:t> та </a:t>
            </a:r>
            <a:r>
              <a:rPr lang="uk-UA" sz="2400" u="sng" dirty="0" smtClean="0">
                <a:latin typeface="Candara" pitchFamily="34" charset="0"/>
              </a:rPr>
              <a:t>підпорядкування</a:t>
            </a:r>
            <a:r>
              <a:rPr lang="uk-UA" sz="2400" dirty="0" smtClean="0">
                <a:latin typeface="Candara" pitchFamily="34" charset="0"/>
              </a:rPr>
              <a:t> республіки </a:t>
            </a:r>
            <a:r>
              <a:rPr lang="uk-UA" sz="2400" u="sng" dirty="0" smtClean="0">
                <a:latin typeface="Candara" pitchFamily="34" charset="0"/>
              </a:rPr>
              <a:t>центру</a:t>
            </a:r>
            <a:r>
              <a:rPr lang="uk-UA" sz="2400" dirty="0" smtClean="0">
                <a:latin typeface="Candara" pitchFamily="34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</a:t>
            </a:r>
            <a:r>
              <a:rPr lang="uk-UA" sz="2400" dirty="0">
                <a:latin typeface="Candara" pitchFamily="34" charset="0"/>
              </a:rPr>
              <a:t>о</a:t>
            </a:r>
            <a:r>
              <a:rPr lang="uk-UA" sz="2400" dirty="0" smtClean="0">
                <a:latin typeface="Candara" pitchFamily="34" charset="0"/>
              </a:rPr>
              <a:t>рієнтація економіки України</a:t>
            </a: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– народне </a:t>
            </a:r>
            <a:r>
              <a:rPr lang="uk-UA" sz="2400" u="sng" dirty="0" smtClean="0">
                <a:latin typeface="Candara" pitchFamily="34" charset="0"/>
              </a:rPr>
              <a:t>господарство СРСР</a:t>
            </a:r>
            <a:r>
              <a:rPr lang="uk-UA" sz="2400" dirty="0" smtClean="0">
                <a:latin typeface="Candara" pitchFamily="34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керував Україною </a:t>
            </a:r>
            <a:r>
              <a:rPr lang="uk-UA" sz="2400" b="1" dirty="0" smtClean="0">
                <a:latin typeface="Candara" pitchFamily="34" charset="0"/>
              </a:rPr>
              <a:t>17 років;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b="1" dirty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Риси характеру:</a:t>
            </a:r>
            <a:endParaRPr lang="uk-UA" sz="2400" dirty="0" smtClean="0">
              <a:latin typeface="Candara" pitchFamily="34" charset="0"/>
            </a:endParaRPr>
          </a:p>
        </p:txBody>
      </p:sp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142844" y="5072074"/>
            <a:ext cx="5786478" cy="83099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lvl="7" indent="88900">
              <a:buFont typeface="Candara" pitchFamily="34" charset="0"/>
              <a:buChar char="–"/>
            </a:pPr>
            <a:r>
              <a:rPr lang="uk-UA" sz="2400" dirty="0" smtClean="0">
                <a:latin typeface="Candara" pitchFamily="34" charset="0"/>
              </a:rPr>
              <a:t> працьовитість;</a:t>
            </a:r>
          </a:p>
          <a:p>
            <a:pPr marL="0" lvl="7">
              <a:buFont typeface="Candara" pitchFamily="34" charset="0"/>
              <a:buChar char="–"/>
            </a:pPr>
            <a:r>
              <a:rPr lang="uk-UA" sz="2400" dirty="0" smtClean="0">
                <a:latin typeface="Candara" pitchFamily="34" charset="0"/>
              </a:rPr>
              <a:t> амбіційність;</a:t>
            </a:r>
          </a:p>
          <a:p>
            <a:pPr marL="0" lvl="7">
              <a:buFont typeface="Candara" pitchFamily="34" charset="0"/>
              <a:buChar char="–"/>
            </a:pPr>
            <a:r>
              <a:rPr lang="uk-UA" sz="2400" dirty="0" smtClean="0">
                <a:latin typeface="Candara" pitchFamily="34" charset="0"/>
              </a:rPr>
              <a:t> цілеспрямованість;</a:t>
            </a:r>
          </a:p>
          <a:p>
            <a:pPr marL="0" lvl="7" indent="88900">
              <a:buFont typeface="Candara" pitchFamily="34" charset="0"/>
              <a:buChar char="–"/>
            </a:pPr>
            <a:r>
              <a:rPr lang="uk-UA" sz="2400" dirty="0" smtClean="0">
                <a:latin typeface="Candara" pitchFamily="34" charset="0"/>
              </a:rPr>
              <a:t> відповідальність.</a:t>
            </a:r>
          </a:p>
        </p:txBody>
      </p:sp>
      <p:pic>
        <p:nvPicPr>
          <p:cNvPr id="41986" name="Picture 2" descr="http://img0.liveinternet.ru/images/attach/c/0/40/304/40304949_28_Vladimir_Vasilevich_SCHerbickiy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357298"/>
            <a:ext cx="3247603" cy="41576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0" y="592933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орієнтувався на інтереси та настрої верхів, Москви, а не на інтереси українського народу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428604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Діяльність</a:t>
            </a:r>
            <a:endParaRPr lang="uk-UA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00010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збудована за згоди першого секретаря ЦК КПЦ В Щербицького;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Протиріччя будівництва:</a:t>
            </a:r>
          </a:p>
          <a:p>
            <a:pPr algn="ctr">
              <a:buFont typeface="Arial" pitchFamily="34" charset="0"/>
              <a:buChar char="•"/>
            </a:pPr>
            <a:endParaRPr lang="uk-UA" sz="2400" b="1" dirty="0" smtClean="0">
              <a:latin typeface="Candara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uk-UA" sz="2400" b="1" dirty="0">
              <a:latin typeface="Candara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uk-UA" sz="2400" b="1" dirty="0" smtClean="0">
              <a:latin typeface="Candara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uk-UA" sz="2400" b="1" dirty="0" smtClean="0">
              <a:latin typeface="Candara" pitchFamily="34" charset="0"/>
            </a:endParaRPr>
          </a:p>
        </p:txBody>
      </p:sp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28604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Чорнобильська АЕС</a:t>
            </a:r>
            <a:endParaRPr lang="uk-UA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714488"/>
            <a:ext cx="8215370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lvl="7" indent="88900">
              <a:buFont typeface="Candara" pitchFamily="34" charset="0"/>
              <a:buChar char="–"/>
            </a:pPr>
            <a:r>
              <a:rPr lang="uk-UA" sz="2400" dirty="0" smtClean="0">
                <a:latin typeface="Candara" pitchFamily="34" charset="0"/>
              </a:rPr>
              <a:t> густозаселений регіон;</a:t>
            </a:r>
          </a:p>
          <a:p>
            <a:pPr marL="0" lvl="7" indent="88900">
              <a:buFont typeface="Candara" pitchFamily="34" charset="0"/>
              <a:buChar char="–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небезпечні піщані ґрунти;</a:t>
            </a:r>
          </a:p>
          <a:p>
            <a:pPr marL="0" lvl="7" indent="88900">
              <a:buFont typeface="Candara" pitchFamily="34" charset="0"/>
              <a:buChar char="–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прискорене будівництво з недосконалим обладнанням;</a:t>
            </a:r>
          </a:p>
          <a:p>
            <a:pPr marL="0" lvl="7" indent="88900">
              <a:buFont typeface="Candara" pitchFamily="34" charset="0"/>
              <a:buChar char="–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протести вітчизняних науковців.</a:t>
            </a:r>
          </a:p>
        </p:txBody>
      </p:sp>
      <p:pic>
        <p:nvPicPr>
          <p:cNvPr id="45058" name="Picture 2" descr="Файл:Четвертий реактор ЧАЕС 19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214686"/>
            <a:ext cx="3214710" cy="351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3357554" y="3286124"/>
            <a:ext cx="57864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Font typeface="Arial" pitchFamily="34" charset="0"/>
              <a:buChar char="•"/>
            </a:pPr>
            <a:r>
              <a:rPr lang="uk-UA" sz="2400" b="1" dirty="0">
                <a:solidFill>
                  <a:prstClr val="black"/>
                </a:solidFill>
                <a:latin typeface="Candara" pitchFamily="34" charset="0"/>
              </a:rPr>
              <a:t> 26 квітня 1986 р. – </a:t>
            </a:r>
            <a:r>
              <a:rPr lang="uk-UA" sz="2400" dirty="0">
                <a:solidFill>
                  <a:prstClr val="black"/>
                </a:solidFill>
                <a:latin typeface="Candara" pitchFamily="34" charset="0"/>
              </a:rPr>
              <a:t>аварія на Чорнобильській АЕС;</a:t>
            </a:r>
            <a:endParaRPr lang="uk-UA" sz="2400" b="1" dirty="0">
              <a:solidFill>
                <a:prstClr val="black"/>
              </a:solidFill>
              <a:latin typeface="Candara" pitchFamily="34" charset="0"/>
            </a:endParaRPr>
          </a:p>
          <a:p>
            <a:pPr lvl="0" algn="ctr">
              <a:buFont typeface="Arial" pitchFamily="34" charset="0"/>
              <a:buChar char="•"/>
            </a:pPr>
            <a:endParaRPr lang="uk-UA" sz="2400" b="1" dirty="0">
              <a:solidFill>
                <a:prstClr val="black"/>
              </a:solidFill>
              <a:latin typeface="Candara" pitchFamily="34" charset="0"/>
            </a:endParaRPr>
          </a:p>
          <a:p>
            <a:pPr lvl="0" algn="ctr">
              <a:buFont typeface="Arial" pitchFamily="34" charset="0"/>
              <a:buChar char="•"/>
            </a:pPr>
            <a:r>
              <a:rPr lang="uk-UA" sz="2400" dirty="0">
                <a:solidFill>
                  <a:prstClr val="black"/>
                </a:solidFill>
                <a:latin typeface="Candara" pitchFamily="34" charset="0"/>
              </a:rPr>
              <a:t> вчасно не повідомлено народ про страшну аварію;</a:t>
            </a:r>
          </a:p>
          <a:p>
            <a:pPr lvl="0" algn="ctr">
              <a:buFont typeface="Arial" pitchFamily="34" charset="0"/>
              <a:buChar char="•"/>
            </a:pPr>
            <a:r>
              <a:rPr lang="uk-UA" sz="2400" dirty="0">
                <a:solidFill>
                  <a:prstClr val="black"/>
                </a:solidFill>
                <a:latin typeface="Candara" pitchFamily="34" charset="0"/>
              </a:rPr>
              <a:t> не вжито рішучих заводів щодо евакуації населення;</a:t>
            </a:r>
          </a:p>
          <a:p>
            <a:pPr lvl="0" algn="ctr">
              <a:buFont typeface="Arial" pitchFamily="34" charset="0"/>
              <a:buChar char="•"/>
            </a:pPr>
            <a:r>
              <a:rPr lang="uk-UA" sz="2400" dirty="0">
                <a:solidFill>
                  <a:prstClr val="black"/>
                </a:solidFill>
                <a:latin typeface="Candara" pitchFamily="34" charset="0"/>
              </a:rPr>
              <a:t> замовчення об’єктивної інформації про катастрофічні наслідки для України.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071546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у посилився </a:t>
            </a:r>
            <a:r>
              <a:rPr lang="uk-UA" sz="2400" u="sng" dirty="0" smtClean="0">
                <a:latin typeface="Candara" pitchFamily="34" charset="0"/>
              </a:rPr>
              <a:t>диктат апарату</a:t>
            </a:r>
            <a:r>
              <a:rPr lang="uk-UA" sz="2400" dirty="0" smtClean="0">
                <a:latin typeface="Candara" pitchFamily="34" charset="0"/>
              </a:rPr>
              <a:t>;</a:t>
            </a:r>
          </a:p>
          <a:p>
            <a:r>
              <a:rPr lang="uk-UA" sz="2400" dirty="0" smtClean="0">
                <a:latin typeface="Candara" pitchFamily="34" charset="0"/>
              </a:rPr>
              <a:t> 	головні провідники:</a:t>
            </a:r>
          </a:p>
          <a:p>
            <a:endParaRPr lang="uk-UA" sz="2400" u="sng" dirty="0">
              <a:latin typeface="Candara" pitchFamily="34" charset="0"/>
            </a:endParaRPr>
          </a:p>
          <a:p>
            <a:endParaRPr lang="uk-UA" sz="2400" u="sng" dirty="0" smtClean="0">
              <a:latin typeface="Candara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посилився </a:t>
            </a:r>
            <a:r>
              <a:rPr lang="uk-UA" sz="2400" u="sng" dirty="0" smtClean="0">
                <a:latin typeface="Candara" pitchFamily="34" charset="0"/>
              </a:rPr>
              <a:t>тиск на інтелігенцію</a:t>
            </a:r>
            <a:r>
              <a:rPr lang="uk-UA" sz="2400" dirty="0" smtClean="0">
                <a:latin typeface="Candara" pitchFamily="34" charset="0"/>
              </a:rPr>
              <a:t>, репресії стали жорстокішими;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посилилася </a:t>
            </a:r>
            <a:r>
              <a:rPr lang="uk-UA" sz="2400" u="sng" dirty="0" smtClean="0">
                <a:latin typeface="Candara" pitchFamily="34" charset="0"/>
              </a:rPr>
              <a:t>русифікація;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проводилася нещадна </a:t>
            </a:r>
            <a:r>
              <a:rPr lang="uk-UA" sz="2400" u="sng" dirty="0" smtClean="0">
                <a:latin typeface="Candara" pitchFamily="34" charset="0"/>
              </a:rPr>
              <a:t>боротьба з інакомислячими</a:t>
            </a:r>
            <a:r>
              <a:rPr lang="uk-UA" sz="2400" dirty="0" smtClean="0">
                <a:latin typeface="Candara" pitchFamily="34" charset="0"/>
              </a:rPr>
              <a:t>.</a:t>
            </a:r>
          </a:p>
        </p:txBody>
      </p:sp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28604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Діяльність</a:t>
            </a:r>
            <a:endParaRPr lang="uk-UA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1428736"/>
            <a:ext cx="5214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andara" pitchFamily="34" charset="0"/>
              <a:buChar char="–"/>
            </a:pPr>
            <a:r>
              <a:rPr lang="uk-UA" sz="2400" dirty="0" smtClean="0">
                <a:solidFill>
                  <a:prstClr val="black"/>
                </a:solidFill>
                <a:latin typeface="Candara" pitchFamily="34" charset="0"/>
              </a:rPr>
              <a:t> </a:t>
            </a:r>
            <a:r>
              <a:rPr lang="uk-UA" sz="2400" b="1" i="1" dirty="0" smtClean="0">
                <a:solidFill>
                  <a:prstClr val="black"/>
                </a:solidFill>
                <a:latin typeface="Candara" pitchFamily="34" charset="0"/>
              </a:rPr>
              <a:t>секретар </a:t>
            </a:r>
            <a:r>
              <a:rPr lang="uk-UA" sz="2400" b="1" i="1" dirty="0">
                <a:solidFill>
                  <a:prstClr val="black"/>
                </a:solidFill>
                <a:latin typeface="Candara" pitchFamily="34" charset="0"/>
              </a:rPr>
              <a:t>ЦК КПУ з питань ідеології</a:t>
            </a:r>
            <a:r>
              <a:rPr lang="uk-UA" sz="2400" b="1" dirty="0">
                <a:solidFill>
                  <a:prstClr val="black"/>
                </a:solidFill>
                <a:latin typeface="Candara" pitchFamily="34" charset="0"/>
              </a:rPr>
              <a:t>  </a:t>
            </a:r>
            <a:r>
              <a:rPr lang="uk-UA" sz="2400" b="1" dirty="0" smtClean="0">
                <a:solidFill>
                  <a:prstClr val="black"/>
                </a:solidFill>
                <a:latin typeface="Candara" pitchFamily="34" charset="0"/>
              </a:rPr>
              <a:t>  В</a:t>
            </a:r>
            <a:r>
              <a:rPr lang="uk-UA" sz="2400" b="1" dirty="0">
                <a:solidFill>
                  <a:prstClr val="black"/>
                </a:solidFill>
                <a:latin typeface="Candara" pitchFamily="34" charset="0"/>
              </a:rPr>
              <a:t>. </a:t>
            </a:r>
            <a:r>
              <a:rPr lang="uk-UA" sz="2400" b="1" dirty="0" err="1" smtClean="0">
                <a:solidFill>
                  <a:prstClr val="black"/>
                </a:solidFill>
                <a:latin typeface="Candara" pitchFamily="34" charset="0"/>
              </a:rPr>
              <a:t>Маланчук</a:t>
            </a:r>
            <a:r>
              <a:rPr lang="uk-UA" sz="2400" dirty="0" smtClean="0">
                <a:solidFill>
                  <a:prstClr val="black"/>
                </a:solidFill>
                <a:latin typeface="Candara" pitchFamily="34" charset="0"/>
              </a:rPr>
              <a:t>;</a:t>
            </a:r>
          </a:p>
          <a:p>
            <a:pPr>
              <a:buFont typeface="Candara" pitchFamily="34" charset="0"/>
              <a:buChar char="–"/>
            </a:pPr>
            <a:r>
              <a:rPr lang="uk-UA" sz="2400" dirty="0">
                <a:solidFill>
                  <a:prstClr val="black"/>
                </a:solidFill>
                <a:latin typeface="Candara" pitchFamily="34" charset="0"/>
              </a:rPr>
              <a:t> </a:t>
            </a:r>
            <a:r>
              <a:rPr lang="uk-UA" sz="2400" b="1" i="1" dirty="0" smtClean="0">
                <a:solidFill>
                  <a:prstClr val="black"/>
                </a:solidFill>
                <a:latin typeface="Candara" pitchFamily="34" charset="0"/>
              </a:rPr>
              <a:t>голова КДБ України </a:t>
            </a:r>
            <a:r>
              <a:rPr lang="uk-UA" sz="2400" b="1" dirty="0" smtClean="0">
                <a:solidFill>
                  <a:prstClr val="black"/>
                </a:solidFill>
                <a:latin typeface="Candara" pitchFamily="34" charset="0"/>
              </a:rPr>
              <a:t>В. </a:t>
            </a:r>
            <a:r>
              <a:rPr lang="uk-UA" sz="2400" b="1" dirty="0" err="1" smtClean="0">
                <a:solidFill>
                  <a:prstClr val="black"/>
                </a:solidFill>
                <a:latin typeface="Candara" pitchFamily="34" charset="0"/>
              </a:rPr>
              <a:t>Федорчук</a:t>
            </a:r>
            <a:r>
              <a:rPr lang="uk-UA" sz="2400" dirty="0" smtClean="0">
                <a:solidFill>
                  <a:prstClr val="black"/>
                </a:solidFill>
                <a:latin typeface="Candara" pitchFamily="34" charset="0"/>
              </a:rPr>
              <a:t>.</a:t>
            </a:r>
          </a:p>
          <a:p>
            <a:pPr>
              <a:buFont typeface="Candara" pitchFamily="34" charset="0"/>
              <a:buChar char="–"/>
            </a:pPr>
            <a:endParaRPr lang="uk-UA" dirty="0"/>
          </a:p>
        </p:txBody>
      </p:sp>
      <p:pic>
        <p:nvPicPr>
          <p:cNvPr id="44034" name="Picture 2" descr="http://inter.ua/uploads/video/2011/08/22/0e418274b0b6cd6f2660833fbbc06af70d3411c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714751"/>
            <a:ext cx="3500462" cy="28003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500694" y="6457890"/>
            <a:ext cx="3500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i="1" dirty="0" smtClean="0">
                <a:latin typeface="Candara" pitchFamily="34" charset="0"/>
              </a:rPr>
              <a:t>В. Щербицький та Л.Брежнєв</a:t>
            </a:r>
            <a:endParaRPr lang="uk-UA" sz="2000" i="1" dirty="0">
              <a:latin typeface="Candar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643314"/>
            <a:ext cx="54292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Candara" pitchFamily="34" charset="0"/>
              </a:rPr>
              <a:t> Не похитнули становище В. </a:t>
            </a:r>
            <a:r>
              <a:rPr lang="uk-UA" sz="2400" dirty="0" err="1" smtClean="0">
                <a:latin typeface="Candara" pitchFamily="34" charset="0"/>
              </a:rPr>
              <a:t>Щер-бицького</a:t>
            </a:r>
            <a:r>
              <a:rPr lang="uk-UA" sz="2400" dirty="0" smtClean="0">
                <a:latin typeface="Candara" pitchFamily="34" charset="0"/>
              </a:rPr>
              <a:t> ні смерть Л.Брежнєва, ні Ю. Андропова, ні К. </a:t>
            </a:r>
            <a:r>
              <a:rPr lang="uk-UA" sz="2400" dirty="0" err="1" smtClean="0">
                <a:latin typeface="Candara" pitchFamily="34" charset="0"/>
              </a:rPr>
              <a:t>Черненка</a:t>
            </a:r>
            <a:r>
              <a:rPr lang="uk-UA" sz="2400" dirty="0" smtClean="0">
                <a:latin typeface="Candara" pitchFamily="34" charset="0"/>
              </a:rPr>
              <a:t>. Перший секретар ЦК КПУ і за часів горбачовської </a:t>
            </a:r>
            <a:r>
              <a:rPr lang="uk-UA" sz="2400" dirty="0" err="1" smtClean="0">
                <a:latin typeface="Candara" pitchFamily="34" charset="0"/>
              </a:rPr>
              <a:t>“перебудови”</a:t>
            </a:r>
            <a:r>
              <a:rPr lang="uk-UA" sz="2400" dirty="0" smtClean="0">
                <a:latin typeface="Candara" pitchFamily="34" charset="0"/>
              </a:rPr>
              <a:t>.</a:t>
            </a:r>
            <a:endParaRPr lang="uk-UA" sz="2400" dirty="0">
              <a:latin typeface="Candara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</a:t>
            </a:r>
            <a:r>
              <a:rPr lang="uk-UA" sz="2400" b="1" dirty="0" smtClean="0">
                <a:latin typeface="Candara" pitchFamily="34" charset="0"/>
              </a:rPr>
              <a:t>1989 р.</a:t>
            </a:r>
            <a:r>
              <a:rPr lang="uk-UA" sz="2400" dirty="0" smtClean="0">
                <a:latin typeface="Candara" pitchFamily="34" charset="0"/>
              </a:rPr>
              <a:t> – подав заяву про звільнення з керівних обов’язків у зв’язку з виходом на пенсію.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28604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Риси управління</a:t>
            </a:r>
            <a:endParaRPr lang="uk-UA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142984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прибічник централізованої політики, підпорядкування центру;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розпочалася чергова хвиля русифікації;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>
                <a:latin typeface="Candara" pitchFamily="34" charset="0"/>
              </a:rPr>
              <a:t> </a:t>
            </a:r>
            <a:r>
              <a:rPr lang="uk-UA" sz="2400" dirty="0" smtClean="0">
                <a:latin typeface="Candara" pitchFamily="34" charset="0"/>
              </a:rPr>
              <a:t>прихильник </a:t>
            </a:r>
            <a:r>
              <a:rPr lang="uk-UA" sz="2400" u="sng" dirty="0" smtClean="0">
                <a:latin typeface="Candara" pitchFamily="34" charset="0"/>
              </a:rPr>
              <a:t>екстенсивних </a:t>
            </a:r>
            <a:r>
              <a:rPr lang="uk-UA" sz="2400" dirty="0" smtClean="0">
                <a:latin typeface="Candara" pitchFamily="34" charset="0"/>
              </a:rPr>
              <a:t>форм і методів ведення господарства;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сприяв зростанню ролі КПРС як єдиної монопольної організації, що має керувати господарством і культурою;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прихильник командно-адміністративних методів керівництва;</a:t>
            </a:r>
          </a:p>
          <a:p>
            <a:pPr algn="ctr">
              <a:buFont typeface="Arial" pitchFamily="34" charset="0"/>
              <a:buChar char="•"/>
            </a:pPr>
            <a:r>
              <a:rPr lang="uk-UA" sz="2400" dirty="0" smtClean="0">
                <a:latin typeface="Candara" pitchFamily="34" charset="0"/>
              </a:rPr>
              <a:t> боротьба з інакомислячими.</a:t>
            </a:r>
            <a:endParaRPr lang="uk-UA" sz="2400" dirty="0">
              <a:latin typeface="Candara" pitchFamily="34" charset="0"/>
            </a:endParaRPr>
          </a:p>
        </p:txBody>
      </p:sp>
      <p:pic>
        <p:nvPicPr>
          <p:cNvPr id="46082" name="Picture 2" descr="http://www.pt.cominformua.com/media/k2/items/cache/6cdb4ac6ccf86fc9922b1b1ecf5faa0d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841911"/>
            <a:ext cx="3857652" cy="2854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6084" name="Picture 4" descr="http://img1.liveinternet.ru/images/attach/c/2/83/136/83136779_zzzz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8732" y="3857628"/>
            <a:ext cx="4486613" cy="2859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Файл:Здание Академии РХБЗ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6000760" y="1142984"/>
            <a:ext cx="30003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Candara" pitchFamily="34" charset="0"/>
              </a:rPr>
              <a:t>Помер у </a:t>
            </a:r>
            <a:r>
              <a:rPr lang="uk-UA" sz="2400" b="1" dirty="0" smtClean="0">
                <a:latin typeface="Candara" pitchFamily="34" charset="0"/>
              </a:rPr>
              <a:t>лютому 1990 р. </a:t>
            </a:r>
            <a:r>
              <a:rPr lang="uk-UA" sz="2400" dirty="0" smtClean="0">
                <a:latin typeface="Candara" pitchFamily="34" charset="0"/>
              </a:rPr>
              <a:t>у Києві. Похований на Байковому кладовищі.</a:t>
            </a:r>
            <a:endParaRPr lang="uk-UA" sz="2400" dirty="0">
              <a:latin typeface="Candara" pitchFamily="34" charset="0"/>
            </a:endParaRPr>
          </a:p>
        </p:txBody>
      </p:sp>
      <p:pic>
        <p:nvPicPr>
          <p:cNvPr id="48130" name="Picture 2" descr="http://for-ua.com/files/2013_w06/0c7b0ce5d38cf9d27cdf9bb113cb1f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28670"/>
            <a:ext cx="5664430" cy="4286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142976" y="5357826"/>
            <a:ext cx="3500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i="1" dirty="0" smtClean="0">
                <a:latin typeface="Candara" pitchFamily="34" charset="0"/>
              </a:rPr>
              <a:t>Меморіальна дошка в Києві</a:t>
            </a:r>
            <a:endParaRPr lang="uk-UA" sz="2000" i="1" dirty="0">
              <a:latin typeface="Candar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3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4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5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6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7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8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9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0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469</Words>
  <Application>Microsoft Office PowerPoint</Application>
  <PresentationFormat>Экран (4:3)</PresentationFormat>
  <Paragraphs>81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Candara</vt:lpstr>
      <vt:lpstr>Georgia</vt:lpstr>
      <vt:lpstr>Trebuchet MS</vt:lpstr>
      <vt:lpstr>Wingdings 2</vt:lpstr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Кошины</dc:creator>
  <cp:lastModifiedBy>Наташа</cp:lastModifiedBy>
  <cp:revision>28</cp:revision>
  <dcterms:created xsi:type="dcterms:W3CDTF">2013-12-24T17:01:48Z</dcterms:created>
  <dcterms:modified xsi:type="dcterms:W3CDTF">2016-11-02T20:53:50Z</dcterms:modified>
</cp:coreProperties>
</file>