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8" r:id="rId3"/>
  </p:sldMasterIdLst>
  <p:notesMasterIdLst>
    <p:notesMasterId r:id="rId35"/>
  </p:notesMasterIdLst>
  <p:sldIdLst>
    <p:sldId id="256" r:id="rId4"/>
    <p:sldId id="257" r:id="rId5"/>
    <p:sldId id="272" r:id="rId6"/>
    <p:sldId id="271" r:id="rId7"/>
    <p:sldId id="274" r:id="rId8"/>
    <p:sldId id="273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70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41B1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0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934B74A-0F7F-4590-9EFD-E391EEA0C587}" type="datetimeFigureOut">
              <a:rPr lang="ru-RU"/>
              <a:pPr>
                <a:defRPr/>
              </a:pPr>
              <a:t>09.11.2016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2BE4CCB-2264-4D1F-856F-F6472FDF89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7926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403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BF5D7C-774E-4998-A4BE-92E98D33A010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1142984"/>
            <a:ext cx="7858180" cy="1470025"/>
          </a:xfrm>
        </p:spPr>
        <p:txBody>
          <a:bodyPr/>
          <a:lstStyle>
            <a:lvl1pPr>
              <a:defRPr baseline="0">
                <a:ea typeface="+mj-ea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72" y="3071810"/>
            <a:ext cx="8001056" cy="642942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46BE8-1928-45F4-9E70-E05EC7DCF9F3}" type="datetimeFigureOut">
              <a:rPr lang="ru-RU"/>
              <a:pPr>
                <a:defRPr/>
              </a:pPr>
              <a:t>09.11.2016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5D928-18E0-4EA9-9C53-31E0F1CCBC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16274-8F38-4C41-BFCD-000D1D98CBCE}" type="datetimeFigureOut">
              <a:rPr lang="ru-RU"/>
              <a:pPr>
                <a:defRPr/>
              </a:pPr>
              <a:t>09.11.2016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F58ED-7A4E-4076-9A0B-553B0F7E0A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BCDAC-4790-48C6-B08F-E5A49EF4A48C}" type="datetimeFigureOut">
              <a:rPr lang="ru-RU"/>
              <a:pPr>
                <a:defRPr/>
              </a:pPr>
              <a:t>09.11.2016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108D5-ECCC-4E75-A875-741C64D572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1CB6D-60D8-4966-B312-DE5111A49CE6}" type="datetimeFigureOut">
              <a:rPr lang="ru-RU"/>
              <a:pPr>
                <a:defRPr/>
              </a:pPr>
              <a:t>09.11.2016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689FA-0144-4CFE-ADAE-64841CA853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77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77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BA058-00F2-41A5-8024-A60376CCBB55}" type="datetimeFigureOut">
              <a:rPr lang="ru-RU"/>
              <a:pPr>
                <a:defRPr/>
              </a:pPr>
              <a:t>09.11.2016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587D1-1CE3-4E56-B621-120917F01D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0C204-3AE1-474D-9DEE-030B54D183AB}" type="datetimeFigureOut">
              <a:rPr lang="ru-RU"/>
              <a:pPr>
                <a:defRPr/>
              </a:pPr>
              <a:t>09.11.2016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F489F-05A0-46A3-93EE-122E50B2CB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2B589-5FA4-4B80-B147-BE7FD15A789F}" type="datetimeFigureOut">
              <a:rPr lang="ru-RU"/>
              <a:pPr>
                <a:defRPr/>
              </a:pPr>
              <a:t>09.11.2016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0D6D5-8B44-4B78-9C5B-675B8CBE9A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0CC3B-099C-4DA5-BA22-9C5DA19CE7A4}" type="datetimeFigureOut">
              <a:rPr lang="ru-RU"/>
              <a:pPr>
                <a:defRPr/>
              </a:pPr>
              <a:t>09.11.2016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A4170-E498-4AE3-B536-2779B59990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C0D7B-4216-4084-898F-18F5A3DED7AB}" type="datetimeFigureOut">
              <a:rPr lang="ru-RU"/>
              <a:pPr>
                <a:defRPr/>
              </a:pPr>
              <a:t>09.11.2016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39550-A510-4B2D-985A-B9B05A4952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396CE-0EF2-49EE-9570-A2E9B2C2AA74}" type="datetimeFigureOut">
              <a:rPr lang="ru-RU"/>
              <a:pPr>
                <a:defRPr/>
              </a:pPr>
              <a:t>09.11.2016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A43E9-3F46-4731-B5CD-AA54ABD1D7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DAE8E-697E-4477-8A02-840C2734EA33}" type="datetimeFigureOut">
              <a:rPr lang="ru-RU"/>
              <a:pPr>
                <a:defRPr/>
              </a:pPr>
              <a:t>09.11.2016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71540-3BB4-4536-9DE1-BA7C0B1999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7718567E-4850-4BBB-90A5-9C6060904D6E}" type="datetimeFigureOut">
              <a:rPr lang="ru-RU"/>
              <a:pPr>
                <a:defRPr/>
              </a:pPr>
              <a:t>09.11.2016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817AF2FF-65C5-4A40-99FA-BEE4CECF94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B3EBE9C1-2465-4A45-801C-C82877437138}" type="datetimeFigureOut">
              <a:rPr lang="ru-RU"/>
              <a:pPr>
                <a:defRPr/>
              </a:pPr>
              <a:t>09.11.2016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A2F65A7A-5017-465F-90AB-6CB018D85D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1C65CBED-51A6-44E1-9393-FF2B5C3EDE49}" type="datetimeFigureOut">
              <a:rPr lang="ru-RU"/>
              <a:pPr>
                <a:defRPr/>
              </a:pPr>
              <a:t>09.11.2016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F4582D15-3E76-41D7-B304-130B959FB9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7C203C9D-C2D2-4BD9-8089-0E48047225A4}" type="datetimeFigureOut">
              <a:rPr lang="ru-RU"/>
              <a:pPr>
                <a:defRPr/>
              </a:pPr>
              <a:t>09.11.2016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F9DD6292-6F3B-48B7-8FB6-713EC8FBAF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A92E798A-8ABB-42FD-93DE-0C428C82BFE1}" type="datetimeFigureOut">
              <a:rPr lang="ru-RU"/>
              <a:pPr>
                <a:defRPr/>
              </a:pPr>
              <a:t>09.11.2016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00165620-4456-43D2-A472-6C620E9245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B55704A7-CE0D-405F-92C5-A5BEFC4D2666}" type="datetimeFigureOut">
              <a:rPr lang="ru-RU"/>
              <a:pPr>
                <a:defRPr/>
              </a:pPr>
              <a:t>09.11.2016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68DA506D-A293-4542-BF7A-41EA590F1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E553AE3D-F0AD-413A-8625-8988CE007E97}" type="datetimeFigureOut">
              <a:rPr lang="ru-RU"/>
              <a:pPr>
                <a:defRPr/>
              </a:pPr>
              <a:t>09.11.2016</a:t>
            </a:fld>
            <a:endParaRPr lang="ru-RU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C754C8BA-3FC2-4305-AA06-21A67014F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F498EDF2-02B6-4C93-9F70-274FAA161C82}" type="datetimeFigureOut">
              <a:rPr lang="ru-RU"/>
              <a:pPr>
                <a:defRPr/>
              </a:pPr>
              <a:t>09.11.2016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F1F2A7DF-469D-4B00-BA94-140D8095B2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37DA6F71-1DE5-4740-84E5-AB5C5379D139}" type="datetimeFigureOut">
              <a:rPr lang="ru-RU"/>
              <a:pPr>
                <a:defRPr/>
              </a:pPr>
              <a:t>09.11.2016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6BFB6ED9-61E6-4DE2-9276-F10584557B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475C83F4-101A-4BE8-B14E-0D6259F9ABA1}" type="datetimeFigureOut">
              <a:rPr lang="ru-RU"/>
              <a:pPr>
                <a:defRPr/>
              </a:pPr>
              <a:t>09.11.2016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A2BCD6FF-149B-4A04-8E54-A104B83A20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60C0C585-2E86-41FD-9109-1F811624DFA3}" type="datetimeFigureOut">
              <a:rPr lang="ru-RU"/>
              <a:pPr>
                <a:defRPr/>
              </a:pPr>
              <a:t>09.11.2016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32E66868-5A01-41D4-AFE1-B2B98CA2AF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98748670-FCE2-41FC-9488-FEF270DBB603}" type="datetimeFigureOut">
              <a:rPr lang="ru-RU"/>
              <a:pPr>
                <a:defRPr/>
              </a:pPr>
              <a:t>09.11.2016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522FE56A-4DE4-4B7D-ABF2-D4738B51E7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63C397A5-9BE3-4A39-BA5F-EC5B892F52FB}" type="datetimeFigureOut">
              <a:rPr lang="ru-RU"/>
              <a:pPr>
                <a:defRPr/>
              </a:pPr>
              <a:t>09.11.2016</a:t>
            </a:fld>
            <a:endParaRPr lang="ru-RU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2DE7AADE-7458-48FC-835E-5E15E50776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C04BE354-5091-4AE7-AF2E-435EF2284320}" type="datetimeFigureOut">
              <a:rPr lang="ru-RU"/>
              <a:pPr>
                <a:defRPr/>
              </a:pPr>
              <a:t>09.11.2016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A6126E8A-19F3-49D7-9284-3E0B5FCFE4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82CE5EA0-38CC-4C29-B091-32EB1D4B84D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advClick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95461B1-48E9-4EBC-87DA-028E669C6B5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AFADBCA-2C0A-490C-9540-AD546F22F08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E776F3E-487D-4B69-9E0A-490E0FF8DC0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0BB653B-7CB3-4A03-A47A-5F175C1C68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2D9B0B-0483-4FF3-AE5A-9E724C8F2E7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EBA29D6-7B46-40CD-A02A-6DB6B98BA7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05AB293-BDC0-4DBE-B7C2-7F5B9ADED71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133EECB-17FF-446E-875F-B8750CC4329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2D1C31A-2811-4190-AC1C-5668649416E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3A5052C-E687-4B0C-83BB-8D0E9883EB9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CD7A2F-4A04-48D0-9E94-4DCEE80DA906}" type="datetimeFigureOut">
              <a:rPr lang="ru-RU"/>
              <a:pPr>
                <a:defRPr/>
              </a:pPr>
              <a:t>09.11.2016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FF618F4-F6B1-48D4-A7CB-5B62ABAC34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4" r:id="rId2"/>
    <p:sldLayoutId id="2147483723" r:id="rId3"/>
    <p:sldLayoutId id="2147483722" r:id="rId4"/>
    <p:sldLayoutId id="2147483721" r:id="rId5"/>
    <p:sldLayoutId id="2147483720" r:id="rId6"/>
    <p:sldLayoutId id="2147483719" r:id="rId7"/>
    <p:sldLayoutId id="2147483718" r:id="rId8"/>
    <p:sldLayoutId id="2147483717" r:id="rId9"/>
    <p:sldLayoutId id="2147483716" r:id="rId10"/>
    <p:sldLayoutId id="2147483715" r:id="rId11"/>
  </p:sldLayoutIdLst>
  <p:transition spd="slow"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ln w="1905">
            <a:solidFill>
              <a:schemeClr val="bg1">
                <a:lumMod val="95000"/>
              </a:schemeClr>
            </a:solidFill>
          </a:ln>
          <a:solidFill>
            <a:srgbClr val="00339A"/>
          </a:soli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+mj-lt"/>
          <a:ea typeface="+mj-ea"/>
          <a:cs typeface="Tahoma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339A"/>
          </a:solidFill>
          <a:latin typeface="Franklin Gothic Medium" pitchFamily="34" charset="0"/>
          <a:cs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339A"/>
          </a:solidFill>
          <a:latin typeface="Franklin Gothic Medium" pitchFamily="34" charset="0"/>
          <a:cs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339A"/>
          </a:solidFill>
          <a:latin typeface="Franklin Gothic Medium" pitchFamily="34" charset="0"/>
          <a:cs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339A"/>
          </a:solidFill>
          <a:latin typeface="Franklin Gothic Medium" pitchFamily="34" charset="0"/>
          <a:cs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339A"/>
          </a:solidFill>
          <a:latin typeface="Franklin Gothic Medium" pitchFamily="34" charset="0"/>
          <a:cs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339A"/>
          </a:solidFill>
          <a:latin typeface="Franklin Gothic Medium" pitchFamily="34" charset="0"/>
          <a:cs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339A"/>
          </a:solidFill>
          <a:latin typeface="Franklin Gothic Medium" pitchFamily="34" charset="0"/>
          <a:cs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339A"/>
          </a:solidFill>
          <a:latin typeface="Franklin Gothic Medium" pitchFamily="34" charset="0"/>
          <a:cs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rgbClr val="903E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rgbClr val="903E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2400" kern="1200">
          <a:solidFill>
            <a:srgbClr val="903E0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000" kern="1200">
          <a:solidFill>
            <a:srgbClr val="903E0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2000" kern="1200">
          <a:solidFill>
            <a:srgbClr val="903E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18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18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16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14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  <a:sp3d extrusionH="57150">
              <a:bevelT w="38100" h="38100"/>
            </a:sp3d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D16349">
                    <a:lumMod val="5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C10A3BCC-D9C8-4AF8-85C9-DA73B481F6B0}" type="datetimeFigureOut">
              <a:rPr lang="ru-RU"/>
              <a:pPr>
                <a:defRPr/>
              </a:pPr>
              <a:t>09.11.2016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D16349">
                    <a:lumMod val="5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D16349">
                    <a:lumMod val="5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1E7A5FD1-F3BD-4134-91F6-C01DACA14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2410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24104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24104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24104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24104"/>
          </a:solidFill>
          <a:latin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24104"/>
          </a:solidFill>
          <a:latin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24104"/>
          </a:solidFill>
          <a:latin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24104"/>
          </a:solidFill>
          <a:latin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24104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8"/>
        </a:buBlip>
        <a:defRPr sz="3200">
          <a:solidFill>
            <a:srgbClr val="5F174A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9"/>
        </a:buBlip>
        <a:defRPr sz="2800">
          <a:solidFill>
            <a:srgbClr val="5F174A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8"/>
        </a:buBlip>
        <a:defRPr sz="2400">
          <a:solidFill>
            <a:srgbClr val="5F174A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9"/>
        </a:buBlip>
        <a:defRPr sz="2000">
          <a:solidFill>
            <a:srgbClr val="5F174A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8"/>
        </a:buBlip>
        <a:defRPr sz="2000">
          <a:solidFill>
            <a:srgbClr val="5F174A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Blip>
          <a:blip r:embed="rId18"/>
        </a:buBlip>
        <a:defRPr sz="2000">
          <a:solidFill>
            <a:srgbClr val="5F174A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Blip>
          <a:blip r:embed="rId18"/>
        </a:buBlip>
        <a:defRPr sz="2000">
          <a:solidFill>
            <a:srgbClr val="5F174A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Blip>
          <a:blip r:embed="rId18"/>
        </a:buBlip>
        <a:defRPr sz="2000">
          <a:solidFill>
            <a:srgbClr val="5F174A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Blip>
          <a:blip r:embed="rId18"/>
        </a:buBlip>
        <a:defRPr sz="2000">
          <a:solidFill>
            <a:srgbClr val="5F174A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C4A2674-4D43-4B2F-A956-0850B90C3F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8.jpeg"/><Relationship Id="rId7" Type="http://schemas.openxmlformats.org/officeDocument/2006/relationships/image" Target="../media/image51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5.pn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Relationship Id="rId9" Type="http://schemas.openxmlformats.org/officeDocument/2006/relationships/image" Target="../media/image9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97.jpeg"/><Relationship Id="rId7" Type="http://schemas.openxmlformats.org/officeDocument/2006/relationships/image" Target="../media/image101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1.jpeg"/><Relationship Id="rId7" Type="http://schemas.openxmlformats.org/officeDocument/2006/relationships/image" Target="../media/image114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13.jpeg"/><Relationship Id="rId11" Type="http://schemas.openxmlformats.org/officeDocument/2006/relationships/image" Target="../media/image118.jpeg"/><Relationship Id="rId5" Type="http://schemas.openxmlformats.org/officeDocument/2006/relationships/image" Target="../media/image112.jpeg"/><Relationship Id="rId10" Type="http://schemas.openxmlformats.org/officeDocument/2006/relationships/image" Target="../media/image117.jpeg"/><Relationship Id="rId4" Type="http://schemas.openxmlformats.org/officeDocument/2006/relationships/image" Target="../media/image111.jpeg"/><Relationship Id="rId9" Type="http://schemas.openxmlformats.org/officeDocument/2006/relationships/image" Target="../media/image11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7" Type="http://schemas.openxmlformats.org/officeDocument/2006/relationships/image" Target="../media/image124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.jpeg"/><Relationship Id="rId7" Type="http://schemas.openxmlformats.org/officeDocument/2006/relationships/image" Target="../media/image140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39.jpeg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7" Type="http://schemas.openxmlformats.org/officeDocument/2006/relationships/image" Target="../media/image147.pn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6.jpeg"/><Relationship Id="rId5" Type="http://schemas.openxmlformats.org/officeDocument/2006/relationships/image" Target="../media/image145.jpeg"/><Relationship Id="rId4" Type="http://schemas.openxmlformats.org/officeDocument/2006/relationships/image" Target="../media/image14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7" Type="http://schemas.openxmlformats.org/officeDocument/2006/relationships/image" Target="../media/image153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2.jpeg"/><Relationship Id="rId5" Type="http://schemas.openxmlformats.org/officeDocument/2006/relationships/image" Target="../media/image151.jpeg"/><Relationship Id="rId4" Type="http://schemas.openxmlformats.org/officeDocument/2006/relationships/image" Target="../media/image15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Рейтинг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готовности </a:t>
            </a:r>
            <a:b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развивающей предметно-пространственной среды </a:t>
            </a:r>
            <a:b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групп МБДОУ детский сад № 288 </a:t>
            </a:r>
            <a:b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к 2016-2017 учебному году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3068960"/>
            <a:ext cx="7020892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00339A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8 сентября 2016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332656"/>
            <a:ext cx="792093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Наступил новый, 2016-2017 учебный год.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 детский сад № 288 готовился к нему, педагоги и родители ремонтировали помещения, собирали развивающий и дидактический материал, педагоги составляли рабочие программы и тематические планы.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подготовки получили свою оценку по критериям полноты для достижения развивающих целей (необходимости и достаточности), эстетики и обновления в соответствии с требованиями ФГОС ДО.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Рейтинг достижений по группам прилагается в фотоматериалах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2564904"/>
            <a:ext cx="8352928" cy="3561259"/>
          </a:xfrm>
          <a:ln>
            <a:solidFill>
              <a:schemeClr val="accent1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Критерии соответствия РППС требованиям ФГОС ДО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sz="2000" dirty="0">
                <a:latin typeface="Arial"/>
                <a:ea typeface="Times New Roman"/>
                <a:cs typeface="Times New Roman"/>
              </a:rPr>
              <a:t>Развивающая предметно-пространственная среда должна </a:t>
            </a:r>
            <a:r>
              <a:rPr lang="ru-RU" sz="2000" dirty="0" smtClean="0">
                <a:latin typeface="Arial"/>
                <a:ea typeface="Times New Roman"/>
                <a:cs typeface="Times New Roman"/>
              </a:rPr>
              <a:t>быть: 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5450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Arial"/>
                <a:ea typeface="Times New Roman"/>
                <a:cs typeface="Times New Roman"/>
              </a:rPr>
              <a:t>с</a:t>
            </a:r>
            <a:r>
              <a:rPr lang="ru-RU" sz="2000" dirty="0" smtClean="0">
                <a:latin typeface="Arial"/>
                <a:ea typeface="Times New Roman"/>
                <a:cs typeface="Times New Roman"/>
              </a:rPr>
              <a:t>одержательно-насыщенной;</a:t>
            </a:r>
          </a:p>
          <a:p>
            <a:pPr marL="425450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Arial"/>
                <a:ea typeface="Times New Roman"/>
                <a:cs typeface="Times New Roman"/>
              </a:rPr>
              <a:t>трансформируемой;</a:t>
            </a:r>
          </a:p>
          <a:p>
            <a:pPr marL="425450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Arial"/>
                <a:ea typeface="Times New Roman"/>
                <a:cs typeface="Times New Roman"/>
              </a:rPr>
              <a:t>полифункциональной;</a:t>
            </a:r>
          </a:p>
          <a:p>
            <a:pPr marL="425450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Arial"/>
                <a:ea typeface="Times New Roman"/>
                <a:cs typeface="Times New Roman"/>
              </a:rPr>
              <a:t>вариативной;</a:t>
            </a:r>
          </a:p>
          <a:p>
            <a:pPr marL="425450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Arial"/>
                <a:ea typeface="Times New Roman"/>
                <a:cs typeface="Times New Roman"/>
              </a:rPr>
              <a:t>доступной;</a:t>
            </a:r>
          </a:p>
          <a:p>
            <a:pPr marL="425450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Arial"/>
                <a:ea typeface="Times New Roman"/>
                <a:cs typeface="Times New Roman"/>
              </a:rPr>
              <a:t>безопасной</a:t>
            </a:r>
            <a:r>
              <a:rPr lang="ru-RU" sz="2000" dirty="0">
                <a:latin typeface="Arial"/>
                <a:ea typeface="Times New Roman"/>
                <a:cs typeface="Times New Roman"/>
              </a:rPr>
              <a:t>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Рейтинг готовности РППС групповых помещений к образовательному процессу в 2016-2017 учебном году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8219256" cy="5256584"/>
          </a:xfrm>
        </p:spPr>
        <p:txBody>
          <a:bodyPr/>
          <a:lstStyle/>
          <a:p>
            <a:pPr marL="0" indent="0"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Оценка осуществляется по параметрам:</a:t>
            </a:r>
          </a:p>
          <a:p>
            <a:pPr marL="0" indent="0">
              <a:buNone/>
            </a:pPr>
            <a:r>
              <a:rPr lang="ru-RU" sz="1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1. Помещение приёмной</a:t>
            </a:r>
          </a:p>
          <a:p>
            <a:pPr marL="0" indent="0">
              <a:buNone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чистота, порядок, общая эстетика оформления, порядок ведения приемной документации, наличие тематической символики;</a:t>
            </a:r>
          </a:p>
          <a:p>
            <a:pPr marL="0" indent="0">
              <a:buNone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обновленная информация для родителей на информационном стенде;</a:t>
            </a:r>
          </a:p>
          <a:p>
            <a:pPr marL="0" indent="0">
              <a:buNone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обновленный паспорт группы;</a:t>
            </a:r>
          </a:p>
          <a:p>
            <a:pPr marL="0" indent="0">
              <a:buNone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наличие эстетически оформленных экспозиций для демонстрации детских работ, информация на планшетах для ежедневных отчетов по образовательному процессу.</a:t>
            </a:r>
          </a:p>
          <a:p>
            <a:pPr marL="0" indent="0">
              <a:buNone/>
            </a:pPr>
            <a:r>
              <a:rPr lang="ru-RU" sz="1200" u="sng" dirty="0">
                <a:latin typeface="Arial" panose="020B0604020202020204" pitchFamily="34" charset="0"/>
                <a:cs typeface="Arial" panose="020B0604020202020204" pitchFamily="34" charset="0"/>
              </a:rPr>
              <a:t>2. Помещение </a:t>
            </a:r>
            <a:r>
              <a:rPr lang="ru-RU" sz="1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группы</a:t>
            </a:r>
          </a:p>
          <a:p>
            <a:pPr marL="0" indent="0">
              <a:buNone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оборудованные, в соответствии с возрастным содержанием и требованиями ФГОС ДО, развивающие центры  и центр непосредственно образовательного процесса (перечни в журналах РППС, программное содержание в ООП – ОП ДО);</a:t>
            </a:r>
          </a:p>
          <a:p>
            <a:pPr marL="0" indent="0">
              <a:buNone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оборудованные центры в части, формируемой участниками образовательных отношений (региональный компонент и компонент по теме, выбранной УОО);</a:t>
            </a:r>
          </a:p>
          <a:p>
            <a:pPr marL="0" indent="0">
              <a:buNone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наличие и ведение документации воспитателя по группе и образовательному процессу (перечень прилагается).</a:t>
            </a:r>
          </a:p>
          <a:p>
            <a:pPr marL="0" indent="0">
              <a:buNone/>
            </a:pPr>
            <a:r>
              <a:rPr lang="ru-RU" sz="12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Рейтингование</a:t>
            </a:r>
            <a:r>
              <a:rPr lang="ru-RU" sz="1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осуществлено по 3-хбалльной шкале: </a:t>
            </a:r>
          </a:p>
          <a:p>
            <a:pPr marL="0" indent="0">
              <a:buNone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 балл – оборудование отсутствует;</a:t>
            </a:r>
          </a:p>
          <a:p>
            <a:pPr marL="0" indent="0">
              <a:buNone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 – оборудование в неполном наличии или небрежном эстетическом оформлении, или работа с ним не ведется (недоступно детям, нет системы в работе, не обновляется более 3-х месяцев);</a:t>
            </a:r>
          </a:p>
          <a:p>
            <a:pPr marL="0" indent="0">
              <a:buNone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 – оборудование  представлено полностью в соответствии с возрастным содержанием, работа с ним соответствует требованиям ФГОС ДО, оформлено в соответствии со стандартами эстетики.</a:t>
            </a:r>
          </a:p>
          <a:p>
            <a:pPr marL="0" indent="0">
              <a:buNone/>
            </a:pPr>
            <a:endParaRPr lang="ru-RU" sz="1600" dirty="0" smtClean="0"/>
          </a:p>
          <a:p>
            <a:pPr>
              <a:buFontTx/>
              <a:buChar char="-"/>
            </a:pPr>
            <a:endParaRPr lang="ru-RU" sz="1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1696435"/>
      </p:ext>
    </p:extLst>
  </p:cSld>
  <p:clrMapOvr>
    <a:masterClrMapping/>
  </p:clrMapOvr>
  <p:transition spd="slow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507288" cy="936104"/>
          </a:xfrm>
        </p:spPr>
        <p:txBody>
          <a:bodyPr>
            <a:normAutofit fontScale="90000"/>
          </a:bodyPr>
          <a:lstStyle/>
          <a:p>
            <a:pPr algn="r"/>
            <a:r>
              <a:rPr lang="ru-RU" sz="2000" dirty="0" smtClean="0"/>
              <a:t>Рейтинг готовности к 2016-2017 учебному году по группам МБДОУ № 288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8219256" cy="4929411"/>
          </a:xfrm>
        </p:spPr>
        <p:txBody>
          <a:bodyPr/>
          <a:lstStyle/>
          <a:p>
            <a:pPr marL="0" indent="0"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 место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группа № 3 «Ягодки», воспитатель Савиных Н.А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– </a:t>
            </a:r>
            <a:r>
              <a:rPr lang="ru-RU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20 баллов</a:t>
            </a:r>
            <a:endParaRPr lang="ru-RU" sz="16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 место – группа № 6 «Одуванчики», воспитатель Брюханова И.В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– </a:t>
            </a:r>
            <a:r>
              <a:rPr lang="ru-RU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19 баллов</a:t>
            </a:r>
            <a:endParaRPr lang="ru-RU" sz="16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 место – группа № 2 «Ромашки», воспитатель Сорокина Н.Л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– </a:t>
            </a:r>
            <a:r>
              <a:rPr lang="ru-RU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 баллов</a:t>
            </a:r>
            <a:endParaRPr lang="ru-RU" sz="16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 место – группа № 1 «Васильки», воспитатель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Чагаева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А.В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– </a:t>
            </a:r>
            <a:r>
              <a:rPr lang="ru-RU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16 баллов</a:t>
            </a:r>
            <a:endParaRPr lang="ru-RU" sz="16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 место – группа № 5 «Колокольчики», воспитатель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Машарова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А.С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– </a:t>
            </a:r>
            <a:r>
              <a:rPr lang="ru-RU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14 баллов</a:t>
            </a:r>
            <a:endParaRPr lang="ru-RU" sz="16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 место – группа № 4 «Солнышки», воспитатель Голубева Л.А.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12 баллов</a:t>
            </a:r>
            <a:endParaRPr lang="ru-RU" sz="1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626370"/>
      </p:ext>
    </p:extLst>
  </p:cSld>
  <p:clrMapOvr>
    <a:masterClrMapping/>
  </p:clrMapOvr>
  <p:transition spd="slow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/>
          <a:lstStyle/>
          <a:p>
            <a:r>
              <a:rPr lang="ru-RU" sz="32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1 место, группа </a:t>
            </a:r>
            <a:r>
              <a:rPr lang="ru-RU" sz="32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№ 3 «Ягодки</a:t>
            </a:r>
            <a:r>
              <a:rPr lang="ru-RU" sz="32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» - </a:t>
            </a:r>
            <a:r>
              <a:rPr lang="ru-RU" sz="20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20 баллов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5626968" cy="5073427"/>
          </a:xfrm>
        </p:spPr>
        <p:txBody>
          <a:bodyPr/>
          <a:lstStyle/>
          <a:p>
            <a:pPr marL="0" indent="0">
              <a:buNone/>
            </a:pPr>
            <a:r>
              <a:rPr lang="ru-RU" sz="1400" b="1" u="sng" dirty="0" smtClean="0"/>
              <a:t>Помещение приемной</a:t>
            </a:r>
          </a:p>
          <a:p>
            <a:pPr marL="0" indent="0">
              <a:buNone/>
            </a:pPr>
            <a:endParaRPr lang="ru-RU" sz="1200" b="1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lnSpc>
                <a:spcPct val="150000"/>
              </a:lnSpc>
              <a:buNone/>
            </a:pPr>
            <a:endParaRPr lang="ru-RU" sz="14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ru-RU" sz="1400" b="1" dirty="0" smtClean="0"/>
              <a:t>+ чистота, порядок, тематическое оформление по летним впечатлениям детей, экспозиции для ИЗО и тематических отчетов, цветы, паспорт обновлен;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b="1" dirty="0"/>
              <a:t>- </a:t>
            </a:r>
            <a:r>
              <a:rPr lang="ru-RU" sz="1400" b="1" dirty="0" smtClean="0"/>
              <a:t>чайник, детские вещи на подоконнике, коробочка Маши-растеряши не оформлена и не закрыта, планшет отсутствует</a:t>
            </a:r>
            <a:endParaRPr lang="ru-RU" sz="1400" b="1" dirty="0"/>
          </a:p>
          <a:p>
            <a:pPr marL="0" indent="0">
              <a:lnSpc>
                <a:spcPct val="150000"/>
              </a:lnSpc>
              <a:buNone/>
            </a:pPr>
            <a:endParaRPr lang="ru-RU" sz="14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88224" y="4489002"/>
            <a:ext cx="2449262" cy="2051961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3" descr="C:\Users\user\Desktop\ППРС идеал\Смотр готовности к 2016-2017\IMG_86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2688000" cy="2016001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user\Desktop\ППРС идеал\Смотр готовности к 2016-2017\IMG_86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00808"/>
            <a:ext cx="2680918" cy="2010729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ППРС идеал\Смотр готовности к 2016-2017\IMG_867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678151"/>
            <a:ext cx="2636837" cy="1976437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ППРС идеал\Смотр готовности к 2016-2017\IMG_867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257" y="4005064"/>
            <a:ext cx="2636837" cy="1976437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65487"/>
      </p:ext>
    </p:extLst>
  </p:cSld>
  <p:clrMapOvr>
    <a:masterClrMapping/>
  </p:clrMapOvr>
  <p:transition spd="slow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Помещение группы № 3, средняя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8435280" cy="5001419"/>
          </a:xfrm>
        </p:spPr>
        <p:txBody>
          <a:bodyPr/>
          <a:lstStyle/>
          <a:p>
            <a:pPr marL="0" indent="0">
              <a:buNone/>
            </a:pPr>
            <a:r>
              <a:rPr lang="ru-RU" sz="1200" b="1" dirty="0" smtClean="0"/>
              <a:t>+ в группе чистота и порядок, эстетика помещения выдержана в одном стиле, вспомогательный материал закрыт  занавеской, РППС группового помещения оборудована в соответствии с содержанием ООП, оформлены игровые и развивающие центры, намечено тематическое оформление года по сказочным сюжетам, развернута тематическая морская коллекция, образовательный и книжный центры; документация оформлена по форме и содержанию нового учебного года, соответствует возрастному периоду</a:t>
            </a:r>
          </a:p>
          <a:p>
            <a:pPr marL="0" indent="0">
              <a:buNone/>
            </a:pPr>
            <a:endParaRPr lang="ru-RU" sz="1400" b="1" dirty="0"/>
          </a:p>
        </p:txBody>
      </p:sp>
      <p:pic>
        <p:nvPicPr>
          <p:cNvPr id="1030" name="Picture 6" descr="C:\Users\user\Desktop\ППРС идеал\Смотр готовности к 2016-2017\IMG_86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18610"/>
            <a:ext cx="2636837" cy="197643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\Desktop\ППРС идеал\Смотр готовности к 2016-2017\IMG_86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077021"/>
            <a:ext cx="1876950" cy="2504108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ser\Desktop\ППРС идеал\Смотр готовности к 2016-2017\IMG_868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409" y="4590312"/>
            <a:ext cx="2032145" cy="1523191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user\Desktop\ППРС идеал\Смотр готовности к 2016-2017\IMG_868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183510"/>
            <a:ext cx="1140330" cy="1521356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user\Desktop\ППРС идеал\Смотр готовности к 2016-2017\IMG_868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180" y="2077021"/>
            <a:ext cx="3025942" cy="226809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user\Desktop\ППРС идеал\Смотр готовности к 2016-2017\IMG_868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243571"/>
            <a:ext cx="1802432" cy="240469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user\Desktop\ППРС идеал\Смотр готовности к 2016-2017\IMG_868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671824"/>
            <a:ext cx="2636837" cy="197643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218322"/>
      </p:ext>
    </p:extLst>
  </p:cSld>
  <p:clrMapOvr>
    <a:masterClrMapping/>
  </p:clrMapOvr>
  <p:transition spd="slow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Помещение группы №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8363272" cy="5472608"/>
          </a:xfrm>
        </p:spPr>
        <p:txBody>
          <a:bodyPr/>
          <a:lstStyle/>
          <a:p>
            <a:pPr marL="0" indent="0">
              <a:buNone/>
            </a:pPr>
            <a:endParaRPr lang="ru-RU" sz="1400" b="1" dirty="0" smtClean="0"/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endParaRPr lang="ru-RU" sz="1400" b="1" dirty="0" smtClean="0"/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endParaRPr lang="ru-RU" sz="1400" b="1" dirty="0" smtClean="0"/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endParaRPr lang="ru-RU" sz="1400" b="1" dirty="0" smtClean="0"/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endParaRPr lang="ru-RU" sz="1400" b="1" dirty="0" smtClean="0"/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endParaRPr lang="ru-RU" sz="1400" b="1" dirty="0" smtClean="0"/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endParaRPr lang="ru-RU" sz="1400" b="1" dirty="0" smtClean="0"/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endParaRPr lang="ru-RU" sz="1400" b="1" dirty="0" smtClean="0"/>
          </a:p>
          <a:p>
            <a:pPr marL="0" indent="0">
              <a:buNone/>
            </a:pPr>
            <a:endParaRPr lang="ru-RU" sz="1400" b="1" dirty="0" smtClean="0"/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endParaRPr lang="ru-RU" sz="1400" b="1" dirty="0" smtClean="0"/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r>
              <a:rPr lang="ru-RU" sz="1400" b="1" dirty="0" smtClean="0"/>
              <a:t>- Небольшой беспорядок на полках УМК, отсутствуют символьные обозначения развивающих центров, не ведется дневник наблюдений погоды и сезонных изменений</a:t>
            </a:r>
            <a:endParaRPr lang="ru-RU" sz="1400" b="1" dirty="0"/>
          </a:p>
        </p:txBody>
      </p:sp>
      <p:pic>
        <p:nvPicPr>
          <p:cNvPr id="3074" name="Picture 2" descr="C:\Users\user\Desktop\ППРС идеал\Смотр готовности к 2016-2017\IMG_86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44403"/>
            <a:ext cx="1814517" cy="2420813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ППРС идеал\Смотр готовности к 2016-2017\IMG_86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684" y="1144403"/>
            <a:ext cx="2497781" cy="1872208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ППРС идеал\Смотр готовности к 2016-2017\IMG_87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195" y="1039885"/>
            <a:ext cx="1991211" cy="1492509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Desktop\ППРС идеал\Смотр готовности к 2016-2017\IMG_87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880" y="1213975"/>
            <a:ext cx="1976437" cy="263683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user\Desktop\ППРС идеал\Смотр готовности к 2016-2017\IMG_87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113842"/>
            <a:ext cx="1686246" cy="1263923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user\Desktop\ППРС идеал\Смотр готовности к 2016-2017\IMG_870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47473"/>
            <a:ext cx="1423892" cy="189966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user\Desktop\ППРС идеал\Смотр готовности к 2016-2017\IMG_870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542" y="2729055"/>
            <a:ext cx="1976437" cy="263683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user\Desktop\ППРС идеал\Смотр готовности к 2016-2017\IMG_8704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67" y="4047473"/>
            <a:ext cx="2620963" cy="132080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214973"/>
      </p:ext>
    </p:extLst>
  </p:cSld>
  <p:clrMapOvr>
    <a:masterClrMapping/>
  </p:clrMapOvr>
  <p:transition spd="slow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8136904" cy="1143000"/>
          </a:xfrm>
        </p:spPr>
        <p:txBody>
          <a:bodyPr/>
          <a:lstStyle/>
          <a:p>
            <a:r>
              <a:rPr lang="ru-RU" sz="32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2 </a:t>
            </a:r>
            <a:r>
              <a:rPr lang="ru-RU" sz="32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место, группа № </a:t>
            </a:r>
            <a:r>
              <a:rPr lang="ru-RU" sz="32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6 «Одуванчики</a:t>
            </a:r>
            <a:r>
              <a:rPr lang="ru-RU" sz="32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» - </a:t>
            </a:r>
            <a:r>
              <a:rPr lang="ru-RU" sz="20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19 баллов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124744"/>
            <a:ext cx="8640960" cy="5256584"/>
          </a:xfrm>
        </p:spPr>
        <p:txBody>
          <a:bodyPr/>
          <a:lstStyle/>
          <a:p>
            <a:pPr marL="0" indent="0">
              <a:buNone/>
            </a:pPr>
            <a:r>
              <a:rPr lang="ru-RU" sz="1400" b="1" dirty="0" smtClean="0"/>
              <a:t>Помещение приемной</a:t>
            </a:r>
          </a:p>
          <a:p>
            <a:pPr marL="0" indent="0">
              <a:buNone/>
            </a:pPr>
            <a:r>
              <a:rPr lang="ru-RU" sz="1400" b="1" dirty="0" smtClean="0"/>
              <a:t>+ чистота и порядок, сезонное оформление, стенд для родителей и паспорт группы обновлены содержательно и функционально</a:t>
            </a:r>
          </a:p>
          <a:p>
            <a:pPr marL="0" indent="0">
              <a:buNone/>
            </a:pPr>
            <a:r>
              <a:rPr lang="ru-RU" sz="1400" b="1" dirty="0" smtClean="0"/>
              <a:t> </a:t>
            </a:r>
          </a:p>
          <a:p>
            <a:pPr marL="0" indent="0">
              <a:buNone/>
            </a:pPr>
            <a:endParaRPr lang="ru-RU" sz="1400" b="1" dirty="0"/>
          </a:p>
        </p:txBody>
      </p:sp>
      <p:pic>
        <p:nvPicPr>
          <p:cNvPr id="1026" name="Picture 2" descr="C:\Users\user\Desktop\ППРС идеал\Смотр готовности к 2016-2017\IMG_88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70601"/>
            <a:ext cx="3312368" cy="248278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ППРС идеал\Смотр готовности к 2016-2017\IMG_87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70601"/>
            <a:ext cx="2952328" cy="2212913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ППРС идеал\Смотр готовности к 2016-2017\IMG_878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353381"/>
            <a:ext cx="2978124" cy="2232248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ППРС идеал\Смотр готовности к 2016-2017\IMG_878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14" y="4437112"/>
            <a:ext cx="2882057" cy="2160241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10375"/>
      </p:ext>
    </p:extLst>
  </p:cSld>
  <p:clrMapOvr>
    <a:masterClrMapping/>
  </p:clrMapOvr>
  <p:transition spd="slow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576064"/>
          </a:xfrm>
        </p:spPr>
        <p:txBody>
          <a:bodyPr>
            <a:normAutofit/>
          </a:bodyPr>
          <a:lstStyle/>
          <a:p>
            <a:r>
              <a:rPr lang="ru-RU" sz="28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Помещение группы № </a:t>
            </a:r>
            <a:r>
              <a:rPr lang="ru-RU" sz="28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6, старшая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8720"/>
            <a:ext cx="8363272" cy="5472608"/>
          </a:xfrm>
        </p:spPr>
        <p:txBody>
          <a:bodyPr/>
          <a:lstStyle/>
          <a:p>
            <a:pPr marL="0" lvl="0" indent="0">
              <a:buNone/>
            </a:pPr>
            <a:r>
              <a:rPr lang="ru-RU" sz="1200" b="1" dirty="0"/>
              <a:t>+ в группе чистота и </a:t>
            </a:r>
            <a:r>
              <a:rPr lang="ru-RU" sz="1200" b="1" dirty="0" smtClean="0"/>
              <a:t>порядок после косметического ремонта, ремонта  и </a:t>
            </a:r>
            <a:r>
              <a:rPr lang="ru-RU" sz="1200" b="1" dirty="0" err="1" smtClean="0"/>
              <a:t>зачехления</a:t>
            </a:r>
            <a:r>
              <a:rPr lang="ru-RU" sz="1200" b="1" dirty="0" smtClean="0"/>
              <a:t> мягкой мебели, </a:t>
            </a:r>
            <a:r>
              <a:rPr lang="ru-RU" sz="1200" b="1" dirty="0"/>
              <a:t>эстетика помещения выдержана в одном стиле, </a:t>
            </a:r>
            <a:r>
              <a:rPr lang="ru-RU" sz="1200" b="1" dirty="0" smtClean="0"/>
              <a:t>РППС </a:t>
            </a:r>
            <a:r>
              <a:rPr lang="ru-RU" sz="1200" b="1" dirty="0"/>
              <a:t>группового помещения оборудована в соответствии с содержанием ООП, оформлены игровые и развивающие центры, </a:t>
            </a:r>
            <a:r>
              <a:rPr lang="ru-RU" sz="1200" b="1" dirty="0" smtClean="0"/>
              <a:t>образовательный </a:t>
            </a:r>
            <a:r>
              <a:rPr lang="ru-RU" sz="1200" b="1" dirty="0"/>
              <a:t>и книжный </a:t>
            </a:r>
            <a:r>
              <a:rPr lang="ru-RU" sz="1200" b="1" dirty="0" smtClean="0"/>
              <a:t>центры, театральный центр; </a:t>
            </a:r>
            <a:r>
              <a:rPr lang="ru-RU" sz="1200" b="1" dirty="0"/>
              <a:t>документация оформлена по форме и содержанию нового учебного года, соответствует </a:t>
            </a:r>
            <a:r>
              <a:rPr lang="ru-RU" sz="1200" b="1" dirty="0" smtClean="0"/>
              <a:t>старшему возрастному периоду, игровые и образовательные центры обозначены символьными и буквенными знаками</a:t>
            </a:r>
          </a:p>
          <a:p>
            <a:pPr marL="0" lvl="0" indent="0">
              <a:buNone/>
            </a:pPr>
            <a:r>
              <a:rPr lang="ru-RU" sz="1200" b="1" dirty="0" smtClean="0"/>
              <a:t>- В обогащенной РППС нет места проявлениям собственной детской активности, индивидуализации; дневник наблюдений погоды и сезонных изменений не ведется</a:t>
            </a:r>
          </a:p>
          <a:p>
            <a:pPr marL="0" lvl="0" indent="0">
              <a:buNone/>
            </a:pPr>
            <a:endParaRPr lang="ru-RU" sz="1200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C:\Users\user\Desktop\ППРС идеал\Смотр готовности к 2016-2017\IMG_88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49476"/>
            <a:ext cx="2636837" cy="197643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ППРС идеал\Смотр готовности к 2016-2017\IMG_88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065" y="2420888"/>
            <a:ext cx="1662883" cy="1246411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ППРС идеал\Смотр готовности к 2016-2017\IMG_88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704" y="2160414"/>
            <a:ext cx="1565232" cy="2088233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ППРС идеал\Смотр готовности к 2016-2017\IMG_88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349476"/>
            <a:ext cx="1584176" cy="2113508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user\Desktop\ППРС идеал\Смотр готовности к 2016-2017\IMG_881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55" y="4470665"/>
            <a:ext cx="1608427" cy="2145861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user\Desktop\ППРС идеал\Смотр готовности к 2016-2017\IMG_881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478833"/>
            <a:ext cx="2016224" cy="1511258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user\Desktop\ППРС идеал\Смотр готовности к 2016-2017\IMG_881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936" y="4810334"/>
            <a:ext cx="1956544" cy="1466524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user\Desktop\ППРС идеал\Смотр готовности к 2016-2017\IMG_881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948" y="4514601"/>
            <a:ext cx="1565231" cy="2088232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120276"/>
      </p:ext>
    </p:extLst>
  </p:cSld>
  <p:clrMapOvr>
    <a:masterClrMapping/>
  </p:clrMapOvr>
  <p:transition spd="slow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/>
          <a:lstStyle/>
          <a:p>
            <a:r>
              <a:rPr lang="ru-RU" sz="28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Помещение группы № 6, старшая</a:t>
            </a:r>
            <a:endParaRPr lang="ru-RU" dirty="0"/>
          </a:p>
        </p:txBody>
      </p:sp>
      <p:pic>
        <p:nvPicPr>
          <p:cNvPr id="3074" name="Picture 2" descr="C:\Users\user\Desktop\ППРС идеал\Смотр готовности к 2016-2017\IMG_88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1976120" cy="263652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ППРС идеал\Смотр готовности к 2016-2017\IMG_88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699" y="1268760"/>
            <a:ext cx="2209576" cy="1656184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ППРС идеал\Смотр готовности к 2016-2017\IMG_88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56792"/>
            <a:ext cx="2088232" cy="1565231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Desktop\ППРС идеал\Смотр готовности к 2016-2017\IMG_880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849" y="3764305"/>
            <a:ext cx="1683639" cy="2246205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user\Desktop\ППРС идеал\Смотр готовности к 2016-2017\IMG_880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4005064"/>
            <a:ext cx="2444700" cy="1832421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user\Desktop\ППРС идеал\Смотр готовности к 2016-2017\IMG_879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974" y="3284984"/>
            <a:ext cx="1848667" cy="2466375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user\Desktop\ППРС идеал\Смотр готовности к 2016-2017\IMG_879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3705540"/>
            <a:ext cx="1800200" cy="2401713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user\Desktop\ППРС идеал\Смотр готовности к 2016-2017\IMG_879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011953"/>
            <a:ext cx="2053429" cy="1539144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6572264"/>
      </p:ext>
    </p:extLst>
  </p:cSld>
  <p:clrMapOvr>
    <a:masterClrMapping/>
  </p:clrMapOvr>
  <p:transition spd="slow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ru-RU" sz="28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Помещение группы № 6, старшая</a:t>
            </a:r>
            <a:endParaRPr lang="ru-RU" dirty="0"/>
          </a:p>
        </p:txBody>
      </p:sp>
      <p:pic>
        <p:nvPicPr>
          <p:cNvPr id="4098" name="Picture 2" descr="C:\Users\user\Desktop\ППРС идеал\Смотр готовности к 2016-2017\IMG_878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1976120" cy="263652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ППРС идеал\Смотр готовности к 2016-2017\IMG_87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980728"/>
            <a:ext cx="2636837" cy="197643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ППРС идеал\Смотр готовности к 2016-2017\IMG_879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908720"/>
            <a:ext cx="2636837" cy="197643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esktop\ППРС идеал\Смотр готовности к 2016-2017\IMG_879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33056"/>
            <a:ext cx="2636837" cy="197643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user\Desktop\ППРС идеал\Смотр готовности к 2016-2017\IMG_879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160" y="3212975"/>
            <a:ext cx="1976437" cy="263683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user\Desktop\ППРС идеал\Смотр готовности к 2016-2017\IMG_880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89040"/>
            <a:ext cx="1976437" cy="263683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ППРС идеал\Смотр готовности к 2016-2017\IMG_881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2" y="3137105"/>
            <a:ext cx="1737099" cy="130387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932739"/>
      </p:ext>
    </p:extLst>
  </p:cSld>
  <p:clrMapOvr>
    <a:masterClrMapping/>
  </p:clrMapOvr>
  <p:transition spd="slow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3 </a:t>
            </a:r>
            <a:r>
              <a:rPr lang="ru-RU" sz="32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место, группа № </a:t>
            </a:r>
            <a:r>
              <a:rPr lang="ru-RU" sz="32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2 «Ромашки»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124744"/>
            <a:ext cx="8496944" cy="5328592"/>
          </a:xfrm>
        </p:spPr>
        <p:txBody>
          <a:bodyPr/>
          <a:lstStyle/>
          <a:p>
            <a:pPr marL="0" lvl="0" indent="0">
              <a:buNone/>
            </a:pPr>
            <a:r>
              <a:rPr lang="ru-RU" sz="1400" b="1" u="sng" dirty="0"/>
              <a:t>Помещение приемной</a:t>
            </a:r>
          </a:p>
          <a:p>
            <a:pPr marL="0" lvl="0" indent="0">
              <a:buNone/>
            </a:pPr>
            <a:r>
              <a:rPr lang="ru-RU" sz="1400" b="1" dirty="0"/>
              <a:t>+ </a:t>
            </a:r>
            <a:r>
              <a:rPr lang="ru-RU" sz="1400" b="1" dirty="0" smtClean="0"/>
              <a:t>сезонное оформление, стилевое оформление, </a:t>
            </a:r>
            <a:r>
              <a:rPr lang="ru-RU" sz="1400" b="1" dirty="0"/>
              <a:t>стенд для родителей и паспорт группы обновлены содержательно и </a:t>
            </a:r>
            <a:r>
              <a:rPr lang="ru-RU" sz="1400" b="1" dirty="0" smtClean="0"/>
              <a:t>функционально;</a:t>
            </a:r>
          </a:p>
          <a:p>
            <a:pPr marL="0" lvl="0" indent="0">
              <a:buNone/>
            </a:pPr>
            <a:r>
              <a:rPr lang="ru-RU" sz="1400" b="1" dirty="0" smtClean="0"/>
              <a:t>- небольшой беспорядок, чайник и другие посторонние предметы, бессистемность в сезонном и стилевом оформлении</a:t>
            </a:r>
            <a:endParaRPr lang="ru-RU" sz="1400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 descr="C:\Users\user\Desktop\ППРС идеал\Смотр готовности к 2016-2017\IMG_86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27366"/>
            <a:ext cx="2232248" cy="1673178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ППРС идеал\Смотр готовности к 2016-2017\IMG_86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13012"/>
            <a:ext cx="1734457" cy="2314003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Desktop\ППРС идеал\Смотр готовности к 2016-2017\IMG_86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205928"/>
            <a:ext cx="2527677" cy="1894616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user\Desktop\ППРС идеал\Смотр готовности к 2016-2017\IMG_864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293096"/>
            <a:ext cx="2636837" cy="197643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user\Desktop\ППРС идеал\Смотр готовности к 2016-2017\IMG_864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47" y="4293096"/>
            <a:ext cx="2732906" cy="2048445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user\Desktop\ППРС идеал\Смотр готовности к 2016-2017\IMG_864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804" y="4731001"/>
            <a:ext cx="1324656" cy="1767272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975564"/>
      </p:ext>
    </p:extLst>
  </p:cSld>
  <p:clrMapOvr>
    <a:masterClrMapping/>
  </p:clrMapOvr>
  <p:transition spd="slow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20080"/>
          </a:xfrm>
        </p:spPr>
        <p:txBody>
          <a:bodyPr/>
          <a:lstStyle/>
          <a:p>
            <a:r>
              <a:rPr lang="ru-RU" sz="28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Помещение группы № </a:t>
            </a:r>
            <a:r>
              <a:rPr lang="ru-RU" sz="28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2, </a:t>
            </a:r>
            <a:r>
              <a:rPr lang="ru-RU" sz="28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средняя – </a:t>
            </a:r>
            <a:r>
              <a:rPr lang="ru-RU" sz="20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18 баллов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8291264" cy="5400600"/>
          </a:xfrm>
        </p:spPr>
        <p:txBody>
          <a:bodyPr/>
          <a:lstStyle/>
          <a:p>
            <a:pPr marL="0" lvl="0" indent="0">
              <a:buNone/>
            </a:pPr>
            <a:r>
              <a:rPr lang="ru-RU" sz="1200" b="1" dirty="0"/>
              <a:t>+ </a:t>
            </a:r>
            <a:r>
              <a:rPr lang="ru-RU" sz="1200" b="1" dirty="0" smtClean="0"/>
              <a:t>помещение группы оборудовано игровыми центрами, в соответствии с возрастной спецификой и программным содержанием, эстетически оформлено</a:t>
            </a:r>
            <a:endParaRPr lang="ru-RU" sz="1200" b="1" dirty="0"/>
          </a:p>
          <a:p>
            <a:pPr marL="0" lvl="0" indent="0">
              <a:buNone/>
            </a:pPr>
            <a:r>
              <a:rPr lang="ru-RU" sz="1200" b="1" dirty="0"/>
              <a:t>- </a:t>
            </a:r>
            <a:r>
              <a:rPr lang="ru-RU" sz="1200" b="1" dirty="0" smtClean="0"/>
              <a:t>в группе небольшой беспорядок, календарь наблюдений не ведется, игровые и образовательные центры символически не обозначены, некоторый материал и содержание центров не обновлены и не пополнены; в оформлении наблюдается некоторая </a:t>
            </a:r>
            <a:r>
              <a:rPr lang="ru-RU" sz="1200" b="1" dirty="0" err="1" smtClean="0"/>
              <a:t>разностильность</a:t>
            </a:r>
            <a:endParaRPr lang="ru-RU" sz="1200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C:\Users\user\Desktop\ППРС идеал\Смотр готовности к 2016-2017\IMG_86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72643"/>
            <a:ext cx="2636837" cy="197643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ППРС идеал\Смотр готовности к 2016-2017\IMG_86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060848"/>
            <a:ext cx="2143604" cy="1606735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ППРС идеал\Смотр готовности к 2016-2017\IMG_865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149080"/>
            <a:ext cx="1800200" cy="2401713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ППРС идеал\Смотр готовности к 2016-2017\IMG_865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90" y="4357768"/>
            <a:ext cx="2795022" cy="2095004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\Desktop\ППРС идеал\Смотр готовности к 2016-2017\IMG_865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782" y="2132856"/>
            <a:ext cx="1976437" cy="263683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ser\Desktop\ППРС идеал\Смотр готовности к 2016-2017\IMG_865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149080"/>
            <a:ext cx="1728937" cy="2306638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239221"/>
      </p:ext>
    </p:extLst>
  </p:cSld>
  <p:clrMapOvr>
    <a:masterClrMapping/>
  </p:clrMapOvr>
  <p:transition spd="slow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Помещение группы № 2, средняя</a:t>
            </a:r>
            <a:endParaRPr lang="ru-RU" dirty="0"/>
          </a:p>
        </p:txBody>
      </p:sp>
      <p:pic>
        <p:nvPicPr>
          <p:cNvPr id="2050" name="Picture 2" descr="C:\Users\user\Desktop\ППРС идеал\Смотр готовности к 2016-2017\IMG_865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18372"/>
            <a:ext cx="2160240" cy="2882171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ППРС идеал\Смотр готовности к 2016-2017\IMG_86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220185"/>
            <a:ext cx="2636837" cy="197643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ППРС идеал\Смотр готовности к 2016-2017\IMG_865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39226"/>
            <a:ext cx="2852861" cy="213835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ППРС идеал\Смотр готовности к 2016-2017\IMG_865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598" y="4109747"/>
            <a:ext cx="2882055" cy="216024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user\Desktop\ППРС идеал\Смотр готовности к 2016-2017\IMG_866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196" y="4124304"/>
            <a:ext cx="3077370" cy="2306638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C:\Users\user\Desktop\ППРС идеал\Смотр готовности к 2016-2017\IMG_865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8" y="1199986"/>
            <a:ext cx="2636837" cy="197643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141912"/>
      </p:ext>
    </p:extLst>
  </p:cSld>
  <p:clrMapOvr>
    <a:masterClrMapping/>
  </p:clrMapOvr>
  <p:transition spd="slow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Помещение группы № 2, средняя</a:t>
            </a:r>
            <a:endParaRPr lang="ru-RU" dirty="0"/>
          </a:p>
        </p:txBody>
      </p:sp>
      <p:pic>
        <p:nvPicPr>
          <p:cNvPr id="5" name="Picture 8" descr="C:\Users\user\Desktop\ППРС идеал\Смотр готовности к 2016-2017\IMG_866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256410"/>
            <a:ext cx="1976120" cy="263652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user\Desktop\ППРС идеал\Смотр готовности к 2016-2017\IMG_86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256410"/>
            <a:ext cx="3554535" cy="2664296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ППРС идеал\Смотр готовности к 2016-2017\IMG_866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54" y="4437112"/>
            <a:ext cx="2736304" cy="2050993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ППРС идеал\Смотр готовности к 2016-2017\IMG_866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335" y="4137715"/>
            <a:ext cx="2993287" cy="2243614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54" y="1140758"/>
            <a:ext cx="2189163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2268963"/>
      </p:ext>
    </p:extLst>
  </p:cSld>
  <p:clrMapOvr>
    <a:masterClrMapping/>
  </p:clrMapOvr>
  <p:transition spd="slow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4 </a:t>
            </a:r>
            <a:r>
              <a:rPr lang="ru-RU" sz="32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место, группа № </a:t>
            </a:r>
            <a:r>
              <a:rPr lang="ru-RU" sz="32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1 «Васильки</a:t>
            </a:r>
            <a:r>
              <a:rPr lang="ru-RU" sz="32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» - </a:t>
            </a:r>
            <a:r>
              <a:rPr lang="ru-RU" sz="20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16 баллов</a:t>
            </a: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3528" y="1196752"/>
            <a:ext cx="8496944" cy="5184576"/>
          </a:xfrm>
        </p:spPr>
        <p:txBody>
          <a:bodyPr/>
          <a:lstStyle/>
          <a:p>
            <a:pPr marL="0" lvl="0" indent="0">
              <a:buNone/>
            </a:pPr>
            <a:r>
              <a:rPr lang="ru-RU" sz="1400" b="1" u="sng" dirty="0"/>
              <a:t>Помещение приемной</a:t>
            </a:r>
          </a:p>
          <a:p>
            <a:pPr marL="0" lvl="0" indent="0">
              <a:buNone/>
            </a:pPr>
            <a:r>
              <a:rPr lang="ru-RU" sz="1400" b="1" dirty="0"/>
              <a:t>+ </a:t>
            </a:r>
            <a:r>
              <a:rPr lang="ru-RU" sz="1400" b="1" dirty="0" smtClean="0"/>
              <a:t>чистота и порядок, сезонное </a:t>
            </a:r>
            <a:r>
              <a:rPr lang="ru-RU" sz="1400" b="1" dirty="0"/>
              <a:t>оформление, стилевое </a:t>
            </a:r>
            <a:r>
              <a:rPr lang="ru-RU" sz="1400" b="1" dirty="0" smtClean="0"/>
              <a:t>оформление, паспорт группы обновлен;</a:t>
            </a:r>
          </a:p>
          <a:p>
            <a:pPr marL="0" lvl="0" indent="0">
              <a:buNone/>
            </a:pPr>
            <a:r>
              <a:rPr lang="ru-RU" sz="1400" b="1" dirty="0" smtClean="0"/>
              <a:t>- стенд для родителей не  дооформлен;</a:t>
            </a:r>
          </a:p>
          <a:p>
            <a:pPr marL="0" lvl="0" indent="0">
              <a:buNone/>
            </a:pPr>
            <a:endParaRPr lang="ru-RU" dirty="0"/>
          </a:p>
        </p:txBody>
      </p:sp>
      <p:pic>
        <p:nvPicPr>
          <p:cNvPr id="4099" name="Picture 3" descr="C:\Users\user\Desktop\ППРС идеал\Смотр готовности к 2016-2017\IMG_86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693" y="1844824"/>
            <a:ext cx="1656183" cy="1207269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ППРС идеал\Смотр готовности к 2016-2017\IMG_85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26" y="2060848"/>
            <a:ext cx="1466542" cy="1944216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esktop\ППРС идеал\Смотр готовности к 2016-2017\IMG_858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49049"/>
            <a:ext cx="1541083" cy="2056015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user\Desktop\ППРС идеал\Смотр готовности к 2016-2017\IMG_861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93" y="2060848"/>
            <a:ext cx="2016224" cy="1512168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user\Desktop\ППРС идеал\Смотр готовности к 2016-2017\IMG_861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01" y="4149080"/>
            <a:ext cx="2636837" cy="1976437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ППРС идеал\Смотр готовности к 2016-2017\IMG_861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290959"/>
            <a:ext cx="2256904" cy="1692678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384788"/>
      </p:ext>
    </p:extLst>
  </p:cSld>
  <p:clrMapOvr>
    <a:masterClrMapping/>
  </p:clrMapOvr>
  <p:transition spd="slow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576064"/>
          </a:xfrm>
        </p:spPr>
        <p:txBody>
          <a:bodyPr>
            <a:normAutofit/>
          </a:bodyPr>
          <a:lstStyle/>
          <a:p>
            <a:r>
              <a:rPr lang="ru-RU" sz="28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Помещение группы № 1, младшая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1196752"/>
            <a:ext cx="8640960" cy="4929411"/>
          </a:xfrm>
        </p:spPr>
        <p:txBody>
          <a:bodyPr/>
          <a:lstStyle/>
          <a:p>
            <a:pPr marL="0" lvl="0" indent="0">
              <a:buNone/>
            </a:pPr>
            <a:r>
              <a:rPr lang="ru-RU" sz="1200" b="1" dirty="0"/>
              <a:t>+ в группе чистота и </a:t>
            </a:r>
            <a:r>
              <a:rPr lang="ru-RU" sz="1200" b="1" dirty="0" smtClean="0"/>
              <a:t>порядок  </a:t>
            </a:r>
            <a:r>
              <a:rPr lang="ru-RU" sz="1200" b="1" dirty="0"/>
              <a:t>после косметического ремонта, эстетика помещения выдержана в одном стиле, РППС группового помещения оборудована в соответствии с содержанием ООП младшего возрастного периода, оформлены игровые и развивающие центры, образовательный и книжный центры; </a:t>
            </a:r>
            <a:endParaRPr lang="ru-RU" sz="1200" b="1" dirty="0" smtClean="0"/>
          </a:p>
          <a:p>
            <a:pPr marL="0" lvl="0" indent="0">
              <a:buNone/>
            </a:pPr>
            <a:r>
              <a:rPr lang="ru-RU" sz="1200" b="1" dirty="0" smtClean="0"/>
              <a:t>- в учебно-методическом комплекте, рабочей программе и планах педагога не завершен переход от выпущенной подготовительной группы – </a:t>
            </a:r>
            <a:r>
              <a:rPr lang="ru-RU" sz="1200" b="1" dirty="0"/>
              <a:t>к </a:t>
            </a:r>
            <a:r>
              <a:rPr lang="ru-RU" sz="1200" b="1" dirty="0" smtClean="0"/>
              <a:t>младшей,  некоторые центры и полки пустые или полупустые, документация </a:t>
            </a:r>
            <a:r>
              <a:rPr lang="ru-RU" sz="1200" b="1" dirty="0" err="1" smtClean="0"/>
              <a:t>недооформлена</a:t>
            </a:r>
            <a:r>
              <a:rPr lang="ru-RU" sz="1200" b="1" dirty="0" smtClean="0"/>
              <a:t>, не доработан план по части, формируемой участниками образовательных отношений;</a:t>
            </a:r>
          </a:p>
          <a:p>
            <a:pPr lvl="0">
              <a:buFontTx/>
              <a:buChar char="-"/>
            </a:pPr>
            <a:endParaRPr lang="ru-RU" sz="1200" b="1" dirty="0"/>
          </a:p>
          <a:p>
            <a:pPr marL="0" lvl="0" indent="0">
              <a:buNone/>
            </a:pPr>
            <a:endParaRPr lang="ru-RU" sz="1200" b="1" dirty="0" smtClean="0"/>
          </a:p>
          <a:p>
            <a:pPr marL="0" lvl="0" indent="0">
              <a:buNone/>
            </a:pPr>
            <a:endParaRPr lang="ru-RU" dirty="0"/>
          </a:p>
        </p:txBody>
      </p:sp>
      <p:pic>
        <p:nvPicPr>
          <p:cNvPr id="1026" name="Picture 2" descr="C:\Users\user\Desktop\ППРС идеал\Смотр готовности к 2016-2017\IMG_85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2492897"/>
            <a:ext cx="1079470" cy="1440160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ППРС идеал\Смотр готовности к 2016-2017\IMG_85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103" y="2492897"/>
            <a:ext cx="2636837" cy="1976437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\Desktop\ППРС идеал\Смотр готовности к 2016-2017\IMG_859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41" y="2348880"/>
            <a:ext cx="1835098" cy="2448272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ser\Desktop\ППРС идеал\Смотр готовности к 2016-2017\IMG_859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4149080"/>
            <a:ext cx="1818402" cy="2425997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user\Desktop\ППРС идеал\Смотр готовности к 2016-2017\IMG_862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415" y="4653136"/>
            <a:ext cx="2359525" cy="1769644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user\Desktop\ППРС идеал\Смотр готовности к 2016-2017\IMG_862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796" y="4941167"/>
            <a:ext cx="2178545" cy="1633909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user\Desktop\ППРС идеал\Смотр готовности к 2016-2017\IMG_862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840626"/>
            <a:ext cx="1927347" cy="1445510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124211"/>
      </p:ext>
    </p:extLst>
  </p:cSld>
  <p:clrMapOvr>
    <a:masterClrMapping/>
  </p:clrMapOvr>
  <p:transition spd="slow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/>
          <a:lstStyle/>
          <a:p>
            <a:r>
              <a:rPr lang="ru-RU" sz="28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Помещение группы № 1, младшая</a:t>
            </a:r>
            <a:endParaRPr lang="ru-RU" dirty="0"/>
          </a:p>
        </p:txBody>
      </p:sp>
      <p:pic>
        <p:nvPicPr>
          <p:cNvPr id="3074" name="Picture 2" descr="C:\Users\user\Desktop\ППРС идеал\Смотр готовности к 2016-2017\IMG_862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2592288" cy="1944216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ППРС идеал\Смотр готовности к 2016-2017\IMG_86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204912"/>
            <a:ext cx="2580715" cy="1936055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ППРС идеал\Смотр готовности к 2016-2017\IMG_86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566" y="1124744"/>
            <a:ext cx="1482725" cy="1976437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Desktop\ППРС идеал\Смотр готовности к 2016-2017\IMG_862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12" y="3429000"/>
            <a:ext cx="2591593" cy="1944216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user\Desktop\ППРС идеал\Смотр готовности к 2016-2017\IMG_862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348" y="3393905"/>
            <a:ext cx="1976437" cy="1482725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user\Desktop\ППРС идеал\Смотр готовности к 2016-2017\IMG_863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029" y="3374157"/>
            <a:ext cx="1976437" cy="1482725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user\Desktop\ППРС идеал\Смотр готовности к 2016-2017\IMG_863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737" y="4919399"/>
            <a:ext cx="1242471" cy="1656184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user\Desktop\ППРС идеал\Смотр готовности к 2016-2017\IMG_863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433" y="5041475"/>
            <a:ext cx="2138266" cy="1534108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095249"/>
      </p:ext>
    </p:extLst>
  </p:cSld>
  <p:clrMapOvr>
    <a:masterClrMapping/>
  </p:clrMapOvr>
  <p:transition spd="slow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20080"/>
          </a:xfrm>
        </p:spPr>
        <p:txBody>
          <a:bodyPr>
            <a:normAutofit/>
          </a:bodyPr>
          <a:lstStyle/>
          <a:p>
            <a:r>
              <a:rPr lang="ru-RU" sz="28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Помещение группы № 1, младшая</a:t>
            </a:r>
            <a:endParaRPr lang="ru-RU" dirty="0"/>
          </a:p>
        </p:txBody>
      </p:sp>
      <p:pic>
        <p:nvPicPr>
          <p:cNvPr id="4098" name="Picture 2" descr="C:\Users\user\Desktop\ППРС идеал\Смотр готовности к 2016-2017\IMG_863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1483360" cy="1976120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ППРС идеал\Смотр готовности к 2016-2017\IMG_863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260985"/>
            <a:ext cx="1976437" cy="1482725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user\Desktop\ППРС идеал\Смотр готовности к 2016-2017\IMG_86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260985"/>
            <a:ext cx="1482725" cy="1976437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user\Desktop\ППРС идеал\Смотр готовности к 2016-2017\IMG_863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260985"/>
            <a:ext cx="1976437" cy="1482725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user\Desktop\ППРС идеал\Смотр готовности к 2016-2017\IMG_863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42" y="3501008"/>
            <a:ext cx="2107925" cy="2808312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user\Desktop\ППРС идеал\Смотр готовности к 2016-2017\IMG_864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673" y="4057621"/>
            <a:ext cx="2975000" cy="2233042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user\Desktop\ППРС идеал\Смотр готовности к 2016-2017\IMG_864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057707"/>
            <a:ext cx="2664296" cy="1999827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605473"/>
      </p:ext>
    </p:extLst>
  </p:cSld>
  <p:clrMapOvr>
    <a:masterClrMapping/>
  </p:clrMapOvr>
  <p:transition spd="slow"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5 </a:t>
            </a:r>
            <a:r>
              <a:rPr lang="ru-RU" sz="32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место, группа № </a:t>
            </a:r>
            <a:r>
              <a:rPr lang="ru-RU" sz="32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5 «Колокольчики</a:t>
            </a:r>
            <a:r>
              <a:rPr lang="ru-RU" sz="32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» - </a:t>
            </a:r>
            <a:r>
              <a:rPr lang="ru-RU" sz="20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14 баллов</a:t>
            </a: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5536" y="1196752"/>
            <a:ext cx="8424936" cy="5184576"/>
          </a:xfrm>
        </p:spPr>
        <p:txBody>
          <a:bodyPr/>
          <a:lstStyle/>
          <a:p>
            <a:pPr marL="0" lvl="0" indent="0">
              <a:buNone/>
            </a:pPr>
            <a:r>
              <a:rPr lang="ru-RU" sz="1400" b="1" u="sng" dirty="0"/>
              <a:t>Помещение приемной</a:t>
            </a:r>
          </a:p>
          <a:p>
            <a:pPr marL="0" lvl="0" indent="0">
              <a:buNone/>
            </a:pPr>
            <a:r>
              <a:rPr lang="ru-RU" sz="1400" b="1" dirty="0"/>
              <a:t>+ </a:t>
            </a:r>
            <a:r>
              <a:rPr lang="ru-RU" sz="1400" b="1" dirty="0" smtClean="0"/>
              <a:t>в приемной относительный порядок</a:t>
            </a:r>
            <a:r>
              <a:rPr lang="ru-RU" sz="1400" b="1" dirty="0"/>
              <a:t>, сезонное оформление</a:t>
            </a:r>
            <a:r>
              <a:rPr lang="ru-RU" sz="1400" b="1" dirty="0" smtClean="0"/>
              <a:t>,;</a:t>
            </a:r>
            <a:endParaRPr lang="ru-RU" sz="1400" b="1" dirty="0"/>
          </a:p>
          <a:p>
            <a:pPr lvl="0">
              <a:buFontTx/>
              <a:buChar char="-"/>
            </a:pPr>
            <a:r>
              <a:rPr lang="ru-RU" sz="1400" b="1" dirty="0" smtClean="0"/>
              <a:t>паспорт </a:t>
            </a:r>
            <a:r>
              <a:rPr lang="ru-RU" sz="1400" b="1" dirty="0"/>
              <a:t>группы </a:t>
            </a:r>
            <a:r>
              <a:rPr lang="ru-RU" sz="1400" b="1" dirty="0" smtClean="0"/>
              <a:t>не обновлен, стенд </a:t>
            </a:r>
            <a:r>
              <a:rPr lang="ru-RU" sz="1400" b="1" dirty="0"/>
              <a:t>для </a:t>
            </a:r>
            <a:r>
              <a:rPr lang="ru-RU" sz="1400" b="1" dirty="0" smtClean="0"/>
              <a:t>демонстрации рисунков </a:t>
            </a:r>
            <a:r>
              <a:rPr lang="ru-RU" sz="1400" b="1" dirty="0"/>
              <a:t>не </a:t>
            </a:r>
            <a:r>
              <a:rPr lang="ru-RU" sz="1400" b="1" dirty="0" smtClean="0"/>
              <a:t>заполнен;</a:t>
            </a:r>
          </a:p>
          <a:p>
            <a:pPr lvl="0">
              <a:buFontTx/>
              <a:buChar char="-"/>
            </a:pPr>
            <a:endParaRPr lang="ru-RU" sz="1400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C:\Users\user\Desktop\ППРС идеал\Смотр готовности к 2016-2017\IMG_87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11299"/>
            <a:ext cx="2014606" cy="1512168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ППРС идеал\Смотр готовности к 2016-2017\IMG_87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77072"/>
            <a:ext cx="1969421" cy="1478252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ППРС идеал\Смотр готовности к 2016-2017\IMG_87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526" y="2204864"/>
            <a:ext cx="2023180" cy="1518603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ППРС идеал\Смотр готовности к 2016-2017\IMG_874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826" y="4017380"/>
            <a:ext cx="2016223" cy="1513381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102738"/>
      </p:ext>
    </p:extLst>
  </p:cSld>
  <p:clrMapOvr>
    <a:masterClrMapping/>
  </p:clrMapOvr>
  <p:transition spd="slow"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"/>
          </a:xfrm>
        </p:spPr>
        <p:txBody>
          <a:bodyPr/>
          <a:lstStyle/>
          <a:p>
            <a:r>
              <a:rPr lang="ru-RU" sz="28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Помещение группы № </a:t>
            </a:r>
            <a:r>
              <a:rPr lang="ru-RU" sz="28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5, подготовительная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5536" y="1124744"/>
            <a:ext cx="8496944" cy="5184576"/>
          </a:xfrm>
        </p:spPr>
        <p:txBody>
          <a:bodyPr/>
          <a:lstStyle/>
          <a:p>
            <a:pPr marL="0" lvl="0" indent="0">
              <a:buNone/>
            </a:pPr>
            <a:r>
              <a:rPr lang="ru-RU" sz="1200" b="1" dirty="0"/>
              <a:t>+ </a:t>
            </a:r>
            <a:r>
              <a:rPr lang="ru-RU" sz="1200" b="1" dirty="0" smtClean="0"/>
              <a:t>помещение группы оформлено для старшего дошкольного возраста, сделаны небольшие дополнения в игровых и образовательных центрах, </a:t>
            </a:r>
            <a:r>
              <a:rPr lang="ru-RU" sz="1200" b="1" dirty="0"/>
              <a:t>РППС группового помещения оборудована в соответствии с содержанием ООП </a:t>
            </a:r>
            <a:r>
              <a:rPr lang="ru-RU" sz="1200" b="1" dirty="0" smtClean="0"/>
              <a:t>старшего возрастного </a:t>
            </a:r>
            <a:r>
              <a:rPr lang="ru-RU" sz="1200" b="1" dirty="0"/>
              <a:t>периода, </a:t>
            </a:r>
            <a:r>
              <a:rPr lang="ru-RU" sz="1200" b="1" dirty="0" smtClean="0"/>
              <a:t>по этому периоду оформлены </a:t>
            </a:r>
            <a:r>
              <a:rPr lang="ru-RU" sz="1200" b="1" dirty="0"/>
              <a:t>игровые и развивающие центры, образовательный и книжный центры; </a:t>
            </a:r>
          </a:p>
          <a:p>
            <a:pPr marL="0" lvl="0" indent="0">
              <a:buNone/>
            </a:pPr>
            <a:r>
              <a:rPr lang="ru-RU" sz="1200" b="1" dirty="0"/>
              <a:t>- одна группа, в которой не было произведено косметического ремонта, в группе беспорядок </a:t>
            </a:r>
            <a:r>
              <a:rPr lang="ru-RU" sz="1200" b="1" dirty="0" smtClean="0"/>
              <a:t>, в </a:t>
            </a:r>
            <a:r>
              <a:rPr lang="ru-RU" sz="1200" b="1" dirty="0"/>
              <a:t>учебно-методическом комплекте, рабочей программе и планах педагога не завершен переход от </a:t>
            </a:r>
            <a:r>
              <a:rPr lang="ru-RU" sz="1200" b="1" dirty="0" smtClean="0"/>
              <a:t>старшей к </a:t>
            </a:r>
            <a:r>
              <a:rPr lang="ru-RU" sz="1200" b="1" dirty="0"/>
              <a:t>подготовительной </a:t>
            </a:r>
            <a:r>
              <a:rPr lang="ru-RU" sz="1200" b="1" dirty="0" smtClean="0"/>
              <a:t>группе,  </a:t>
            </a:r>
            <a:r>
              <a:rPr lang="ru-RU" sz="1200" b="1" dirty="0"/>
              <a:t>некоторые центры и полки </a:t>
            </a:r>
            <a:r>
              <a:rPr lang="ru-RU" sz="1200" b="1" dirty="0" smtClean="0"/>
              <a:t>полупустые, с наличием лома и беспорядка, обновление произведено минимальное или никакое, содержание большинства центров не менялось больше года, документация педагога не оформлена</a:t>
            </a:r>
            <a:r>
              <a:rPr lang="ru-RU" sz="1200" b="1" dirty="0"/>
              <a:t>, не </a:t>
            </a:r>
            <a:r>
              <a:rPr lang="ru-RU" sz="1200" b="1" dirty="0" smtClean="0"/>
              <a:t>видно никаких следов рабочей программы и планирования образовательного процесса;</a:t>
            </a:r>
            <a:endParaRPr lang="ru-RU" sz="1200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C:\Users\user\Desktop\ППРС идеал\Смотр готовности к 2016-2017\IMG_87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4177"/>
            <a:ext cx="1916360" cy="2553096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ППРС идеал\Смотр готовности к 2016-2017\IMG_87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069257"/>
            <a:ext cx="1483518" cy="1976437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ППРС идеал\Смотр готовности к 2016-2017\IMG_87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1" y="3296938"/>
            <a:ext cx="2324122" cy="3096344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ППРС идеал\Смотр готовности к 2016-2017\IMG_87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924944"/>
            <a:ext cx="1988368" cy="2649030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322455"/>
      </p:ext>
    </p:extLst>
  </p:cSld>
  <p:clrMapOvr>
    <a:masterClrMapping/>
  </p:clrMapOvr>
  <p:transition spd="slow"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/>
          <a:lstStyle/>
          <a:p>
            <a:r>
              <a:rPr lang="ru-RU" sz="28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Помещение группы № 5, подготовительная</a:t>
            </a:r>
            <a:endParaRPr lang="ru-RU" dirty="0"/>
          </a:p>
        </p:txBody>
      </p:sp>
      <p:pic>
        <p:nvPicPr>
          <p:cNvPr id="3074" name="Picture 2" descr="C:\Users\user\Desktop\ППРС идеал\Смотр готовности к 2016-2017\IMG_875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1872208" cy="2494140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ППРС идеал\Смотр готовности к 2016-2017\IMG_87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12777"/>
            <a:ext cx="2398340" cy="1800200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ППРС идеал\Смотр готовности к 2016-2017\IMG_875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503" y="1160749"/>
            <a:ext cx="1729579" cy="2304256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Desktop\ППРС идеал\Смотр готовности к 2016-2017\IMG_875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340768"/>
            <a:ext cx="1861864" cy="2480493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user\Desktop\ППРС идеал\Смотр готовности к 2016-2017\IMG_875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21088"/>
            <a:ext cx="1729202" cy="2303753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user\Desktop\ППРС идеал\Смотр готовности к 2016-2017\IMG_875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469958"/>
            <a:ext cx="2102435" cy="2800998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user\Desktop\ППРС идеал\Смотр готовности к 2016-2017\IMG_8756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091" y="3717032"/>
            <a:ext cx="1997315" cy="2660949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user\Desktop\ППРС идеал\Смотр готовности к 2016-2017\IMG_8757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852" y="4221088"/>
            <a:ext cx="2067712" cy="1552029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782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20080"/>
          </a:xfrm>
        </p:spPr>
        <p:txBody>
          <a:bodyPr/>
          <a:lstStyle/>
          <a:p>
            <a:r>
              <a:rPr lang="ru-RU" sz="28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Помещение группы № 5, подготовительная</a:t>
            </a:r>
            <a:endParaRPr lang="ru-RU" dirty="0"/>
          </a:p>
        </p:txBody>
      </p:sp>
      <p:pic>
        <p:nvPicPr>
          <p:cNvPr id="4098" name="Picture 2" descr="C:\Users\user\Desktop\ППРС идеал\Смотр готовности к 2016-2017\IMG_875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2407749" cy="1807359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ППРС идеал\Смотр готовности к 2016-2017\IMG_87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052736"/>
            <a:ext cx="2132384" cy="2840897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ППРС идеал\Смотр готовности к 2016-2017\IMG_876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052736"/>
            <a:ext cx="2878009" cy="2160240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user\Desktop\ППРС идеал\Смотр готовности к 2016-2017\IMG_87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01008"/>
            <a:ext cx="2053096" cy="2735265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user\Desktop\ППРС идеал\Смотр готовности к 2016-2017\IMG_876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434" y="4293096"/>
            <a:ext cx="2457163" cy="1844352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user\Desktop\ППРС идеал\Смотр готовности к 2016-2017\IMG_876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645024"/>
            <a:ext cx="2984549" cy="2240209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001225"/>
      </p:ext>
    </p:extLst>
  </p:cSld>
  <p:clrMapOvr>
    <a:masterClrMapping/>
  </p:clrMapOvr>
  <p:transition spd="slow"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/>
          <a:lstStyle/>
          <a:p>
            <a:r>
              <a:rPr lang="ru-RU" sz="28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Помещение группы № 5, подготовительная</a:t>
            </a:r>
            <a:endParaRPr lang="ru-RU" dirty="0"/>
          </a:p>
        </p:txBody>
      </p:sp>
      <p:pic>
        <p:nvPicPr>
          <p:cNvPr id="5122" name="Picture 2" descr="C:\Users\user\Desktop\ППРС идеал\Смотр готовности к 2016-2017\IMG_876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3645281" cy="2736304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ППРС идеал\Смотр готовности к 2016-2017\IMG_87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124744"/>
            <a:ext cx="3952875" cy="2967037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user\Desktop\ППРС идеал\Смотр готовности к 2016-2017\IMG_87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21088"/>
            <a:ext cx="3069877" cy="2304256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user\Desktop\ППРС идеал\Смотр готовности к 2016-2017\IMG_876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128" y="4221088"/>
            <a:ext cx="2973942" cy="2232248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897873"/>
      </p:ext>
    </p:extLst>
  </p:cSld>
  <p:clrMapOvr>
    <a:masterClrMapping/>
  </p:clrMapOvr>
  <p:transition spd="slow"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76064"/>
          </a:xfrm>
        </p:spPr>
        <p:txBody>
          <a:bodyPr/>
          <a:lstStyle/>
          <a:p>
            <a:r>
              <a:rPr lang="ru-RU" sz="28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Помещение группы № 5, подготовительная</a:t>
            </a:r>
            <a:endParaRPr lang="ru-RU" dirty="0"/>
          </a:p>
        </p:txBody>
      </p:sp>
      <p:pic>
        <p:nvPicPr>
          <p:cNvPr id="5" name="Picture 7" descr="C:\Users\user\Desktop\ППРС идеал\Смотр готовности к 2016-2017\IMG_876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5061"/>
            <a:ext cx="3952240" cy="2966720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ser\Desktop\ППРС идеал\Смотр готовности к 2016-2017\IMG_87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341986"/>
            <a:ext cx="2782075" cy="2088232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ППРС идеал\Смотр готовности к 2016-2017\IMG_87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375088"/>
            <a:ext cx="1656184" cy="2206474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ППРС идеал\Смотр готовности к 2016-2017\IMG_877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226401"/>
            <a:ext cx="3090056" cy="2319403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ППРС идеал\Смотр готовности к 2016-2017\IMG_877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50849"/>
            <a:ext cx="3952875" cy="2967037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762305"/>
      </p:ext>
    </p:extLst>
  </p:cSld>
  <p:clrMapOvr>
    <a:masterClrMapping/>
  </p:clrMapOvr>
  <p:transition spd="slow"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8136904" cy="720080"/>
          </a:xfrm>
        </p:spPr>
        <p:txBody>
          <a:bodyPr/>
          <a:lstStyle/>
          <a:p>
            <a:r>
              <a:rPr lang="ru-RU" sz="32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6 </a:t>
            </a:r>
            <a:r>
              <a:rPr lang="ru-RU" sz="32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место, группа № </a:t>
            </a:r>
            <a:r>
              <a:rPr lang="ru-RU" sz="32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4 «Солнышки» - </a:t>
            </a:r>
            <a:r>
              <a:rPr lang="ru-RU" sz="20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12 баллов</a:t>
            </a:r>
            <a:endParaRPr lang="ru-RU" sz="20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251520" y="1268760"/>
            <a:ext cx="8568952" cy="4857403"/>
          </a:xfrm>
        </p:spPr>
        <p:txBody>
          <a:bodyPr/>
          <a:lstStyle/>
          <a:p>
            <a:pPr marL="0" lvl="0" indent="0">
              <a:buNone/>
            </a:pPr>
            <a:r>
              <a:rPr lang="ru-RU" sz="1400" b="1" u="sng" dirty="0"/>
              <a:t>Помещение приемной</a:t>
            </a:r>
          </a:p>
          <a:p>
            <a:pPr marL="0" lvl="0" indent="0">
              <a:buNone/>
            </a:pPr>
            <a:r>
              <a:rPr lang="ru-RU" sz="1400" b="1" dirty="0"/>
              <a:t>+ в </a:t>
            </a:r>
            <a:r>
              <a:rPr lang="ru-RU" sz="1400" b="1" dirty="0" smtClean="0"/>
              <a:t>приемной и группе сделан косметический ремонт и генеральная уборка;</a:t>
            </a:r>
            <a:endParaRPr lang="ru-RU" sz="1400" b="1" dirty="0"/>
          </a:p>
          <a:p>
            <a:pPr marL="0" lvl="0" indent="0">
              <a:buNone/>
            </a:pPr>
            <a:r>
              <a:rPr lang="ru-RU" sz="1400" b="1" dirty="0" smtClean="0"/>
              <a:t>- к учебному году группа практически не готова с учетом </a:t>
            </a:r>
            <a:r>
              <a:rPr lang="ru-RU" sz="1400" b="1" dirty="0" err="1" smtClean="0"/>
              <a:t>предшкольного</a:t>
            </a:r>
            <a:r>
              <a:rPr lang="ru-RU" sz="1400" b="1" dirty="0" smtClean="0"/>
              <a:t> возраста, где оборудование должно быть максимально содержательным, паспорт </a:t>
            </a:r>
            <a:r>
              <a:rPr lang="ru-RU" sz="1400" b="1" dirty="0"/>
              <a:t>группы не обновлен, стенд для демонстрации рисунков </a:t>
            </a:r>
            <a:r>
              <a:rPr lang="ru-RU" sz="1400" b="1" dirty="0" smtClean="0"/>
              <a:t>на 8 сентября отсутствует;</a:t>
            </a:r>
          </a:p>
          <a:p>
            <a:pPr lvl="0">
              <a:buFontTx/>
              <a:buChar char="-"/>
            </a:pPr>
            <a:endParaRPr lang="ru-RU" sz="1400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2" name="Picture 4" descr="C:\Users\user\Desktop\ППРС идеал\Смотр готовности к 2016-2017\IMG_87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53" y="4797152"/>
            <a:ext cx="2264469" cy="1699716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ППРС идеал\Смотр готовности к 2016-2017\IMG_87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38809"/>
            <a:ext cx="4332809" cy="3252217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user\Desktop\ППРС идеал\Смотр готовности к 2016-2017\IMG_87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348880"/>
            <a:ext cx="1760853" cy="2345920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433614"/>
      </p:ext>
    </p:extLst>
  </p:cSld>
  <p:clrMapOvr>
    <a:masterClrMapping/>
  </p:clrMapOvr>
  <p:transition spd="slow">
    <p:dissolv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Помещение группы № </a:t>
            </a:r>
            <a:r>
              <a:rPr lang="ru-RU" sz="28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4, «Солнышки» подготовительная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95536" y="1124744"/>
            <a:ext cx="8496944" cy="5328592"/>
          </a:xfrm>
        </p:spPr>
        <p:txBody>
          <a:bodyPr/>
          <a:lstStyle/>
          <a:p>
            <a:pPr marL="0" lvl="0" indent="0">
              <a:buNone/>
            </a:pPr>
            <a:r>
              <a:rPr lang="ru-RU" sz="1200" b="1" dirty="0"/>
              <a:t>+ </a:t>
            </a:r>
            <a:r>
              <a:rPr lang="ru-RU" sz="1200" b="1" dirty="0" smtClean="0"/>
              <a:t>в помещении группы чисто после косметического ремонта; </a:t>
            </a:r>
          </a:p>
          <a:p>
            <a:pPr marL="0" lvl="0" indent="0">
              <a:buNone/>
            </a:pPr>
            <a:r>
              <a:rPr lang="ru-RU" sz="1200" b="1" dirty="0" smtClean="0"/>
              <a:t>- РППС не пополнена и не оформлена </a:t>
            </a:r>
            <a:r>
              <a:rPr lang="ru-RU" sz="1200" b="1" dirty="0"/>
              <a:t>для </a:t>
            </a:r>
            <a:r>
              <a:rPr lang="ru-RU" sz="1200" b="1" dirty="0" smtClean="0"/>
              <a:t>детей </a:t>
            </a:r>
            <a:r>
              <a:rPr lang="ru-RU" sz="1200" b="1" dirty="0" err="1" smtClean="0"/>
              <a:t>предшкольного</a:t>
            </a:r>
            <a:r>
              <a:rPr lang="ru-RU" sz="1200" b="1" dirty="0" smtClean="0"/>
              <a:t> возраста</a:t>
            </a:r>
            <a:r>
              <a:rPr lang="ru-RU" sz="1200" b="1" dirty="0"/>
              <a:t>, </a:t>
            </a:r>
            <a:r>
              <a:rPr lang="ru-RU" sz="1200" b="1" dirty="0" smtClean="0"/>
              <a:t>игровые и образовательные центры заполнены содержательным материалом </a:t>
            </a:r>
            <a:r>
              <a:rPr lang="ru-RU" sz="1200" b="1" dirty="0" err="1" smtClean="0"/>
              <a:t>по-минимуму</a:t>
            </a:r>
            <a:r>
              <a:rPr lang="ru-RU" sz="1200" b="1" dirty="0" smtClean="0"/>
              <a:t>, на уровне младшего возраста; </a:t>
            </a:r>
            <a:endParaRPr lang="ru-RU" sz="1200" b="1" dirty="0"/>
          </a:p>
          <a:p>
            <a:pPr marL="0" lvl="0" indent="0">
              <a:buNone/>
            </a:pPr>
            <a:r>
              <a:rPr lang="ru-RU" sz="1200" b="1" dirty="0" smtClean="0"/>
              <a:t>- в </a:t>
            </a:r>
            <a:r>
              <a:rPr lang="ru-RU" sz="1200" b="1" dirty="0"/>
              <a:t>группе </a:t>
            </a:r>
            <a:r>
              <a:rPr lang="ru-RU" sz="1200" b="1" dirty="0" smtClean="0"/>
              <a:t>постоянный беспорядок , присутствуют посторонние или личные вещи, некоторые </a:t>
            </a:r>
            <a:r>
              <a:rPr lang="ru-RU" sz="1200" b="1" dirty="0"/>
              <a:t>центры и полки полупустые, </a:t>
            </a:r>
            <a:r>
              <a:rPr lang="ru-RU" sz="1200" b="1" dirty="0" smtClean="0"/>
              <a:t>отсутствует единая стилевая эстетика оформления, на шкафу склад вещей, обновление </a:t>
            </a:r>
            <a:r>
              <a:rPr lang="ru-RU" sz="1200" b="1" dirty="0"/>
              <a:t>произведено минимальное или никакое, </a:t>
            </a:r>
            <a:r>
              <a:rPr lang="ru-RU" sz="1200" b="1" dirty="0" smtClean="0"/>
              <a:t>отсутствуют знаковые или символьные обозначения центров, календарь наблюдений не оформлен и не ведется; </a:t>
            </a:r>
            <a:r>
              <a:rPr lang="ru-RU" sz="1200" b="1" dirty="0"/>
              <a:t>документация педагога не </a:t>
            </a:r>
            <a:r>
              <a:rPr lang="ru-RU" sz="1200" b="1" dirty="0" smtClean="0"/>
              <a:t>переоформлена</a:t>
            </a:r>
            <a:r>
              <a:rPr lang="ru-RU" sz="1200" b="1" dirty="0"/>
              <a:t>, не видно никаких следов рабочей программы и планирования образовательного процесса</a:t>
            </a:r>
            <a:r>
              <a:rPr lang="ru-RU" sz="1200" b="1" dirty="0" smtClean="0"/>
              <a:t>;</a:t>
            </a:r>
          </a:p>
          <a:p>
            <a:pPr lvl="0">
              <a:buFontTx/>
              <a:buChar char="-"/>
            </a:pPr>
            <a:endParaRPr lang="ru-RU" sz="1200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C:\Users\user\Desktop\ППРС идеал\Смотр готовности к 2016-2017\IMG_87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80928"/>
            <a:ext cx="1915913" cy="2552501"/>
          </a:xfrm>
          <a:prstGeom prst="rect">
            <a:avLst/>
          </a:prstGeom>
          <a:noFill/>
          <a:ln w="381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ППРС идеал\Смотр готовности к 2016-2017\IMG_87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005" y="2636912"/>
            <a:ext cx="2622526" cy="1968474"/>
          </a:xfrm>
          <a:prstGeom prst="rect">
            <a:avLst/>
          </a:prstGeom>
          <a:noFill/>
          <a:ln w="381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ППРС идеал\Смотр готовности к 2016-2017\IMG_871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636913"/>
            <a:ext cx="1675530" cy="2232248"/>
          </a:xfrm>
          <a:prstGeom prst="rect">
            <a:avLst/>
          </a:prstGeom>
          <a:noFill/>
          <a:ln w="381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esktop\ППРС идеал\Смотр готовности к 2016-2017\IMG_872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735726"/>
            <a:ext cx="2448272" cy="1837678"/>
          </a:xfrm>
          <a:prstGeom prst="rect">
            <a:avLst/>
          </a:prstGeom>
          <a:noFill/>
          <a:ln w="381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449136"/>
            <a:ext cx="1949988" cy="2573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3870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/>
          <a:lstStyle/>
          <a:p>
            <a:r>
              <a:rPr lang="ru-RU" sz="28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Помещение группы № 4, подготовительная</a:t>
            </a:r>
            <a:endParaRPr lang="ru-RU" dirty="0"/>
          </a:p>
        </p:txBody>
      </p:sp>
      <p:pic>
        <p:nvPicPr>
          <p:cNvPr id="5124" name="Picture 4" descr="C:\Users\user\Desktop\ППРС идеал\Смотр готовности к 2016-2017\IMG_87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268760"/>
            <a:ext cx="2744964" cy="2060376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user\Desktop\ППРС идеал\Смотр готовности к 2016-2017\IMG_87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501008"/>
            <a:ext cx="2186160" cy="2912541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user\Desktop\ППРС идеал\Смотр готовности к 2016-2017\IMG_87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65104"/>
            <a:ext cx="2973942" cy="2232248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user\Desktop\ППРС идеал\Смотр готовности к 2016-2017\IMG_87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320952"/>
            <a:ext cx="3032765" cy="2276400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user\Desktop\ППРС идеал\Смотр готовности к 2016-2017\IMG_872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2338855" cy="3115803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052736"/>
            <a:ext cx="2337556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7641308"/>
      </p:ext>
    </p:extLst>
  </p:cSld>
  <p:clrMapOvr>
    <a:masterClrMapping/>
  </p:clrMapOvr>
  <p:transition spd="slow"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/>
          <a:lstStyle/>
          <a:p>
            <a:r>
              <a:rPr lang="ru-RU" sz="2800" dirty="0">
                <a:ln w="1905">
                  <a:solidFill>
                    <a:prstClr val="white">
                      <a:lumMod val="95000"/>
                    </a:prstClr>
                  </a:solidFill>
                </a:ln>
              </a:rPr>
              <a:t>Помещение группы № 4, подготовительная</a:t>
            </a:r>
            <a:endParaRPr lang="ru-RU" dirty="0"/>
          </a:p>
        </p:txBody>
      </p:sp>
      <p:pic>
        <p:nvPicPr>
          <p:cNvPr id="6147" name="Picture 3" descr="C:\Users\user\Desktop\ППРС идеал\Смотр готовности к 2016-2017\IMG_87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044971"/>
            <a:ext cx="1676261" cy="2233222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ser\Desktop\ППРС идеал\Смотр готовности к 2016-2017\IMG_87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171" y="3501008"/>
            <a:ext cx="1815966" cy="2419346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user\Desktop\ППРС идеал\Смотр готовности к 2016-2017\IMG_87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137232"/>
            <a:ext cx="2729408" cy="2048700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user\Desktop\ППРС идеал\Смотр готовности к 2016-2017\IMG_87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372408"/>
            <a:ext cx="2402038" cy="3200148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user\Desktop\ППРС идеал\Смотр готовности к 2016-2017\IMG_873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72408"/>
            <a:ext cx="2872790" cy="2156323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Users\user\Desktop\ППРС идеал\Смотр готовности к 2016-2017\IMG_873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37232"/>
            <a:ext cx="2649030" cy="1988368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734719"/>
      </p:ext>
    </p:extLst>
  </p:cSld>
  <p:clrMapOvr>
    <a:masterClrMapping/>
  </p:clrMapOvr>
  <p:transition spd="slow">
    <p:dissolv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Общие замечания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1268760"/>
            <a:ext cx="8640960" cy="5112568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sz="2000" b="1" dirty="0" smtClean="0"/>
              <a:t>Календари наблюдений сезонных изменений и погоды отсутствуют во всех группах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Системная образовательная деятельность и культурные практики в организации дежурства детей не наблюдаются во всех группах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Посторонние вещи и беспорядочное складирование предметов в той или иной степени наблюдается во всех группах, облагорожен этот процесс только в 3-й группе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Культура экспозиций детского творчества и ведения ежедневных отчетов не во всех группах сформирована 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РППС всех групп нуждается в постоянном пополнении, систематизации и эстетическом оформлении с применением знаково-символьных обозначений содержания </a:t>
            </a:r>
            <a:r>
              <a:rPr lang="ru-RU" sz="2000" b="1" smtClean="0"/>
              <a:t>и тематики; </a:t>
            </a:r>
            <a:r>
              <a:rPr lang="ru-RU" sz="2000" b="1" dirty="0" smtClean="0"/>
              <a:t>отражение образовательной ситуации в предметном содержании еще необходимо выстраивать.</a:t>
            </a:r>
          </a:p>
          <a:p>
            <a:pPr marL="457200" indent="-457200">
              <a:buAutoNum type="arabicPeriod"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411699069"/>
      </p:ext>
    </p:extLst>
  </p:cSld>
  <p:clrMapOvr>
    <a:masterClrMapping/>
  </p:clrMapOvr>
  <p:transition spd="slow">
    <p:dissolv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457200"/>
            <a:ext cx="8229600" cy="5638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 sz="5400" b="1" i="1" smtClean="0">
                <a:solidFill>
                  <a:srgbClr val="C00000"/>
                </a:solidFill>
              </a:rPr>
              <a:t>Спасибо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altLang="ru-RU" sz="5400" b="1" i="1" smtClean="0">
                <a:solidFill>
                  <a:srgbClr val="C00000"/>
                </a:solidFill>
              </a:rPr>
              <a:t>за  внимание</a:t>
            </a:r>
          </a:p>
        </p:txBody>
      </p:sp>
      <p:pic>
        <p:nvPicPr>
          <p:cNvPr id="49155" name="Picture 2" descr="C:\Users\user\Desktop\детский сад\_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2205038"/>
            <a:ext cx="403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cademic_ID07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Buisiness_ID07">
  <a:themeElements>
    <a:clrScheme name="Buisiness_ID07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Buisiness_ID07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Buisiness_ID07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2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3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4.xml><?xml version="1.0" encoding="utf-8"?>
<a:themeOverride xmlns:a="http://schemas.openxmlformats.org/drawingml/2006/main">
  <a:clrScheme name="Buisiness_ID07 1">
    <a:dk1>
      <a:srgbClr val="000000"/>
    </a:dk1>
    <a:lt1>
      <a:srgbClr val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FFFFFF"/>
    </a:accent3>
    <a:accent4>
      <a:srgbClr val="000000"/>
    </a:accent4>
    <a:accent5>
      <a:srgbClr val="E5B7B1"/>
    </a:accent5>
    <a:accent6>
      <a:srgbClr val="B9A300"/>
    </a:accent6>
    <a:hlink>
      <a:srgbClr val="00A3D6"/>
    </a:hlink>
    <a:folHlink>
      <a:srgbClr val="694F0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Презентация1уууу</Template>
  <TotalTime>1674</TotalTime>
  <Words>1429</Words>
  <Application>Microsoft Office PowerPoint</Application>
  <PresentationFormat>Экран (4:3)</PresentationFormat>
  <Paragraphs>128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31</vt:i4>
      </vt:variant>
    </vt:vector>
  </HeadingPairs>
  <TitlesOfParts>
    <vt:vector size="34" baseType="lpstr">
      <vt:lpstr>Academic_ID07</vt:lpstr>
      <vt:lpstr>2_Buisiness_ID07</vt:lpstr>
      <vt:lpstr>Оформление по умолчанию</vt:lpstr>
      <vt:lpstr>Рейтинг готовности  развивающей предметно-пространственной среды  групп МБДОУ детский сад № 288  к 2016-2017 учебному году</vt:lpstr>
      <vt:lpstr>Презентация PowerPoint</vt:lpstr>
      <vt:lpstr>   Рейтинг готовности РППС групповых помещений к образовательному процессу в 2016-2017 учебном году  </vt:lpstr>
      <vt:lpstr>Рейтинг готовности к 2016-2017 учебному году по группам МБДОУ № 288 </vt:lpstr>
      <vt:lpstr>1 место, группа № 3 «Ягодки» - 20 баллов</vt:lpstr>
      <vt:lpstr>Помещение группы № 3, средняя</vt:lpstr>
      <vt:lpstr>Помещение группы № 3</vt:lpstr>
      <vt:lpstr>2 место, группа № 6 «Одуванчики» - 19 баллов</vt:lpstr>
      <vt:lpstr>Помещение группы № 6, старшая</vt:lpstr>
      <vt:lpstr>Помещение группы № 6, старшая</vt:lpstr>
      <vt:lpstr>Помещение группы № 6, старшая</vt:lpstr>
      <vt:lpstr>3 место, группа № 2 «Ромашки»</vt:lpstr>
      <vt:lpstr>Помещение группы № 2, средняя – 18 баллов</vt:lpstr>
      <vt:lpstr>Помещение группы № 2, средняя</vt:lpstr>
      <vt:lpstr>Помещение группы № 2, средняя</vt:lpstr>
      <vt:lpstr>4 место, группа № 1 «Васильки» - 16 баллов</vt:lpstr>
      <vt:lpstr>Помещение группы № 1, младшая</vt:lpstr>
      <vt:lpstr>Помещение группы № 1, младшая</vt:lpstr>
      <vt:lpstr>Помещение группы № 1, младшая</vt:lpstr>
      <vt:lpstr>5 место, группа № 5 «Колокольчики» - 14 баллов</vt:lpstr>
      <vt:lpstr>Помещение группы № 5, подготовительная</vt:lpstr>
      <vt:lpstr>Помещение группы № 5, подготовительная</vt:lpstr>
      <vt:lpstr>Помещение группы № 5, подготовительная</vt:lpstr>
      <vt:lpstr>Помещение группы № 5, подготовительная</vt:lpstr>
      <vt:lpstr>Помещение группы № 5, подготовительная</vt:lpstr>
      <vt:lpstr>6 место, группа № 4 «Солнышки» - 12 баллов</vt:lpstr>
      <vt:lpstr>Помещение группы № 4, «Солнышки» подготовительная</vt:lpstr>
      <vt:lpstr>Помещение группы № 4, подготовительная</vt:lpstr>
      <vt:lpstr>Помещение группы № 4, подготовительная</vt:lpstr>
      <vt:lpstr>Общие замечания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Нетрадиционные техники рисования</dc:title>
  <dc:creator>Serega</dc:creator>
  <cp:lastModifiedBy>user</cp:lastModifiedBy>
  <cp:revision>126</cp:revision>
  <dcterms:created xsi:type="dcterms:W3CDTF">2012-04-09T08:49:37Z</dcterms:created>
  <dcterms:modified xsi:type="dcterms:W3CDTF">2016-11-09T08:52:36Z</dcterms:modified>
</cp:coreProperties>
</file>