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3" r:id="rId9"/>
    <p:sldId id="264" r:id="rId10"/>
    <p:sldId id="265" r:id="rId11"/>
    <p:sldId id="266" r:id="rId12"/>
    <p:sldId id="267" r:id="rId13"/>
    <p:sldId id="275" r:id="rId14"/>
    <p:sldId id="274" r:id="rId15"/>
    <p:sldId id="268" r:id="rId16"/>
    <p:sldId id="272" r:id="rId17"/>
    <p:sldId id="271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513838E-3188-4587-81B5-4D100C7DEE9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C5EEFC0-75A7-4396-9AE3-52CFEDF04B8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oaching-at-home.de/wp-content/uploads/2014/01/Fotolia_44526178_M.jpg" TargetMode="External"/><Relationship Id="rId2" Type="http://schemas.openxmlformats.org/officeDocument/2006/relationships/hyperlink" Target="http://proxy11.media.online.ua/uol/r3-acd12c5e6e/55beb522c2bba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988840"/>
            <a:ext cx="7772400" cy="139558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sz="6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Формулы сокращенного </a:t>
            </a:r>
            <a:r>
              <a:rPr lang="ru-RU" sz="6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умножения.</a:t>
            </a:r>
            <a:endParaRPr lang="ru-RU" sz="6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7448872" cy="12192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математики</a:t>
            </a: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пос.Сургут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Данилова Ю.С.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56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7" y="266700"/>
            <a:ext cx="3839344" cy="20955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137" y="764704"/>
            <a:ext cx="3780855" cy="53614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27984" y="1556792"/>
            <a:ext cx="4415409" cy="4569371"/>
          </a:xfrm>
        </p:spPr>
        <p:txBody>
          <a:bodyPr/>
          <a:lstStyle/>
          <a:p>
            <a:pPr algn="just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У математиков </a:t>
            </a: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существует     </a:t>
            </a:r>
          </a:p>
          <a:p>
            <a:pPr algn="r"/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с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вой    язык   </a:t>
            </a:r>
            <a:r>
              <a:rPr lang="en-US" sz="2400" b="1" i="1" dirty="0">
                <a:solidFill>
                  <a:srgbClr val="002060"/>
                </a:solidFill>
              </a:rPr>
              <a:t>–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     это </a:t>
            </a: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формулы.</a:t>
            </a:r>
          </a:p>
          <a:p>
            <a:pPr algn="just"/>
            <a:endParaRPr lang="ru-RU" b="1" i="1" dirty="0">
              <a:solidFill>
                <a:srgbClr val="002060"/>
              </a:solidFill>
              <a:latin typeface="Times New Roman" pitchFamily="18" charset="0"/>
              <a:ea typeface="Dotum" pitchFamily="34" charset="-127"/>
              <a:cs typeface="Times New Roman" pitchFamily="18" charset="0"/>
            </a:endParaRPr>
          </a:p>
          <a:p>
            <a:pPr algn="r"/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С.В. Ковалевская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340768"/>
            <a:ext cx="360039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6150114"/>
            <a:ext cx="28438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20144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1637"/>
            <a:ext cx="8229600" cy="1600200"/>
          </a:xfrm>
        </p:spPr>
        <p:txBody>
          <a:bodyPr/>
          <a:lstStyle/>
          <a:p>
            <a:pPr algn="l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Прочитайте выражения: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7281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3200" dirty="0" smtClean="0">
                <a:solidFill>
                  <a:prstClr val="black"/>
                </a:solidFill>
                <a:latin typeface="Palatino Linotype"/>
              </a:rPr>
              <a:t> </a:t>
            </a:r>
            <a:endParaRPr lang="ru-RU" sz="38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000" dirty="0">
              <a:solidFill>
                <a:prstClr val="black"/>
              </a:solidFill>
              <a:latin typeface="Palatino Linotype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000" dirty="0" smtClean="0">
                <a:solidFill>
                  <a:prstClr val="black"/>
                </a:solidFill>
                <a:latin typeface="Palatino Linotype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551837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800" b="1" i="1" dirty="0" smtClean="0">
                <a:effectLst/>
                <a:latin typeface="Times New Roman"/>
                <a:ea typeface="Times New Roman"/>
              </a:rPr>
              <a:t>(х – 10)² ;              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m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² – (3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n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)² ;                (9а + 8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b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)² ;  </a:t>
            </a:r>
          </a:p>
          <a:p>
            <a:pPr>
              <a:lnSpc>
                <a:spcPct val="200000"/>
              </a:lnSpc>
            </a:pPr>
            <a:r>
              <a:rPr lang="ru-RU" sz="2800" b="1" i="1" dirty="0" smtClean="0">
                <a:effectLst/>
                <a:latin typeface="Times New Roman"/>
                <a:ea typeface="Times New Roman"/>
              </a:rPr>
              <a:t> (4х)² + (5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y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)² ;         (5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a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 + 3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b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)³ ;         (7 – 2а)(7 + 2а) ;    </a:t>
            </a:r>
          </a:p>
          <a:p>
            <a:pPr>
              <a:lnSpc>
                <a:spcPct val="200000"/>
              </a:lnSpc>
            </a:pPr>
            <a:r>
              <a:rPr lang="ru-RU" sz="2800" b="1" i="1" dirty="0" smtClean="0">
                <a:effectLst/>
                <a:latin typeface="Times New Roman"/>
                <a:ea typeface="Times New Roman"/>
              </a:rPr>
              <a:t> (х – 2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y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)³ ;        (4с + 3)(3 – 4с) ;       (10а)³ – (14</a:t>
            </a:r>
            <a:r>
              <a:rPr lang="en-US" sz="2800" b="1" i="1" dirty="0" smtClean="0">
                <a:effectLst/>
                <a:latin typeface="Times New Roman"/>
                <a:ea typeface="Times New Roman"/>
              </a:rPr>
              <a:t>b</a:t>
            </a:r>
            <a:r>
              <a:rPr lang="ru-RU" sz="2800" b="1" i="1" dirty="0" smtClean="0">
                <a:effectLst/>
                <a:latin typeface="Times New Roman"/>
                <a:ea typeface="Times New Roman"/>
              </a:rPr>
              <a:t>)³.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517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Соедините выражение левой части с соответствующим выражением правой части: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b)²                                      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b)(a + b)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b)²               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b)(a² + </a:t>
            </a:r>
            <a:r>
              <a:rPr lang="en-US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b²)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a²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b²                                        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a²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+ 2ab + b²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a³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b³                                        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b)(a² – </a:t>
            </a:r>
            <a:r>
              <a:rPr lang="en-US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b²)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a³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b³                                        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a³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3a²b + 3ab² – b³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+ b)³                                       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a²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2ab + b²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– b)³                                        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a³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+ 3a²b + 3ab² + b³ 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835696" y="1916832"/>
            <a:ext cx="3096344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835696" y="2564904"/>
            <a:ext cx="3096344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835696" y="1988840"/>
            <a:ext cx="2952328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1835696" y="2600908"/>
            <a:ext cx="2952328" cy="1188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1835696" y="3861048"/>
            <a:ext cx="3096344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835696" y="5085184"/>
            <a:ext cx="3096344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1835696" y="4437112"/>
            <a:ext cx="3096344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74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Разложите на множители: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4104456" cy="4525963"/>
              </a:xfrm>
            </p:spPr>
            <p:txBody>
              <a:bodyPr>
                <a:normAutofit fontScale="25000" lnSpcReduction="20000"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ru-RU" sz="12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а) 4х² – 9 = </a:t>
                </a:r>
                <a:endParaRPr lang="en-US" sz="12800" b="1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70000"/>
                  </a:lnSpc>
                </a:pPr>
                <a:r>
                  <a:rPr lang="ru-RU" sz="12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б</a:t>
                </a:r>
                <a:r>
                  <a:rPr lang="ru-RU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1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𝟒𝟗</m:t>
                        </m:r>
                      </m:num>
                      <m:den>
                        <m:r>
                          <a:rPr lang="ru-RU" sz="1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𝟔𝟒</m:t>
                        </m:r>
                      </m:den>
                    </m:f>
                    <m:r>
                      <a:rPr lang="ru-RU" sz="12800" b="1" i="1">
                        <a:solidFill>
                          <a:schemeClr val="tx1"/>
                        </a:solidFill>
                        <a:latin typeface="Cambria Math"/>
                      </a:rPr>
                      <m:t>𝒂</m:t>
                    </m:r>
                    <m:r>
                      <a:rPr lang="ru-RU" sz="12800" b="1" i="1">
                        <a:solidFill>
                          <a:schemeClr val="tx1"/>
                        </a:solidFill>
                        <a:latin typeface="Cambria Math"/>
                      </a:rPr>
                      <m:t>² – </m:t>
                    </m:r>
                    <m:r>
                      <a:rPr lang="ru-RU" sz="12800" b="1" i="1">
                        <a:solidFill>
                          <a:schemeClr val="tx1"/>
                        </a:solidFill>
                        <a:latin typeface="Cambria Math"/>
                      </a:rPr>
                      <m:t>𝒃</m:t>
                    </m:r>
                    <m:r>
                      <a:rPr lang="ru-RU" sz="12800" b="1" i="1">
                        <a:solidFill>
                          <a:schemeClr val="tx1"/>
                        </a:solidFill>
                        <a:latin typeface="Cambria Math"/>
                      </a:rPr>
                      <m:t>² </m:t>
                    </m:r>
                  </m:oMath>
                </a14:m>
                <a:r>
                  <a:rPr lang="ru-RU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12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1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70000"/>
                  </a:lnSpc>
                </a:pPr>
                <a:r>
                  <a:rPr lang="ru-RU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ru-RU" sz="12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ru-RU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– 1,44</a:t>
                </a:r>
                <a:r>
                  <a:rPr lang="en-US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² + </a:t>
                </a:r>
                <a:r>
                  <a:rPr lang="en-US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ru-RU" sz="12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² </a:t>
                </a:r>
                <a:r>
                  <a:rPr lang="ru-RU" sz="12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ru-RU" sz="4000" b="1" i="1" dirty="0">
                    <a:solidFill>
                      <a:schemeClr val="tx1"/>
                    </a:solidFill>
                  </a:rPr>
                  <a:t> </a:t>
                </a:r>
                <a:endParaRPr lang="ru-RU" sz="4000" dirty="0">
                  <a:solidFill>
                    <a:schemeClr val="tx1"/>
                  </a:solidFill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4104456" cy="4525963"/>
              </a:xfrm>
              <a:blipFill rotWithShape="0">
                <a:blip r:embed="rId2"/>
                <a:stretch>
                  <a:fillRect l="-34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2863213" y="1700808"/>
            <a:ext cx="28440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(2х – 3)(2х +3);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275856" y="2665152"/>
                <a:ext cx="3397084" cy="8015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 а – </a:t>
                </a:r>
                <a:r>
                  <a:rPr lang="en-US" sz="3200" b="1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 а + </a:t>
                </a:r>
                <a:r>
                  <a:rPr lang="en-US" sz="3200" b="1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) ;</a:t>
                </a:r>
                <a:endParaRPr lang="ru-RU" sz="3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665152"/>
                <a:ext cx="3397084" cy="801501"/>
              </a:xfrm>
              <a:prstGeom prst="rect">
                <a:avLst/>
              </a:prstGeom>
              <a:blipFill rotWithShape="1">
                <a:blip r:embed="rId4"/>
                <a:stretch>
                  <a:fillRect l="-4480" r="-3226" b="-90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3851920" y="3717032"/>
            <a:ext cx="3971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– 1,2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)(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n +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1,2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) 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03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Представьте в виде многочлена: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131024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(5а – 2с )(5а + 2с)= </a:t>
            </a:r>
          </a:p>
          <a:p>
            <a:pPr>
              <a:lnSpc>
                <a:spcPct val="200000"/>
              </a:lnSpc>
            </a:pP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(0,4 </a:t>
            </a: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+ 9</a:t>
            </a: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)(9</a:t>
            </a: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0, 4</a:t>
            </a: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= </a:t>
            </a:r>
          </a:p>
          <a:p>
            <a:pPr>
              <a:lnSpc>
                <a:spcPct val="200000"/>
              </a:lnSpc>
            </a:pP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(–7х + 10</a:t>
            </a: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)(7х + 10y) </a:t>
            </a: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1377" y="1916832"/>
            <a:ext cx="22942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25а² –  4с² ;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83308" y="3009691"/>
            <a:ext cx="27606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81n² – 0,16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²;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4077071"/>
            <a:ext cx="24192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100y²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49x²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28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Представьте в виде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многочлена: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610744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(10с – 4)²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(– 3х + </a:t>
            </a:r>
            <a:r>
              <a:rPr lang="en-US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)²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(</a:t>
            </a:r>
            <a:r>
              <a:rPr lang="en-US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² – 4</a:t>
            </a:r>
            <a:r>
              <a:rPr lang="en-US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³)²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pPr marL="0" indent="0">
              <a:lnSpc>
                <a:spcPct val="200000"/>
              </a:lnSpc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1916832"/>
            <a:ext cx="3095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100с² – 80с + 16;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4" y="2996952"/>
            <a:ext cx="2749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² – 6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xy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+ 9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²;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5266" y="4033789"/>
            <a:ext cx="33505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⁴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– 8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³ +16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⁶;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39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492896"/>
          </a:xfrm>
        </p:spPr>
        <p:txBody>
          <a:bodyPr/>
          <a:lstStyle/>
          <a:p>
            <a:pPr lvl="0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Представите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выражение в виде квадрата двучлена:</a:t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4690864" cy="4353347"/>
              </a:xfrm>
            </p:spPr>
            <p:txBody>
              <a:bodyPr>
                <a:normAutofit fontScale="62500" lnSpcReduction="20000"/>
              </a:bodyPr>
              <a:lstStyle/>
              <a:p>
                <a:pPr>
                  <a:lnSpc>
                    <a:spcPct val="260000"/>
                  </a:lnSpc>
                </a:pPr>
                <a:r>
                  <a:rPr lang="ru-RU" sz="3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а) р² 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– 6р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+ 9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² </a:t>
                </a:r>
                <a:r>
                  <a:rPr lang="ru-RU" sz="3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</a:p>
              <a:p>
                <a:pPr>
                  <a:lnSpc>
                    <a:spcPct val="260000"/>
                  </a:lnSpc>
                </a:pP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б)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3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ru-RU" sz="38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ru-RU" sz="3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ru-RU" sz="3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ru-RU" sz="3800" b="1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</m:oMath>
                </a14:m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² 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3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² =</a:t>
                </a:r>
              </a:p>
              <a:p>
                <a:pPr>
                  <a:lnSpc>
                    <a:spcPct val="260000"/>
                  </a:lnSpc>
                </a:pP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в) – 60х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+ 25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² + 36</a:t>
                </a:r>
                <a:r>
                  <a:rPr lang="en-US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ru-RU" sz="3800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² </a:t>
                </a:r>
                <a:r>
                  <a:rPr lang="ru-RU" sz="3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</a:p>
              <a:p>
                <a:pPr marL="0" indent="0">
                  <a:lnSpc>
                    <a:spcPct val="260000"/>
                  </a:lnSpc>
                  <a:buNone/>
                </a:pPr>
                <a:r>
                  <a:rPr lang="ru-RU" sz="38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38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4690864" cy="4353347"/>
              </a:xfrm>
              <a:blipFill rotWithShape="0">
                <a:blip r:embed="rId2"/>
                <a:stretch>
                  <a:fillRect l="-16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3275856" y="2132856"/>
            <a:ext cx="1781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(р –3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)²;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707904" y="3284984"/>
                <a:ext cx="1449436" cy="624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i="1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400" b="1" i="1" dirty="0">
                    <a:latin typeface="Times New Roman" pitchFamily="18" charset="0"/>
                    <a:cs typeface="Times New Roman" pitchFamily="18" charset="0"/>
                  </a:rPr>
                  <a:t> a² +b)²;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284984"/>
                <a:ext cx="1449436" cy="624082"/>
              </a:xfrm>
              <a:prstGeom prst="rect">
                <a:avLst/>
              </a:prstGeom>
              <a:blipFill rotWithShape="1">
                <a:blip r:embed="rId3"/>
                <a:stretch>
                  <a:fillRect l="-6303" r="-6303" b="-8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4166841" y="4437112"/>
            <a:ext cx="15680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(5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– 6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)²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54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Представьте в виде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многочлена: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890664" cy="4525963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+ 3)³ = </a:t>
            </a:r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</a:pP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(5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2)³ = </a:t>
            </a:r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250000"/>
              </a:lnSpc>
              <a:buNone/>
            </a:pPr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1537" y="1988840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х³ + 9х² + 27х + 27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09663" y="2996952"/>
            <a:ext cx="3494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125а³  – 150а² + 60а  – 8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15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2232248"/>
          </a:xfrm>
        </p:spPr>
        <p:txBody>
          <a:bodyPr/>
          <a:lstStyle/>
          <a:p>
            <a:pPr lvl="0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Представьте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выражение в виде куба двучлена:</a:t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a³ + 6a² + 12a + 8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pPr>
              <a:lnSpc>
                <a:spcPct val="25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³ – 12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² + 48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64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1912842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(а + 2)³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2924944"/>
            <a:ext cx="1268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– 4)³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2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>
                <a:latin typeface="Times New Roman" pitchFamily="18" charset="0"/>
                <a:cs typeface="Times New Roman" pitchFamily="18" charset="0"/>
              </a:rPr>
              <a:t>Разложите на множители:</a:t>
            </a:r>
            <a:endParaRPr lang="ru-RU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556792"/>
                <a:ext cx="3744416" cy="4525963"/>
              </a:xfrm>
            </p:spPr>
            <p:txBody>
              <a:bodyPr/>
              <a:lstStyle/>
              <a:p>
                <a:pPr>
                  <a:lnSpc>
                    <a:spcPct val="250000"/>
                  </a:lnSpc>
                </a:pPr>
                <a:r>
                  <a:rPr lang="ru-RU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а) 216 – 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³ </a:t>
                </a:r>
                <a:r>
                  <a:rPr lang="ru-RU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</a:p>
              <a:p>
                <a:pPr>
                  <a:lnSpc>
                    <a:spcPct val="250000"/>
                  </a:lnSpc>
                </a:pPr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б</a:t>
                </a:r>
                <a:r>
                  <a:rPr lang="ru-RU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³ = </a:t>
                </a:r>
                <a:endParaRPr lang="ru-RU" b="1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250000"/>
                  </a:lnSpc>
                </a:pPr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ru-RU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⁶ – 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ru-RU" b="1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³ = </a:t>
                </a:r>
                <a:endParaRPr lang="ru-RU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556792"/>
                <a:ext cx="3744416" cy="4525963"/>
              </a:xfrm>
              <a:blipFill rotWithShape="0">
                <a:blip r:embed="rId2"/>
                <a:stretch>
                  <a:fillRect l="-21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2339752" y="1916832"/>
            <a:ext cx="2909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(6 – х)(36 + 6х + х²)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555776" y="3156992"/>
                <a:ext cx="3528392" cy="6240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(1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2400" b="1" i="1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у)(1 –</a:t>
                </a:r>
                <a14:m>
                  <m:oMath xmlns:m="http://schemas.openxmlformats.org/officeDocument/2006/math">
                    <m:r>
                      <a:rPr lang="ru-RU" sz="2400" b="1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2400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 у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2400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 у</a:t>
                </a:r>
                <a14:m>
                  <m:oMath xmlns:m="http://schemas.openxmlformats.org/officeDocument/2006/math">
                    <m:r>
                      <a:rPr lang="ru-RU" sz="2400" b="1" i="1">
                        <a:latin typeface="Cambria Math"/>
                      </a:rPr>
                      <m:t>²</m:t>
                    </m:r>
                  </m:oMath>
                </a14:m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 );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3156992"/>
                <a:ext cx="3528392" cy="624082"/>
              </a:xfrm>
              <a:prstGeom prst="rect">
                <a:avLst/>
              </a:prstGeom>
              <a:blipFill rotWithShape="0">
                <a:blip r:embed="rId3"/>
                <a:stretch>
                  <a:fillRect l="-2591" b="-8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2339752" y="4309247"/>
            <a:ext cx="2967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х² – у)(х⁴ + х²у + у²).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5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Представьте в виде многочлена: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5472608" cy="4525963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(2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)(4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² + 2</a:t>
            </a:r>
            <a:r>
              <a:rPr lang="en-US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²)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pPr>
              <a:lnSpc>
                <a:spcPct val="25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(4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+ 1)(16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² – 4</a:t>
            </a:r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+ 1) =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92080" y="2164769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³ –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³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58921" y="3178629"/>
            <a:ext cx="1401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64х³ + 1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38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уравнение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открытого банка заданий ОГЭ «Федерального института педагогических измерений»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№ОАВС2А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482" y="3419475"/>
            <a:ext cx="19035" cy="19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077073"/>
            <a:ext cx="3226756" cy="85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3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30963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САМОСТОЯТЕЛЬНАЯ РАБОТА С ПОСЛЕДУЮЩЕЙ ПРОВЕРКОЙ.</a:t>
            </a:r>
            <a:br>
              <a:rPr lang="ru-RU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606787"/>
              </p:ext>
            </p:extLst>
          </p:nvPr>
        </p:nvGraphicFramePr>
        <p:xfrm>
          <a:off x="251520" y="2420889"/>
          <a:ext cx="8712968" cy="45271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56029"/>
                <a:gridCol w="4356939"/>
              </a:tblGrid>
              <a:tr h="7344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1 вариант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effectLst/>
                        </a:rPr>
                        <a:t>2 вариант</a:t>
                      </a:r>
                      <a:endParaRPr lang="ru-RU" sz="2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3448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buFont typeface="+mj-lt"/>
                        <a:buAutoNum type="arabicParenR"/>
                      </a:pPr>
                      <a:r>
                        <a:rPr lang="ru-RU" sz="2400" dirty="0" smtClean="0">
                          <a:effectLst/>
                        </a:rPr>
                        <a:t>(7р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ru-RU" sz="2400" dirty="0" smtClean="0">
                          <a:effectLst/>
                        </a:rPr>
                        <a:t>-2</a:t>
                      </a:r>
                      <a:r>
                        <a:rPr lang="en-US" sz="2400" dirty="0" smtClean="0">
                          <a:effectLst/>
                        </a:rPr>
                        <a:t>q</a:t>
                      </a:r>
                      <a:r>
                        <a:rPr lang="ru-RU" sz="2400" dirty="0" smtClean="0">
                          <a:effectLst/>
                        </a:rPr>
                        <a:t>)²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= 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buFont typeface="+mj-lt"/>
                        <a:buAutoNum type="arabicParenR"/>
                      </a:pPr>
                      <a:r>
                        <a:rPr lang="ru-RU" sz="2400" b="1" dirty="0" smtClean="0">
                          <a:effectLst/>
                        </a:rPr>
                        <a:t>(</a:t>
                      </a:r>
                      <a:r>
                        <a:rPr lang="en-US" sz="2400" b="1" dirty="0" smtClean="0">
                          <a:effectLst/>
                        </a:rPr>
                        <a:t>5y </a:t>
                      </a:r>
                      <a:r>
                        <a:rPr lang="ru-RU" sz="2400" b="1" dirty="0" smtClean="0">
                          <a:effectLst/>
                        </a:rPr>
                        <a:t>–</a:t>
                      </a:r>
                      <a:r>
                        <a:rPr lang="en-US" sz="2400" b="1" dirty="0" smtClean="0">
                          <a:effectLst/>
                        </a:rPr>
                        <a:t>4x</a:t>
                      </a:r>
                      <a:r>
                        <a:rPr lang="ru-RU" sz="2400" b="1" dirty="0" smtClean="0">
                          <a:effectLst/>
                        </a:rPr>
                        <a:t>)²</a:t>
                      </a:r>
                      <a:r>
                        <a:rPr lang="en-US" sz="2400" b="1" dirty="0" smtClean="0">
                          <a:effectLst/>
                        </a:rPr>
                        <a:t> =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3448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ru-RU" sz="2400" dirty="0" smtClean="0">
                          <a:effectLst/>
                        </a:rPr>
                        <a:t>2) </a:t>
                      </a:r>
                      <a:r>
                        <a:rPr lang="en-US" sz="2400" dirty="0" smtClean="0">
                          <a:effectLst/>
                        </a:rPr>
                        <a:t>(10x+2 )² =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buFont typeface="+mj-lt"/>
                        <a:buAutoNum type="arabicParenR" startAt="2"/>
                      </a:pPr>
                      <a:r>
                        <a:rPr lang="en-US" sz="2400" b="1" dirty="0" smtClean="0">
                          <a:effectLst/>
                        </a:rPr>
                        <a:t>(3+12y)²=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3448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ru-RU" sz="2400" dirty="0" smtClean="0">
                          <a:effectLst/>
                        </a:rPr>
                        <a:t>3) </a:t>
                      </a:r>
                      <a:r>
                        <a:rPr lang="en-US" sz="2400" dirty="0" smtClean="0">
                          <a:effectLst/>
                        </a:rPr>
                        <a:t>(2y +x)³ </a:t>
                      </a:r>
                      <a:r>
                        <a:rPr lang="en-US" sz="2400" dirty="0">
                          <a:effectLst/>
                        </a:rPr>
                        <a:t>= 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buFont typeface="+mj-lt"/>
                        <a:buAutoNum type="arabicParenR" startAt="3"/>
                      </a:pPr>
                      <a:r>
                        <a:rPr lang="en-US" sz="2400" b="1" dirty="0" smtClean="0">
                          <a:effectLst/>
                        </a:rPr>
                        <a:t>(a-</a:t>
                      </a:r>
                      <a:r>
                        <a:rPr lang="en-US" sz="2400" b="1" baseline="0" dirty="0" smtClean="0">
                          <a:effectLst/>
                        </a:rPr>
                        <a:t> 3b</a:t>
                      </a:r>
                      <a:r>
                        <a:rPr lang="en-US" sz="2400" b="1" dirty="0" smtClean="0">
                          <a:effectLst/>
                        </a:rPr>
                        <a:t>)³ =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34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4) </a:t>
                      </a:r>
                      <a:r>
                        <a:rPr lang="en-US" sz="2400" dirty="0" smtClean="0">
                          <a:effectLst/>
                        </a:rPr>
                        <a:t>(5y-4x) (5y+4x)=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Calibri"/>
                          <a:ea typeface="Times New Roman"/>
                        </a:rPr>
                        <a:t>5)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+ 2x</a:t>
                      </a:r>
                      <a:r>
                        <a:rPr lang="ru-RU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)(</a:t>
                      </a:r>
                      <a:r>
                        <a:rPr lang="en-US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</a:t>
                      </a:r>
                      <a:r>
                        <a:rPr lang="ru-RU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6x + 4x²</a:t>
                      </a:r>
                      <a:r>
                        <a:rPr lang="ru-RU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ru-RU" sz="2400" dirty="0" smtClean="0">
                        <a:effectLst/>
                        <a:latin typeface="Calibri"/>
                        <a:ea typeface="Times New Roman"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endParaRPr lang="ru-RU" sz="2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buFont typeface="+mj-lt"/>
                        <a:buAutoNum type="arabicParenR" startAt="4"/>
                      </a:pP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(7p + 2q)(7p – 2q)=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buFont typeface="+mj-lt"/>
                        <a:buAutoNum type="arabicParenR" startAt="4"/>
                      </a:pP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(4a – 1)(16a² + 4a + 1) =</a:t>
                      </a:r>
                      <a:endParaRPr lang="ru-RU" sz="2400" b="1" i="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27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2304256"/>
          </a:xfrm>
        </p:spPr>
        <p:txBody>
          <a:bodyPr/>
          <a:lstStyle/>
          <a:p>
            <a:pPr lvl="0"/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Проверьте себя</a:t>
            </a:r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3710708"/>
              </p:ext>
            </p:extLst>
          </p:nvPr>
        </p:nvGraphicFramePr>
        <p:xfrm>
          <a:off x="179512" y="2204863"/>
          <a:ext cx="8964488" cy="47263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81776"/>
                <a:gridCol w="4482712"/>
              </a:tblGrid>
              <a:tr h="8640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вариант</a:t>
                      </a:r>
                      <a:endParaRPr lang="ru-RU" sz="2400" b="1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вариант</a:t>
                      </a:r>
                      <a:endParaRPr lang="ru-RU" sz="2400" b="1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8731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ru-RU" sz="2000" dirty="0" smtClean="0">
                          <a:effectLst/>
                        </a:rPr>
                        <a:t>(7р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ru-RU" sz="2000" dirty="0" smtClean="0">
                          <a:effectLst/>
                        </a:rPr>
                        <a:t>-2</a:t>
                      </a:r>
                      <a:r>
                        <a:rPr lang="en-US" sz="2000" dirty="0" smtClean="0">
                          <a:effectLst/>
                        </a:rPr>
                        <a:t>q</a:t>
                      </a:r>
                      <a:r>
                        <a:rPr lang="ru-RU" sz="2000" dirty="0" smtClean="0">
                          <a:effectLst/>
                        </a:rPr>
                        <a:t>)²</a:t>
                      </a:r>
                      <a:r>
                        <a:rPr lang="en-US" sz="2000" dirty="0" smtClean="0">
                          <a:effectLst/>
                        </a:rPr>
                        <a:t> = 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49р² –  28</a:t>
                      </a:r>
                      <a:r>
                        <a:rPr lang="en-US" sz="2000" b="1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pq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+ 4</a:t>
                      </a:r>
                      <a:r>
                        <a:rPr lang="en-US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</a:t>
                      </a:r>
                      <a:endParaRPr lang="ru-RU" sz="2000" b="1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</a:rPr>
                        <a:t>(</a:t>
                      </a:r>
                      <a:r>
                        <a:rPr lang="en-US" sz="2000" b="1" dirty="0" smtClean="0">
                          <a:effectLst/>
                        </a:rPr>
                        <a:t>5y </a:t>
                      </a:r>
                      <a:r>
                        <a:rPr lang="ru-RU" sz="2000" b="1" dirty="0" smtClean="0">
                          <a:effectLst/>
                        </a:rPr>
                        <a:t>–</a:t>
                      </a:r>
                      <a:r>
                        <a:rPr lang="en-US" sz="2000" b="1" dirty="0" smtClean="0">
                          <a:effectLst/>
                        </a:rPr>
                        <a:t>4x</a:t>
                      </a:r>
                      <a:r>
                        <a:rPr lang="ru-RU" sz="2000" b="1" dirty="0" smtClean="0">
                          <a:effectLst/>
                        </a:rPr>
                        <a:t>)²</a:t>
                      </a:r>
                      <a:r>
                        <a:rPr lang="en-US" sz="2000" b="1" dirty="0" smtClean="0">
                          <a:effectLst/>
                        </a:rPr>
                        <a:t> =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 – 40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xy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+ 16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</a:t>
                      </a:r>
                      <a:endParaRPr lang="ru-RU" sz="2000" b="1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80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</a:t>
                      </a:r>
                      <a:r>
                        <a:rPr lang="en-US" sz="2000" dirty="0" smtClean="0">
                          <a:effectLst/>
                        </a:rPr>
                        <a:t> (10x+2 )² = 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en-US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 +40</a:t>
                      </a:r>
                      <a:r>
                        <a:rPr lang="en-US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+ 4 </a:t>
                      </a:r>
                      <a:endParaRPr lang="ru-RU" sz="200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 startAt="2"/>
                        <a:tabLst/>
                        <a:defRPr/>
                      </a:pPr>
                      <a:r>
                        <a:rPr lang="en-US" sz="2000" b="1" dirty="0" smtClean="0">
                          <a:effectLst/>
                        </a:rPr>
                        <a:t>(3+12y)²=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9+72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+ 144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</a:t>
                      </a:r>
                      <a:endParaRPr lang="ru-RU" sz="200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2008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ru-RU" sz="20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</a:t>
                      </a:r>
                      <a:r>
                        <a:rPr lang="en-US" sz="2000" dirty="0" smtClean="0">
                          <a:effectLst/>
                        </a:rPr>
                        <a:t>(2y +x)³ = 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en-US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³ + 12</a:t>
                      </a:r>
                      <a:r>
                        <a:rPr lang="en-US" sz="20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xy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 +6</a:t>
                      </a:r>
                      <a:r>
                        <a:rPr lang="en-US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</a:t>
                      </a:r>
                      <a:r>
                        <a:rPr lang="en-US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</a:t>
                      </a:r>
                      <a:r>
                        <a:rPr lang="en-US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³ </a:t>
                      </a:r>
                      <a:endParaRPr lang="ru-RU" sz="200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 startAt="3"/>
                        <a:tabLst/>
                        <a:defRPr/>
                      </a:pPr>
                      <a:r>
                        <a:rPr lang="en-US" sz="2000" b="1" dirty="0" smtClean="0">
                          <a:effectLst/>
                        </a:rPr>
                        <a:t>(a-</a:t>
                      </a:r>
                      <a:r>
                        <a:rPr lang="en-US" sz="2000" b="1" baseline="0" dirty="0" smtClean="0">
                          <a:effectLst/>
                        </a:rPr>
                        <a:t> 3b</a:t>
                      </a:r>
                      <a:r>
                        <a:rPr lang="en-US" sz="2000" b="1" dirty="0" smtClean="0">
                          <a:effectLst/>
                        </a:rPr>
                        <a:t>)³ = 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a³–9a²b+27ab²–27b³</a:t>
                      </a:r>
                      <a:endParaRPr lang="ru-RU" sz="200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87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</a:t>
                      </a:r>
                      <a:r>
                        <a:rPr lang="en-US" sz="2000" dirty="0" smtClean="0">
                          <a:effectLst/>
                        </a:rPr>
                        <a:t>(5y-4x) (5y+4x)= 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en-US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 – 16</a:t>
                      </a:r>
                      <a:r>
                        <a:rPr lang="en-US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²</a:t>
                      </a:r>
                      <a:endParaRPr lang="en-US" sz="1800" b="1" i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+ 2x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)(</a:t>
                      </a:r>
                      <a:r>
                        <a:rPr lang="en-US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6x + 4x²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0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+ 8</a:t>
                      </a:r>
                      <a:r>
                        <a:rPr lang="en-US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³ .</a:t>
                      </a:r>
                      <a:endParaRPr lang="ru-RU" sz="2000" dirty="0" smtClean="0">
                        <a:effectLst/>
                        <a:latin typeface="Calibri"/>
                        <a:ea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2000" dirty="0" smtClean="0">
                        <a:effectLst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endParaRPr lang="ru-RU" sz="2000" b="1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 startAt="4"/>
                        <a:tabLst/>
                        <a:defRPr/>
                      </a:pPr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(7p + 2q)(7p – 2q)= </a:t>
                      </a:r>
                      <a:r>
                        <a:rPr lang="en-US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49p² – 4q²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 startAt="4"/>
                        <a:tabLst/>
                        <a:defRPr/>
                      </a:pPr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(4a – 1)(16a² + 4a + 1) = </a:t>
                      </a:r>
                      <a:r>
                        <a:rPr lang="en-US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64a³ –1.</a:t>
                      </a:r>
                      <a:endParaRPr lang="ru-RU" sz="2000" b="1" i="0" dirty="0" smtClean="0">
                        <a:effectLst/>
                        <a:latin typeface="Calibri"/>
                        <a:ea typeface="Times New Roman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 startAt="4"/>
                        <a:tabLst/>
                        <a:defRPr/>
                      </a:pPr>
                      <a:endParaRPr lang="en-US" sz="20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endParaRPr lang="ru-RU" sz="2000" b="1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87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i="1" dirty="0">
                <a:effectLst/>
              </a:rPr>
              <a:t>РЕФЛЕКСИЯ.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990" y="2000692"/>
            <a:ext cx="5938019" cy="372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43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effectLst/>
                <a:latin typeface="Times New Roman" pitchFamily="18" charset="0"/>
                <a:cs typeface="Times New Roman" pitchFamily="18" charset="0"/>
              </a:rPr>
              <a:t>ДОМАШНЕЕ ЗАДАНИЕ.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Повторить формулы сокращенного умножения.</a:t>
            </a:r>
          </a:p>
          <a:p>
            <a:r>
              <a:rPr lang="ru-RU" sz="44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Учебник № 973, 975, 979.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31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i="1" dirty="0">
                <a:effectLst/>
                <a:latin typeface="Times New Roman" pitchFamily="18" charset="0"/>
                <a:cs typeface="Times New Roman" pitchFamily="18" charset="0"/>
              </a:rPr>
              <a:t>Список ресурсов.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Ю.Н. Макарычев, Н.Г. </a:t>
            </a:r>
            <a:r>
              <a:rPr lang="ru-RU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Миндюк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. Алгебра.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класс: учебник для общеобразовательных учреждений; под редакцией С.А. </a:t>
            </a:r>
            <a:r>
              <a:rPr lang="ru-RU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Теляковского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М.: Просвещение, 2010.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В.И. Жохов, Ю.Н. Макарычев, Н.Г. </a:t>
            </a:r>
            <a:r>
              <a:rPr lang="ru-RU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Миндюк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. Алгебра. Дидактические материалы. </a:t>
            </a:r>
            <a:r>
              <a:rPr lang="ru-RU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класс. М.: Просвещение, 2012.</a:t>
            </a:r>
          </a:p>
          <a:p>
            <a:pPr marL="457200" indent="-457200">
              <a:buFont typeface="+mj-lt"/>
              <a:buAutoNum type="arabicPeriod"/>
            </a:pP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ортрет 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С.В.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</a:rPr>
              <a:t>Ковалевской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  <a:latin typeface="Times New Roman" pitchFamily="18" charset="0"/>
                <a:ea typeface="Dotum" pitchFamily="34" charset="-127"/>
                <a:cs typeface="Times New Roman" pitchFamily="18" charset="0"/>
                <a:hlinkClick r:id="rId2"/>
              </a:rPr>
              <a:t>http://proxy11.media.online.ua/uol/r3-acd12c5e6e/55beb522c2bba.jpg</a:t>
            </a:r>
            <a:endParaRPr lang="ru-RU" i="1" dirty="0" smtClean="0">
              <a:solidFill>
                <a:schemeClr val="tx1"/>
              </a:solidFill>
              <a:latin typeface="Times New Roman" pitchFamily="18" charset="0"/>
              <a:ea typeface="Dotum" pitchFamily="34" charset="-127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  Изображение смайликов.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hlinkClick r:id="rId3"/>
              </a:rPr>
              <a:t>http</a:t>
            </a:r>
            <a:r>
              <a:rPr lang="en-US" dirty="0">
                <a:solidFill>
                  <a:schemeClr val="tx1"/>
                </a:solidFill>
                <a:hlinkClick r:id="rId3"/>
              </a:rPr>
              <a:t>://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coaching-at-home.de/wp-content/uploads/2014/01/Fotolia_44526178_M.jpg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56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789</TotalTime>
  <Words>889</Words>
  <Application>Microsoft Office PowerPoint</Application>
  <PresentationFormat>Экран (4:3)</PresentationFormat>
  <Paragraphs>146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Dotum</vt:lpstr>
      <vt:lpstr>Arial</vt:lpstr>
      <vt:lpstr>Calibri</vt:lpstr>
      <vt:lpstr>Cambria Math</vt:lpstr>
      <vt:lpstr>Century Gothic</vt:lpstr>
      <vt:lpstr>Courier New</vt:lpstr>
      <vt:lpstr>Palatino Linotype</vt:lpstr>
      <vt:lpstr>Times New Roman</vt:lpstr>
      <vt:lpstr>Исполнительная</vt:lpstr>
      <vt:lpstr> Формулы сокращенного умножения.</vt:lpstr>
      <vt:lpstr>Презентация PowerPoint</vt:lpstr>
      <vt:lpstr>Прочитайте выражения:</vt:lpstr>
      <vt:lpstr>Соедините выражение левой части с соответствующим выражением правой части:</vt:lpstr>
      <vt:lpstr>Разложите на множители:</vt:lpstr>
      <vt:lpstr>Представьте в виде многочлена:</vt:lpstr>
      <vt:lpstr>Представьте в виде многочлена:</vt:lpstr>
      <vt:lpstr>            Представите выражение в виде квадрата двучлена: </vt:lpstr>
      <vt:lpstr>Представьте в виде многочлена:</vt:lpstr>
      <vt:lpstr>       Представьте выражение в виде куба двучлена: </vt:lpstr>
      <vt:lpstr>Разложите на множители:</vt:lpstr>
      <vt:lpstr>Представьте в виде многочлена:</vt:lpstr>
      <vt:lpstr>Решите уравнение</vt:lpstr>
      <vt:lpstr>САМОСТОЯТЕЛЬНАЯ РАБОТА С ПОСЛЕДУЮЩЕЙ ПРОВЕРКОЙ. </vt:lpstr>
      <vt:lpstr> Проверьте себя </vt:lpstr>
      <vt:lpstr>РЕФЛЕКСИЯ. </vt:lpstr>
      <vt:lpstr>ДОМАШНЕЕ ЗАДАНИЕ.</vt:lpstr>
      <vt:lpstr>Список ресурсов.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user</cp:lastModifiedBy>
  <cp:revision>60</cp:revision>
  <dcterms:created xsi:type="dcterms:W3CDTF">2016-04-03T14:46:32Z</dcterms:created>
  <dcterms:modified xsi:type="dcterms:W3CDTF">2016-10-20T05:57:11Z</dcterms:modified>
</cp:coreProperties>
</file>