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69" r:id="rId4"/>
    <p:sldId id="258" r:id="rId5"/>
    <p:sldId id="261" r:id="rId6"/>
    <p:sldId id="259" r:id="rId7"/>
    <p:sldId id="262" r:id="rId8"/>
    <p:sldId id="268" r:id="rId9"/>
    <p:sldId id="273" r:id="rId10"/>
    <p:sldId id="274" r:id="rId11"/>
    <p:sldId id="275" r:id="rId12"/>
    <p:sldId id="276" r:id="rId13"/>
    <p:sldId id="271" r:id="rId14"/>
    <p:sldId id="266" r:id="rId15"/>
    <p:sldId id="263" r:id="rId16"/>
    <p:sldId id="277" r:id="rId17"/>
    <p:sldId id="278" r:id="rId18"/>
    <p:sldId id="270" r:id="rId19"/>
    <p:sldId id="272" r:id="rId20"/>
    <p:sldId id="264" r:id="rId21"/>
    <p:sldId id="26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84785"/>
            <a:ext cx="8458200" cy="2387128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Промежуточный мозг 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(diencephalon)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-Гипоталамус</a:t>
            </a:r>
          </a:p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-Таламус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24736" cy="54849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10668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строение мозга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10668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Промежуточный мозг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img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340768"/>
            <a:ext cx="7056784" cy="53221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496944" cy="1368152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Промежуточный мозг (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diencephalon)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 smtClean="0"/>
              <a:t>Располагается в центре головного мозга между двумя полушариями. Развивается из второго мозгового пузыря. Включает в себя: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600" dirty="0" smtClean="0"/>
              <a:t>   таламическая область (таламус, </a:t>
            </a:r>
            <a:r>
              <a:rPr lang="ru-RU" sz="3600" dirty="0" err="1" smtClean="0"/>
              <a:t>метаталамус</a:t>
            </a:r>
            <a:r>
              <a:rPr lang="ru-RU" sz="3600" dirty="0" smtClean="0"/>
              <a:t>, </a:t>
            </a:r>
            <a:r>
              <a:rPr lang="ru-RU" sz="3600" dirty="0" err="1" smtClean="0"/>
              <a:t>эпиталамус</a:t>
            </a:r>
            <a:r>
              <a:rPr lang="ru-RU" sz="3600" dirty="0" smtClean="0"/>
              <a:t>);</a:t>
            </a:r>
          </a:p>
          <a:p>
            <a:pPr marL="624078" indent="-514350"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600" dirty="0" smtClean="0"/>
              <a:t> гипоталамус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600" dirty="0" smtClean="0"/>
              <a:t>    третий желудочек.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4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124744"/>
            <a:ext cx="8602427" cy="5472608"/>
          </a:xfrm>
        </p:spPr>
      </p:pic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476672"/>
            <a:ext cx="9144000" cy="6381328"/>
          </a:xfrm>
        </p:spPr>
        <p:txBody>
          <a:bodyPr>
            <a:normAutofit/>
          </a:bodyPr>
          <a:lstStyle/>
          <a:p>
            <a:endParaRPr lang="ru-RU" sz="2800" dirty="0" smtClean="0"/>
          </a:p>
          <a:p>
            <a:r>
              <a:rPr lang="ru-RU" sz="2800" dirty="0" smtClean="0"/>
              <a:t>                                                                       Мозолистое тело</a:t>
            </a:r>
          </a:p>
          <a:p>
            <a:pPr algn="r"/>
            <a:endParaRPr lang="ru-RU" sz="2800" dirty="0" smtClean="0"/>
          </a:p>
          <a:p>
            <a:pPr algn="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Эпифиз</a:t>
            </a:r>
          </a:p>
          <a:p>
            <a:pPr algn="r"/>
            <a:endParaRPr lang="ru-RU" sz="2800" dirty="0" smtClean="0"/>
          </a:p>
          <a:p>
            <a:pPr algn="r"/>
            <a:endParaRPr lang="ru-RU" sz="2800" dirty="0" smtClean="0"/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Таламус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Гипоталамус</a:t>
            </a:r>
          </a:p>
          <a:p>
            <a:endParaRPr lang="ru-RU" sz="2800" dirty="0" smtClean="0"/>
          </a:p>
          <a:p>
            <a:r>
              <a:rPr lang="ru-RU" sz="2800" dirty="0" smtClean="0"/>
              <a:t>Гипофиз</a:t>
            </a:r>
          </a:p>
          <a:p>
            <a:r>
              <a:rPr lang="ru-RU" sz="2800" dirty="0" smtClean="0"/>
              <a:t>                         Мост</a:t>
            </a:r>
          </a:p>
          <a:p>
            <a:r>
              <a:rPr lang="ru-RU" sz="2800" dirty="0" smtClean="0"/>
              <a:t>Продолговатый мозг                                           Мозжечок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907704" y="3717032"/>
            <a:ext cx="2376264" cy="7200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987824" y="4293096"/>
            <a:ext cx="86409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547664" y="5085184"/>
            <a:ext cx="230425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131840" y="5517232"/>
            <a:ext cx="122413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563888" y="6093296"/>
            <a:ext cx="1152128" cy="7200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7092280" y="1484784"/>
            <a:ext cx="187220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5148064" y="1484784"/>
            <a:ext cx="1944216" cy="18002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5292080" y="2204864"/>
            <a:ext cx="2016224" cy="18002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660232" y="6093296"/>
            <a:ext cx="648072" cy="7200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352928" cy="6025856"/>
          </a:xfrm>
        </p:spPr>
        <p:txBody>
          <a:bodyPr anchor="ctr"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5100" b="1" dirty="0" smtClean="0"/>
              <a:t>Промежуточный мозг</a:t>
            </a:r>
            <a:r>
              <a:rPr lang="ru-RU" sz="5100" dirty="0" smtClean="0"/>
              <a:t> можно разделить на </a:t>
            </a:r>
            <a:r>
              <a:rPr lang="ru-RU" sz="5100" b="1" dirty="0" smtClean="0"/>
              <a:t>отделы</a:t>
            </a:r>
            <a:r>
              <a:rPr lang="ru-RU" sz="5100" dirty="0" smtClean="0"/>
              <a:t>, которые анатомически в той или иной степени взаимосвязаны: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5100" dirty="0" smtClean="0"/>
              <a:t>Зрительный бугор (</a:t>
            </a:r>
            <a:r>
              <a:rPr lang="ru-RU" sz="5100" dirty="0" err="1" smtClean="0"/>
              <a:t>thalamus</a:t>
            </a:r>
            <a:r>
              <a:rPr lang="ru-RU" sz="5100" dirty="0" smtClean="0"/>
              <a:t>).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5100" dirty="0" err="1" smtClean="0"/>
              <a:t>Забугорная</a:t>
            </a:r>
            <a:r>
              <a:rPr lang="ru-RU" sz="5100" dirty="0" smtClean="0"/>
              <a:t> область (</a:t>
            </a:r>
            <a:r>
              <a:rPr lang="ru-RU" sz="5100" dirty="0" err="1" smtClean="0"/>
              <a:t>metathalamus</a:t>
            </a:r>
            <a:r>
              <a:rPr lang="ru-RU" sz="5100" dirty="0" smtClean="0"/>
              <a:t>).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5100" dirty="0" err="1" smtClean="0"/>
              <a:t>Подбугорная</a:t>
            </a:r>
            <a:r>
              <a:rPr lang="ru-RU" sz="5100" dirty="0" smtClean="0"/>
              <a:t> область (</a:t>
            </a:r>
            <a:r>
              <a:rPr lang="ru-RU" sz="5100" dirty="0" err="1" smtClean="0"/>
              <a:t>hypothalamus</a:t>
            </a:r>
            <a:r>
              <a:rPr lang="ru-RU" sz="5100" dirty="0" smtClean="0"/>
              <a:t>).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5100" dirty="0" err="1" smtClean="0"/>
              <a:t>Надбугорная</a:t>
            </a:r>
            <a:r>
              <a:rPr lang="ru-RU" sz="5100" dirty="0" smtClean="0"/>
              <a:t> область (</a:t>
            </a:r>
            <a:r>
              <a:rPr lang="ru-RU" sz="5100" dirty="0" err="1" smtClean="0"/>
              <a:t>epithalamus</a:t>
            </a:r>
            <a:r>
              <a:rPr lang="ru-RU" sz="5100" dirty="0" smtClean="0"/>
              <a:t>).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5100" dirty="0" err="1" smtClean="0"/>
              <a:t>Субталамическая</a:t>
            </a:r>
            <a:r>
              <a:rPr lang="ru-RU" sz="5100" dirty="0" smtClean="0"/>
              <a:t> область (</a:t>
            </a:r>
            <a:r>
              <a:rPr lang="ru-RU" sz="5100" dirty="0" err="1" smtClean="0"/>
              <a:t>subthalamus</a:t>
            </a:r>
            <a:r>
              <a:rPr lang="ru-RU" sz="5100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7668344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Таламус - зрительный бугор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img49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392" t="9447" r="5282" b="10252"/>
          <a:stretch>
            <a:fillRect/>
          </a:stretch>
        </p:blipFill>
        <p:spPr>
          <a:xfrm>
            <a:off x="-1" y="3140967"/>
            <a:ext cx="4499993" cy="2733615"/>
          </a:xfrm>
        </p:spPr>
      </p:pic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355976" y="2852936"/>
            <a:ext cx="4788024" cy="3816424"/>
          </a:xfrm>
        </p:spPr>
        <p:txBody>
          <a:bodyPr anchor="ctr">
            <a:normAutofit/>
          </a:bodyPr>
          <a:lstStyle/>
          <a:p>
            <a:pPr lvl="0" algn="ctr">
              <a:defRPr/>
            </a:pPr>
            <a:r>
              <a:rPr lang="ru-RU" sz="2400" dirty="0" smtClean="0"/>
              <a:t> </a:t>
            </a:r>
            <a:r>
              <a:rPr lang="ru-RU" sz="2400" b="1" dirty="0" smtClean="0"/>
              <a:t>Функции:</a:t>
            </a:r>
            <a:r>
              <a:rPr lang="ru-RU" sz="2400" dirty="0" smtClean="0"/>
              <a:t>  </a:t>
            </a:r>
          </a:p>
          <a:p>
            <a:pPr lvl="0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ru-RU" sz="2400" dirty="0" smtClean="0"/>
              <a:t> Сбор и оценка всей                             информации от органов чувств.</a:t>
            </a:r>
          </a:p>
          <a:p>
            <a:pPr lvl="0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ru-RU" sz="2400" dirty="0" smtClean="0"/>
              <a:t> Выделение и передача в кору мозга наиболее важной информации.</a:t>
            </a:r>
          </a:p>
          <a:p>
            <a:pPr lvl="0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ru-RU" sz="2400" dirty="0" smtClean="0"/>
              <a:t>Регуляция эмоционального поведения.                                                       </a:t>
            </a:r>
            <a:endParaRPr lang="ru-RU" sz="2400" dirty="0"/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0" y="1124744"/>
            <a:ext cx="9144000" cy="352839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914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Таламус (</a:t>
            </a:r>
            <a:r>
              <a:rPr lang="en-US" sz="2400" dirty="0" smtClean="0"/>
              <a:t>t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halamus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зрительный бугор) – структура, в которой происходит обработка и интеграция практически всех сигналов идущих в кору большого мозга от спинного, среднего мозга, мозжечка, базальных ганглиев головного мозга.</a:t>
            </a:r>
          </a:p>
          <a:p>
            <a:pPr marL="914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914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Зрительный бугор состоит из </a:t>
            </a:r>
            <a:r>
              <a:rPr lang="ru-RU" b="1" dirty="0" smtClean="0"/>
              <a:t>скоплений ядер</a:t>
            </a:r>
            <a:r>
              <a:rPr lang="ru-RU" dirty="0" smtClean="0"/>
              <a:t>, отличающихся своими функциональными особенностями. Ряд авторов в соответствии с функцией ядер зрительного бугра разделяет их на четыре группы:</a:t>
            </a:r>
          </a:p>
          <a:p>
            <a:pPr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2600" dirty="0" smtClean="0"/>
              <a:t>Специфические ядра переключения для соматосенсорной, зрительной и слуховой афферентных систем.</a:t>
            </a:r>
          </a:p>
          <a:p>
            <a:pPr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2600" dirty="0" smtClean="0"/>
              <a:t>Ядра неспецифической системы.</a:t>
            </a:r>
          </a:p>
          <a:p>
            <a:pPr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2600" dirty="0" smtClean="0"/>
              <a:t>Ядра с преимущественно двигательными функциями.</a:t>
            </a:r>
          </a:p>
          <a:p>
            <a:pPr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2600" dirty="0" smtClean="0"/>
              <a:t>Ядра с ассоциативными функциями. Большая часть этих ядер связана с корой мозга мощными путями.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 anchor="ctr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dirty="0" smtClean="0"/>
              <a:t>Ядра образуют своеобразные комплексы</a:t>
            </a:r>
            <a:r>
              <a:rPr lang="ru-RU" dirty="0" smtClean="0"/>
              <a:t>, которые можно разделить по признаку проекции в кору на три группы:</a:t>
            </a:r>
          </a:p>
          <a:p>
            <a:pPr lvl="2">
              <a:lnSpc>
                <a:spcPct val="120000"/>
              </a:lnSpc>
            </a:pPr>
            <a:r>
              <a:rPr lang="ru-RU" i="1" dirty="0" smtClean="0">
                <a:solidFill>
                  <a:sysClr val="windowText" lastClr="000000"/>
                </a:solidFill>
              </a:rPr>
              <a:t>передняя — </a:t>
            </a:r>
            <a:r>
              <a:rPr lang="ru-RU" dirty="0" smtClean="0">
                <a:solidFill>
                  <a:sysClr val="windowText" lastClr="000000"/>
                </a:solidFill>
              </a:rPr>
              <a:t>проецирует аксоны своих нейронов в поясную кору;</a:t>
            </a:r>
          </a:p>
          <a:p>
            <a:pPr lvl="2">
              <a:lnSpc>
                <a:spcPct val="120000"/>
              </a:lnSpc>
            </a:pPr>
            <a:r>
              <a:rPr lang="ru-RU" i="1" dirty="0" smtClean="0">
                <a:solidFill>
                  <a:sysClr val="windowText" lastClr="000000"/>
                </a:solidFill>
              </a:rPr>
              <a:t>медиальная </a:t>
            </a:r>
            <a:r>
              <a:rPr lang="ru-RU" dirty="0" smtClean="0">
                <a:solidFill>
                  <a:sysClr val="windowText" lastClr="000000"/>
                </a:solidFill>
              </a:rPr>
              <a:t>— в любую;</a:t>
            </a:r>
          </a:p>
          <a:p>
            <a:pPr lvl="2">
              <a:lnSpc>
                <a:spcPct val="120000"/>
              </a:lnSpc>
            </a:pPr>
            <a:r>
              <a:rPr lang="ru-RU" i="1" dirty="0" smtClean="0">
                <a:solidFill>
                  <a:sysClr val="windowText" lastClr="000000"/>
                </a:solidFill>
              </a:rPr>
              <a:t>латеральная </a:t>
            </a:r>
            <a:r>
              <a:rPr lang="ru-RU" dirty="0" smtClean="0">
                <a:solidFill>
                  <a:sysClr val="windowText" lastClr="000000"/>
                </a:solidFill>
              </a:rPr>
              <a:t>— в теменную, височ­ную, затылочную.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        По </a:t>
            </a:r>
            <a:r>
              <a:rPr lang="ru-RU" dirty="0" smtClean="0"/>
              <a:t>проекциям определяется и функция ядер. Такое деление не абсолютно, так как часть волокон от ядер тала­муса идет  в корковые   образования,  часть  —  в разные   зоны  мозга.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         Функциональная </a:t>
            </a:r>
            <a:r>
              <a:rPr lang="ru-RU" dirty="0" smtClean="0"/>
              <a:t>значимость ядер таламуса определяется не только их проекциями на другие структуры мозга, но и тем, какие </a:t>
            </a:r>
            <a:r>
              <a:rPr lang="ru-RU" dirty="0" smtClean="0"/>
              <a:t>структуры </a:t>
            </a:r>
            <a:r>
              <a:rPr lang="ru-RU" dirty="0" smtClean="0"/>
              <a:t>посылают к нему свою информацию. В таламус приходят сигналы от зрительной, слуховой, вкусовой, кожной, мышечной систем, от ядер черепно-мозговых нервов ствола, мозжечка, блед­ного  шара,   продолговатого  и  спинного   мозга.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         Функционально</a:t>
            </a:r>
            <a:r>
              <a:rPr lang="ru-RU" dirty="0" smtClean="0"/>
              <a:t>, по характеру нейронов входящих и выходящих из таламуса, его ядра делят на специфические, неспецифические и ассоциативные.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ru-RU" sz="31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 </a:t>
            </a:r>
            <a:r>
              <a:rPr lang="ru-RU" sz="31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специфическим ядрам </a:t>
            </a:r>
            <a:r>
              <a:rPr lang="ru-RU" sz="31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относят:</a:t>
            </a:r>
            <a:endParaRPr lang="ru-RU" sz="31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>
              <a:lnSpc>
                <a:spcPct val="120000"/>
              </a:lnSpc>
            </a:pP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переднее вентральное, медиаль­ное;</a:t>
            </a:r>
          </a:p>
          <a:p>
            <a:pPr lvl="2">
              <a:lnSpc>
                <a:spcPct val="120000"/>
              </a:lnSpc>
            </a:pP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вентролатеральное, </a:t>
            </a:r>
            <a:r>
              <a:rPr lang="ru-RU" sz="31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постлатеральное</a:t>
            </a: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постмедиальное</a:t>
            </a: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2">
              <a:lnSpc>
                <a:spcPct val="120000"/>
              </a:lnSpc>
            </a:pP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латераль­ное и медиальное коленчатые тела.</a:t>
            </a:r>
          </a:p>
          <a:p>
            <a:pPr>
              <a:lnSpc>
                <a:spcPct val="120000"/>
              </a:lnSpc>
            </a:pP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Последние относятся, соответ­ственно,  к  подкорковым центрам  зрения  и слуха.</a:t>
            </a:r>
          </a:p>
          <a:p>
            <a:pPr>
              <a:lnSpc>
                <a:spcPct val="120000"/>
              </a:lnSpc>
            </a:pP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Основной функциональной единицей специфических таламических ядер являются «релейные» нейроны, которые имеют мало дендритов, длинный аксон и выполняют переключательную функцию — здесь происходит переключение путей, идущих в кору от кожной, мышеч­ной и других  видов чувствительности.</a:t>
            </a:r>
          </a:p>
          <a:p>
            <a:pPr>
              <a:lnSpc>
                <a:spcPct val="120000"/>
              </a:lnSpc>
            </a:pP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От специфических ядер информация о характере сенсорных сти­мулов поступает в строго определенные участки 3-4 слоев коры (</a:t>
            </a:r>
            <a:r>
              <a:rPr lang="ru-RU" sz="31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соматотопическая</a:t>
            </a: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локализация). Нарушение функции специфических ядер приводит к выпадению конкретных видов чувствительности. Это связано также с тем, что сами ядра таламуса имеют (так же, как и кора)   </a:t>
            </a:r>
            <a:r>
              <a:rPr lang="ru-RU" sz="31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соматотопическую</a:t>
            </a: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   локализацию.   Отдельные   нейроны специфических ядер таламуса возбуждаются </a:t>
            </a:r>
            <a:r>
              <a:rPr lang="ru-RU" sz="31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афферентацией</a:t>
            </a: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посту­пающей только от своего типа рецепторов. К специфическим ядрам таламуса идут сигналы от рецепторов кожи, глаз, уха, мышечной системы. Сюда же </a:t>
            </a:r>
            <a:r>
              <a:rPr lang="ru-RU" sz="31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конвергируют</a:t>
            </a:r>
            <a:r>
              <a:rPr lang="ru-RU" sz="3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сигналы от интероцепторов зон проекции  блуждающего  и чревного  нервов,   от  гипоталамуса.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Ассоциативные ядра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медиодорсальные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латеральные, дорсальные и подушка таламуса. Основные клеточные структуры этих ядер: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мультиполярные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биполярные,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трехотростчатые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нейроны, т.е. нейро­ны, способные выполнять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полисенсорные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функции. Наличие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полисенсорных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нейронов способствует взаимодействию на них возбужде­ний разных модальностей и созданию интегрированного сигнала для передачи в ассоциативную кору мозга. Аксоны от нейронов ассоци­ативных ядер таламуса идут 1 и 2 слоями ассоциативных и частично проекционных областей, по пути отдавая коллатерали в 4 и 5 слои коры, образуя аксосоматические контакты с пирамидными нейрона­ми.</a:t>
            </a:r>
          </a:p>
          <a:p>
            <a:pPr>
              <a:lnSpc>
                <a:spcPct val="120000"/>
              </a:lnSpc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Неспецифические ядра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таламуса представлены срединным центром,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парацентральным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ядром, центральным медиальным и латеральным,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субмедиальным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вентральным передним,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парафасцикулярным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ком­плексом, ретикулярным ядром,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перивентрикулярной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центральной серой массой. Нейроны этих ядер образуют связи по ретикулярному типу. Их аксоны поднимаются в кору и контактируют со всеми слоями коры, образуя не локальные, а диффузные связи.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неспецифическим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ядрам поступают связи из ретикулярной формации ствола мозга, гипоталамуса,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лимбической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системы, базальных ган­глиев,  специфических  ядер  таламуса.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Возбуждение неспецифических ядер вызывает генерацию в коре специфической веретенообразной электрической активности, свиде­тельствующей о развитии сонного состояния. Нарушение функций неспецифических ядер затрудняет появление веретенообразной ак­тивности,  т.е.  развитие  сонного  состояния.</a:t>
            </a:r>
          </a:p>
          <a:p>
            <a:r>
              <a:rPr lang="ru-RU" dirty="0" smtClean="0"/>
              <a:t>Сложное строение таламуса, наличие здесь взаимосвязанных спе­цифических, неспецифических и ассоциативных ядер, позволяет ему организовывать такие двигательные реакции, как сосание, жевание, глотание, смех. Двигательные реакции интегрируются в таламусе с вегетативными процессами,  обеспечивающими  эти движения.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8720" y="1124744"/>
            <a:ext cx="843528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Таламус имеет 40 ядер:</a:t>
            </a:r>
            <a:r>
              <a:rPr lang="en-US" dirty="0" smtClean="0"/>
              <a:t> </a:t>
            </a:r>
            <a:r>
              <a:rPr lang="ru-RU" dirty="0" smtClean="0"/>
              <a:t>специфические (чувствительные) и неспецифические ядра – </a:t>
            </a:r>
            <a:r>
              <a:rPr lang="ru-RU" dirty="0" err="1" smtClean="0"/>
              <a:t>ядра</a:t>
            </a:r>
            <a:r>
              <a:rPr lang="ru-RU" dirty="0" smtClean="0"/>
              <a:t> ретикулярной формации, принимающие участие в активизации коры большого мозга.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Таламус содержит ассоциативные ядра, связанные с  двигательными подкорковыми ядрами: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dirty="0" smtClean="0"/>
              <a:t>полосатое тело;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dirty="0" smtClean="0"/>
              <a:t>бледный шар;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dirty="0" smtClean="0"/>
              <a:t>ядра гипоталамуса;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dirty="0" smtClean="0"/>
              <a:t>ядра среднего и продолговатого мозга.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При повреждении головного мозга в области зрительного бугра</a:t>
            </a:r>
            <a:r>
              <a:rPr lang="ru-RU" dirty="0" smtClean="0"/>
              <a:t> возникает нарушение чувствительности различной локализации и степени выраженности, спонтанные боли и др. Важно отметить, что кровоизлияния, локализующиеся в области зрительного бугра, вызывают симптомы, аналогичные симптомам, возникающим при повреждении теменной доли. При этом больные невнимательны к зрительной цели, расположенной в </a:t>
            </a:r>
            <a:r>
              <a:rPr lang="ru-RU" dirty="0" err="1" smtClean="0"/>
              <a:t>контрлатеральной</a:t>
            </a:r>
            <a:r>
              <a:rPr lang="ru-RU" dirty="0" smtClean="0"/>
              <a:t> зрительной области.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0668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Гипоталамус -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подбугорье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22322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Гипоталамус (</a:t>
            </a:r>
            <a:r>
              <a:rPr lang="en-US" dirty="0" smtClean="0"/>
              <a:t>hypothalamus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ru-RU" dirty="0" err="1" smtClean="0"/>
              <a:t>подбугорье</a:t>
            </a:r>
            <a:r>
              <a:rPr lang="ru-RU" dirty="0" smtClean="0"/>
              <a:t> – отдел головного мозга, расположенный ниже таламуса, или «зрительных бугров», за что и получил свое название.</a:t>
            </a:r>
          </a:p>
          <a:p>
            <a:pPr>
              <a:buNone/>
            </a:pPr>
            <a:r>
              <a:rPr lang="ru-RU" dirty="0" smtClean="0"/>
              <a:t>       Высший подкорковый центр вегетативной нервной системы и всех жизненно важных функций 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259632" y="3212976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788024" y="3212976"/>
            <a:ext cx="3898776" cy="33615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563888" y="3284984"/>
            <a:ext cx="5580112" cy="378904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Функции: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ru-RU" sz="2800" dirty="0" smtClean="0"/>
              <a:t>Обеспечение постоянства внутренней среды и обменных процессов организма.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Регуляция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мотивированного поведения и защита реакции (жажда, голод, насыщение, страх, ярость, удовольствие и неудовольствие).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ru-RU" sz="2800" baseline="0" dirty="0" smtClean="0"/>
              <a:t>Участие в смене сна и бодрствования.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1\Desktop\анатомия\img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7032"/>
            <a:ext cx="3707904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Нейроны </a:t>
            </a:r>
            <a:r>
              <a:rPr lang="ru-RU" b="1" i="1" dirty="0" smtClean="0"/>
              <a:t>передней группы </a:t>
            </a:r>
            <a:r>
              <a:rPr lang="ru-RU" b="1" dirty="0" smtClean="0"/>
              <a:t>ядер гипоталамуса</a:t>
            </a:r>
            <a:r>
              <a:rPr lang="ru-RU" dirty="0" smtClean="0"/>
              <a:t> продуцируют так называемые </a:t>
            </a:r>
            <a:r>
              <a:rPr lang="ru-RU" dirty="0" err="1" smtClean="0"/>
              <a:t>рилизинг-факторы</a:t>
            </a:r>
            <a:r>
              <a:rPr lang="ru-RU" dirty="0" smtClean="0"/>
              <a:t> (</a:t>
            </a:r>
            <a:r>
              <a:rPr lang="ru-RU" dirty="0" err="1" smtClean="0"/>
              <a:t>либерины</a:t>
            </a:r>
            <a:r>
              <a:rPr lang="ru-RU" dirty="0" smtClean="0"/>
              <a:t>) и </a:t>
            </a:r>
            <a:r>
              <a:rPr lang="ru-RU" dirty="0" err="1" smtClean="0"/>
              <a:t>ингибируюшие</a:t>
            </a:r>
            <a:r>
              <a:rPr lang="ru-RU" dirty="0" smtClean="0"/>
              <a:t> факто­ры (</a:t>
            </a:r>
            <a:r>
              <a:rPr lang="ru-RU" dirty="0" err="1" smtClean="0"/>
              <a:t>статины</a:t>
            </a:r>
            <a:r>
              <a:rPr lang="ru-RU" dirty="0" smtClean="0"/>
              <a:t>), которые регулируют активность передней доли гипо­физа  —  </a:t>
            </a:r>
            <a:r>
              <a:rPr lang="ru-RU" dirty="0" err="1" smtClean="0"/>
              <a:t>аденогипофиз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Нейроны </a:t>
            </a:r>
            <a:r>
              <a:rPr lang="ru-RU" b="1" i="1" dirty="0" smtClean="0"/>
              <a:t>срединной группы </a:t>
            </a:r>
            <a:r>
              <a:rPr lang="ru-RU" b="1" dirty="0" smtClean="0"/>
              <a:t>ядер гипоталамуса</a:t>
            </a:r>
            <a:r>
              <a:rPr lang="ru-RU" dirty="0" smtClean="0"/>
              <a:t> обладают детекти­рующей функцией, они реагируют на изменение температуры крови, электромагнитный состав и осмотическое давление плазмы, количе­ство  и состав  гормонов крови.</a:t>
            </a:r>
          </a:p>
          <a:p>
            <a:r>
              <a:rPr lang="ru-RU" i="1" dirty="0" smtClean="0"/>
              <a:t>Терморегуляция </a:t>
            </a:r>
            <a:r>
              <a:rPr lang="ru-RU" dirty="0" smtClean="0"/>
              <a:t>со стороны гипоталамуса проявляется в изменении теплопродукции или теплоотдачи организмом. Возбуждение </a:t>
            </a:r>
            <a:r>
              <a:rPr lang="ru-RU" i="1" dirty="0" smtClean="0"/>
              <a:t>задних </a:t>
            </a:r>
            <a:r>
              <a:rPr lang="ru-RU" i="1" dirty="0" err="1" smtClean="0"/>
              <a:t>ядер</a:t>
            </a:r>
            <a:r>
              <a:rPr lang="ru-RU" dirty="0" err="1" smtClean="0"/>
              <a:t>сопровождается</a:t>
            </a:r>
            <a:r>
              <a:rPr lang="ru-RU" dirty="0" smtClean="0"/>
              <a:t> усилением обменных процессов, увеличением частоты сердечных сокращений, дрожанием мышц туловища, что приводит к росту теплопродукции в организме.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ysClr val="windowText" lastClr="000000"/>
                </a:solidFill>
              </a:rPr>
              <a:t>Раздражение </a:t>
            </a:r>
            <a:r>
              <a:rPr lang="ru-RU" b="1" i="1" dirty="0" smtClean="0">
                <a:solidFill>
                  <a:sysClr val="windowText" lastClr="000000"/>
                </a:solidFill>
              </a:rPr>
              <a:t>передних </a:t>
            </a:r>
            <a:r>
              <a:rPr lang="ru-RU" b="1" i="1" dirty="0" smtClean="0">
                <a:solidFill>
                  <a:sysClr val="windowText" lastClr="000000"/>
                </a:solidFill>
              </a:rPr>
              <a:t>ядер </a:t>
            </a:r>
            <a:r>
              <a:rPr lang="ru-RU" b="1" dirty="0" smtClean="0">
                <a:solidFill>
                  <a:sysClr val="windowText" lastClr="000000"/>
                </a:solidFill>
              </a:rPr>
              <a:t>гипоталамуса</a:t>
            </a:r>
            <a:endParaRPr lang="ru-RU" dirty="0" smtClean="0">
              <a:solidFill>
                <a:sysClr val="windowText" lastClr="000000"/>
              </a:solidFill>
            </a:endParaRPr>
          </a:p>
          <a:p>
            <a:pPr lvl="2"/>
            <a:r>
              <a:rPr lang="ru-RU" dirty="0" smtClean="0">
                <a:solidFill>
                  <a:sysClr val="windowText" lastClr="000000"/>
                </a:solidFill>
              </a:rPr>
              <a:t>расширяет сосуды,</a:t>
            </a:r>
          </a:p>
          <a:p>
            <a:pPr lvl="2"/>
            <a:r>
              <a:rPr lang="ru-RU" dirty="0" smtClean="0">
                <a:solidFill>
                  <a:sysClr val="windowText" lastClr="000000"/>
                </a:solidFill>
              </a:rPr>
              <a:t>усиливает дыхание, пото­отделение  — т.е.  организм активно теряет тепло.</a:t>
            </a:r>
          </a:p>
          <a:p>
            <a:r>
              <a:rPr lang="ru-RU" i="1" dirty="0" smtClean="0">
                <a:solidFill>
                  <a:sysClr val="windowText" lastClr="000000"/>
                </a:solidFill>
              </a:rPr>
              <a:t>Пищевое поведение </a:t>
            </a:r>
            <a:r>
              <a:rPr lang="ru-RU" dirty="0" smtClean="0">
                <a:solidFill>
                  <a:sysClr val="windowText" lastClr="000000"/>
                </a:solidFill>
              </a:rPr>
              <a:t>в форме поиска пищи, слюноотделения, уси­ления   кровообращения   и   моторики   кишечника   наблюдается   при стимуляции ядер заднего гипоталамуса. Повреждение других ядер вызывает голодание (</a:t>
            </a:r>
            <a:r>
              <a:rPr lang="ru-RU" dirty="0" err="1" smtClean="0">
                <a:solidFill>
                  <a:sysClr val="windowText" lastClr="000000"/>
                </a:solidFill>
              </a:rPr>
              <a:t>афагия</a:t>
            </a:r>
            <a:r>
              <a:rPr lang="ru-RU" dirty="0" smtClean="0">
                <a:solidFill>
                  <a:sysClr val="windowText" lastClr="000000"/>
                </a:solidFill>
              </a:rPr>
              <a:t>) или чрезмерное потребление пищи (</a:t>
            </a:r>
            <a:r>
              <a:rPr lang="ru-RU" dirty="0" err="1" smtClean="0">
                <a:solidFill>
                  <a:sysClr val="windowText" lastClr="000000"/>
                </a:solidFill>
              </a:rPr>
              <a:t>гиперфагия</a:t>
            </a:r>
            <a:r>
              <a:rPr lang="ru-RU" dirty="0" smtClean="0">
                <a:solidFill>
                  <a:sysClr val="windowText" lastClr="000000"/>
                </a:solidFill>
              </a:rPr>
              <a:t>),  и,  как следствие  —  ожирение.</a:t>
            </a:r>
          </a:p>
          <a:p>
            <a:r>
              <a:rPr lang="ru-RU" dirty="0" smtClean="0">
                <a:solidFill>
                  <a:sysClr val="windowText" lastClr="000000"/>
                </a:solidFill>
              </a:rPr>
              <a:t>В гипоталамусе расположен центр насыщения, чувствительный к составу крови — по мере поедания пищи и ее усвоения, нейроны этого  центра  тормозят активность  нейронов  центра  голода.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424936" cy="5544616"/>
          </a:xfrm>
        </p:spPr>
        <p:txBody>
          <a:bodyPr/>
          <a:lstStyle/>
          <a:p>
            <a:pPr>
              <a:buNone/>
            </a:pPr>
            <a:endParaRPr lang="ru-RU" sz="3200" b="1" dirty="0" smtClean="0"/>
          </a:p>
          <a:p>
            <a:pPr>
              <a:buNone/>
            </a:pPr>
            <a:r>
              <a:rPr lang="ru-RU" sz="3200" b="1" dirty="0" smtClean="0"/>
              <a:t>Гипоталамус</a:t>
            </a:r>
            <a:r>
              <a:rPr lang="ru-RU" sz="3200" dirty="0" smtClean="0"/>
              <a:t> – образует нижние отделы промежуточного мозга и участвует в образовании дна третьего желудочка.</a:t>
            </a:r>
          </a:p>
          <a:p>
            <a:pPr>
              <a:buNone/>
            </a:pPr>
            <a:r>
              <a:rPr lang="ru-RU" sz="3200" dirty="0" smtClean="0"/>
              <a:t> </a:t>
            </a:r>
            <a:r>
              <a:rPr lang="ru-RU" sz="3200" b="1" dirty="0" smtClean="0"/>
              <a:t>Содержит: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3200" dirty="0" smtClean="0"/>
              <a:t>  серый бугор с воронкой и гипофизом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3200" dirty="0" smtClean="0"/>
              <a:t>  зрительный перекрест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3200" dirty="0" smtClean="0"/>
              <a:t>  зрительный тракт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3200" dirty="0" smtClean="0"/>
              <a:t>  сосцевидные тела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283968" y="620688"/>
            <a:ext cx="4860032" cy="623731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Схема расположения ядер гипоталамуса (сагиттальный разрез): </a:t>
            </a:r>
            <a:endParaRPr lang="en-US" sz="2400" b="1" dirty="0" smtClean="0"/>
          </a:p>
          <a:p>
            <a:r>
              <a:rPr lang="ru-RU" sz="2400" dirty="0" smtClean="0"/>
              <a:t>1  –  гипоталамус</a:t>
            </a:r>
            <a:endParaRPr lang="en-US" sz="2400" dirty="0" smtClean="0"/>
          </a:p>
          <a:p>
            <a:r>
              <a:rPr lang="ru-RU" sz="2400" i="1" dirty="0" smtClean="0"/>
              <a:t>2  – </a:t>
            </a:r>
            <a:r>
              <a:rPr lang="ru-RU" sz="2400" dirty="0" smtClean="0"/>
              <a:t> </a:t>
            </a:r>
            <a:r>
              <a:rPr lang="ru-RU" sz="2400" dirty="0" err="1" smtClean="0"/>
              <a:t>околожелудочковое</a:t>
            </a:r>
            <a:r>
              <a:rPr lang="ru-RU" sz="2400" dirty="0" smtClean="0"/>
              <a:t> ядро</a:t>
            </a:r>
            <a:endParaRPr lang="en-US" sz="2400" dirty="0" smtClean="0"/>
          </a:p>
          <a:p>
            <a:r>
              <a:rPr lang="ru-RU" sz="2400" i="1" dirty="0" smtClean="0"/>
              <a:t>3  – </a:t>
            </a:r>
            <a:r>
              <a:rPr lang="ru-RU" sz="2400" dirty="0" smtClean="0"/>
              <a:t> верхнемедиальное ядро</a:t>
            </a:r>
            <a:endParaRPr lang="en-US" sz="2400" dirty="0" smtClean="0"/>
          </a:p>
          <a:p>
            <a:r>
              <a:rPr lang="ru-RU" sz="2400" i="1" dirty="0" smtClean="0"/>
              <a:t>4  –</a:t>
            </a:r>
            <a:r>
              <a:rPr lang="ru-RU" sz="2400" dirty="0" smtClean="0"/>
              <a:t> заднее ядро</a:t>
            </a:r>
            <a:endParaRPr lang="en-US" sz="2400" dirty="0" smtClean="0"/>
          </a:p>
          <a:p>
            <a:r>
              <a:rPr lang="ru-RU" sz="2400" dirty="0" smtClean="0"/>
              <a:t>5  –  нижнемедиальное ядро</a:t>
            </a:r>
            <a:endParaRPr lang="en-US" sz="2400" dirty="0" smtClean="0"/>
          </a:p>
          <a:p>
            <a:r>
              <a:rPr lang="ru-RU" sz="2400" i="1" dirty="0" smtClean="0"/>
              <a:t>6  – </a:t>
            </a:r>
            <a:r>
              <a:rPr lang="ru-RU" sz="2400" dirty="0" smtClean="0"/>
              <a:t> </a:t>
            </a:r>
            <a:r>
              <a:rPr lang="ru-RU" sz="2400" dirty="0" err="1" smtClean="0"/>
              <a:t>надзрительное</a:t>
            </a:r>
            <a:r>
              <a:rPr lang="ru-RU" sz="2400" dirty="0" smtClean="0"/>
              <a:t> ядро</a:t>
            </a:r>
            <a:endParaRPr lang="en-US" sz="2400" dirty="0" smtClean="0"/>
          </a:p>
          <a:p>
            <a:r>
              <a:rPr lang="ru-RU" sz="2400" dirty="0" smtClean="0"/>
              <a:t>7  –  серо-бугорные ядра</a:t>
            </a:r>
            <a:endParaRPr lang="en-US" sz="2400" dirty="0" smtClean="0"/>
          </a:p>
          <a:p>
            <a:r>
              <a:rPr lang="ru-RU" sz="2400" dirty="0" smtClean="0"/>
              <a:t> </a:t>
            </a:r>
            <a:r>
              <a:rPr lang="ru-RU" sz="2400" i="1" dirty="0" smtClean="0"/>
              <a:t>8  – </a:t>
            </a:r>
            <a:r>
              <a:rPr lang="ru-RU" sz="2400" dirty="0" smtClean="0"/>
              <a:t> ядро воронки</a:t>
            </a:r>
            <a:endParaRPr lang="en-US" sz="2400" dirty="0" smtClean="0"/>
          </a:p>
          <a:p>
            <a:r>
              <a:rPr lang="en-US" sz="2400" i="1" dirty="0" smtClean="0"/>
              <a:t> </a:t>
            </a:r>
            <a:r>
              <a:rPr lang="ru-RU" sz="2400" i="1" dirty="0" smtClean="0"/>
              <a:t>9  –  </a:t>
            </a:r>
            <a:r>
              <a:rPr lang="ru-RU" sz="2400" dirty="0" smtClean="0"/>
              <a:t>углубление воронки</a:t>
            </a:r>
            <a:endParaRPr lang="en-US" sz="2400" dirty="0" smtClean="0"/>
          </a:p>
          <a:p>
            <a:r>
              <a:rPr lang="ru-RU" sz="2400" dirty="0" smtClean="0"/>
              <a:t> </a:t>
            </a:r>
            <a:r>
              <a:rPr lang="ru-RU" sz="2400" i="1" dirty="0" smtClean="0"/>
              <a:t>10  – </a:t>
            </a:r>
            <a:r>
              <a:rPr lang="ru-RU" sz="2400" dirty="0" smtClean="0"/>
              <a:t> задняя доля гипофиза</a:t>
            </a:r>
            <a:endParaRPr lang="en-US" sz="2400" dirty="0" smtClean="0"/>
          </a:p>
          <a:p>
            <a:r>
              <a:rPr lang="ru-RU" sz="2400" dirty="0" smtClean="0"/>
              <a:t> </a:t>
            </a:r>
            <a:r>
              <a:rPr lang="ru-RU" sz="2400" i="1" dirty="0" smtClean="0"/>
              <a:t>11</a:t>
            </a:r>
            <a:r>
              <a:rPr lang="ru-RU" sz="2400" dirty="0" smtClean="0"/>
              <a:t>  –  передняя доля гипофиза,</a:t>
            </a:r>
            <a:endParaRPr lang="en-US" sz="2400" dirty="0" smtClean="0"/>
          </a:p>
          <a:p>
            <a:r>
              <a:rPr lang="ru-RU" sz="2400" i="1" dirty="0" smtClean="0"/>
              <a:t>12  – </a:t>
            </a:r>
            <a:r>
              <a:rPr lang="ru-RU" sz="2400" dirty="0" smtClean="0"/>
              <a:t> зрительный перекрест</a:t>
            </a:r>
            <a:endParaRPr lang="ru-RU" sz="2400" dirty="0"/>
          </a:p>
        </p:txBody>
      </p:sp>
      <p:pic>
        <p:nvPicPr>
          <p:cNvPr id="7" name="Содержимое 6" descr="promezhutochnyj-mozg_1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340768"/>
            <a:ext cx="3851920" cy="51406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1\Desktop\анатомия\img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5504894" cy="41490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Гипоталамо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гипофизарная система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8064" y="1124744"/>
            <a:ext cx="3995936" cy="59492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   Гипоталамус в ответе за нервные импульсы оказывает стимулирующее или тормозящее действие на переднюю долю гипофиза. Через гипофизарные гормоны гипоталамус регулирует функцию периферических желез внутренней секреции.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6025856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Задняя часть гипоталамуса</a:t>
            </a:r>
            <a:r>
              <a:rPr lang="ru-RU" dirty="0" smtClean="0"/>
              <a:t> обеспечивает деятельность симпатической системы. Стимуляция ее приводит к расширению кровеносных сосудов, повышению температуры, усилению метаболизма и расширению зрачка.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Передняя часть гипоталамуса</a:t>
            </a:r>
            <a:r>
              <a:rPr lang="ru-RU" dirty="0" smtClean="0"/>
              <a:t> осуществляет контроль над деятельностью парасимпатической системы.</a:t>
            </a:r>
          </a:p>
          <a:p>
            <a:r>
              <a:rPr lang="ru-RU" b="1" dirty="0" smtClean="0"/>
              <a:t>Поражение гипоталамуса</a:t>
            </a:r>
            <a:r>
              <a:rPr lang="ru-RU" dirty="0" smtClean="0"/>
              <a:t> приводит к утере способности регулировать температуру тела, снижению половых функций. Следствием поражения гипоталамуса и питуитарной железы является несахарный диабет.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265</TotalTime>
  <Words>421</Words>
  <Application>Microsoft Office PowerPoint</Application>
  <PresentationFormat>Экран (4:3)</PresentationFormat>
  <Paragraphs>108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Городская</vt:lpstr>
      <vt:lpstr>Промежуточный мозг (diencephalon)</vt:lpstr>
      <vt:lpstr>Общее строение мозга</vt:lpstr>
      <vt:lpstr>Промежуточный мозг</vt:lpstr>
      <vt:lpstr>Промежуточный мозг (diencephalon)</vt:lpstr>
      <vt:lpstr>Слайд 5</vt:lpstr>
      <vt:lpstr>Слайд 6</vt:lpstr>
      <vt:lpstr>Таламус - зрительный бугор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Гипоталамус - подбугорье</vt:lpstr>
      <vt:lpstr>Слайд 16</vt:lpstr>
      <vt:lpstr>Слайд 17</vt:lpstr>
      <vt:lpstr>Слайд 18</vt:lpstr>
      <vt:lpstr>Слайд 19</vt:lpstr>
      <vt:lpstr>Гипоталамо – гипофизарная система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Промежуточный мозг (diencephalon)</dc:title>
  <dc:creator>1</dc:creator>
  <cp:lastModifiedBy>1</cp:lastModifiedBy>
  <cp:revision>29</cp:revision>
  <dcterms:created xsi:type="dcterms:W3CDTF">2014-05-15T05:47:21Z</dcterms:created>
  <dcterms:modified xsi:type="dcterms:W3CDTF">2014-05-19T14:32:11Z</dcterms:modified>
</cp:coreProperties>
</file>