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56" r:id="rId2"/>
    <p:sldId id="257" r:id="rId3"/>
    <p:sldId id="267" r:id="rId4"/>
    <p:sldId id="265" r:id="rId5"/>
    <p:sldId id="258" r:id="rId6"/>
    <p:sldId id="259" r:id="rId7"/>
    <p:sldId id="260" r:id="rId8"/>
    <p:sldId id="261" r:id="rId9"/>
    <p:sldId id="262" r:id="rId10"/>
    <p:sldId id="263" r:id="rId11"/>
    <p:sldId id="269" r:id="rId12"/>
    <p:sldId id="268" r:id="rId13"/>
    <p:sldId id="266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7EE8F6"/>
    <a:srgbClr val="CC3399"/>
    <a:srgbClr val="66FF99"/>
    <a:srgbClr val="00FF00"/>
    <a:srgbClr val="66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137" autoAdjust="0"/>
    <p:restoredTop sz="94660"/>
  </p:normalViewPr>
  <p:slideViewPr>
    <p:cSldViewPr>
      <p:cViewPr varScale="1">
        <p:scale>
          <a:sx n="68" d="100"/>
          <a:sy n="68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A0D59-6B61-4B3B-9CDC-886C00C4CFEB}" type="datetimeFigureOut">
              <a:rPr lang="ru-RU" smtClean="0"/>
              <a:pPr/>
              <a:t>07.11.2014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07CC8-A297-4D19-919A-550B0AD900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1497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07CC8-A297-4D19-919A-550B0AD9002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5117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B3D4206-F46B-4F70-9D8E-8D80D97B2B9F}" type="datetimeFigureOut">
              <a:rPr lang="ru-RU" smtClean="0"/>
              <a:pPr/>
              <a:t>07.11.2014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F7E250A-BC05-48BF-9BE2-A0576C9B35A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apa-vlad.narod.ru/photo/chelovek/Prava-rebjonka.files/011-Schastja-i-solntsa-vam-deti.html" TargetMode="External"/><Relationship Id="rId2" Type="http://schemas.openxmlformats.org/officeDocument/2006/relationships/hyperlink" Target="http://ru.wikiped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etskii-sad445.ucoz.ru/publ/pravo_chto_ehto/1-1-0-1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878" y="1507408"/>
            <a:ext cx="7848600" cy="1927225"/>
          </a:xfrm>
        </p:spPr>
        <p:txBody>
          <a:bodyPr/>
          <a:lstStyle/>
          <a:p>
            <a:r>
              <a:rPr lang="ru-RU" dirty="0" smtClean="0">
                <a:solidFill>
                  <a:srgbClr val="FF3399"/>
                </a:solidFill>
              </a:rPr>
              <a:t>мои права</a:t>
            </a:r>
            <a:endParaRPr lang="ru-RU" dirty="0">
              <a:solidFill>
                <a:srgbClr val="FF3399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501008"/>
            <a:ext cx="6400800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437112"/>
            <a:ext cx="2710120" cy="164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854460"/>
            <a:ext cx="2304256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33930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3399"/>
                </a:solidFill>
              </a:rPr>
              <a:t>Что такое конвенция?</a:t>
            </a:r>
            <a:endParaRPr lang="ru-RU" dirty="0">
              <a:solidFill>
                <a:srgbClr val="FF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Конвенция-международный правовой документ, определяющий права детей. </a:t>
            </a:r>
          </a:p>
          <a:p>
            <a:r>
              <a:rPr lang="ru-RU" dirty="0" smtClean="0"/>
              <a:t>Конвенция вступила в силу 2 сентября 1990 года.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89040"/>
            <a:ext cx="3240360" cy="2430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44144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332656"/>
            <a:ext cx="4320480" cy="63093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B050"/>
                </a:solidFill>
              </a:rPr>
              <a:t>Тот, кто о Конвенции не знает,</a:t>
            </a:r>
          </a:p>
          <a:p>
            <a:pPr marL="0" indent="0">
              <a:buNone/>
            </a:pPr>
            <a:r>
              <a:rPr lang="ru-RU" dirty="0">
                <a:solidFill>
                  <a:srgbClr val="7EE8F6"/>
                </a:solidFill>
              </a:rPr>
              <a:t>Много в этой жизни потеряет.</a:t>
            </a:r>
          </a:p>
          <a:p>
            <a:pPr marL="0" indent="0">
              <a:buNone/>
            </a:pPr>
            <a:r>
              <a:rPr lang="ru-RU" dirty="0">
                <a:solidFill>
                  <a:srgbClr val="CC3399"/>
                </a:solidFill>
              </a:rPr>
              <a:t>Мы права свои учили в школе,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Чтобы в дружбе жить и в доброй воле.</a:t>
            </a:r>
          </a:p>
          <a:p>
            <a:pPr marL="0" indent="0">
              <a:buNone/>
            </a:pPr>
            <a:r>
              <a:rPr lang="ru-RU" dirty="0">
                <a:solidFill>
                  <a:srgbClr val="FFC000"/>
                </a:solidFill>
              </a:rPr>
              <a:t>Будет жизнь волшебной и прекрасной,</a:t>
            </a:r>
          </a:p>
          <a:p>
            <a:pPr marL="0" indent="0">
              <a:buNone/>
            </a:pPr>
            <a:r>
              <a:rPr lang="ru-RU" dirty="0">
                <a:solidFill>
                  <a:srgbClr val="7030A0"/>
                </a:solidFill>
              </a:rPr>
              <a:t>Мы права учили не напрасно.</a:t>
            </a:r>
          </a:p>
          <a:p>
            <a:pPr marL="0" indent="0">
              <a:buNone/>
            </a:pPr>
            <a:r>
              <a:rPr lang="ru-RU" dirty="0">
                <a:solidFill>
                  <a:srgbClr val="66FF99"/>
                </a:solidFill>
              </a:rPr>
              <a:t>Пусть всегда над нами солнце светит,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Пусть живут в добре и счастье дети.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692695"/>
            <a:ext cx="4747667" cy="5781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63161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i="1" u="sng" dirty="0" smtClean="0">
                <a:solidFill>
                  <a:srgbClr val="FF3399"/>
                </a:solidFill>
              </a:rPr>
              <a:t>Я имею право</a:t>
            </a:r>
            <a:endParaRPr lang="ru-RU" sz="5400" i="1" u="sng" dirty="0">
              <a:solidFill>
                <a:srgbClr val="FF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7144"/>
            <a:ext cx="8646570" cy="511221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 жизнь,</a:t>
            </a:r>
          </a:p>
          <a:p>
            <a:r>
              <a:rPr lang="ru-RU" dirty="0"/>
              <a:t> на свободу слова, мысли и религии,</a:t>
            </a:r>
          </a:p>
          <a:p>
            <a:r>
              <a:rPr lang="ru-RU" dirty="0"/>
              <a:t> на медицинскую помощь,</a:t>
            </a:r>
          </a:p>
          <a:p>
            <a:r>
              <a:rPr lang="ru-RU" dirty="0"/>
              <a:t> на отдых, досуг и участие в культурной и творческой жизни,</a:t>
            </a:r>
          </a:p>
          <a:p>
            <a:r>
              <a:rPr lang="ru-RU" dirty="0"/>
              <a:t> жить со своими родителями и воспитываться в семье,</a:t>
            </a:r>
          </a:p>
          <a:p>
            <a:r>
              <a:rPr lang="ru-RU" dirty="0"/>
              <a:t> на воспитание,</a:t>
            </a:r>
          </a:p>
          <a:p>
            <a:r>
              <a:rPr lang="ru-RU" dirty="0"/>
              <a:t> на уважение человеческого достоинства,</a:t>
            </a:r>
          </a:p>
          <a:p>
            <a:r>
              <a:rPr lang="ru-RU" dirty="0"/>
              <a:t> на защиту от жесткого обращения,</a:t>
            </a:r>
          </a:p>
          <a:p>
            <a:r>
              <a:rPr lang="ru-RU" dirty="0"/>
              <a:t> на Ф.И.О. при рождении</a:t>
            </a:r>
            <a:r>
              <a:rPr lang="ru-RU" dirty="0" smtClean="0"/>
              <a:t>,</a:t>
            </a:r>
            <a:endParaRPr lang="ru-RU" dirty="0"/>
          </a:p>
          <a:p>
            <a:r>
              <a:rPr lang="ru-RU" dirty="0"/>
              <a:t> на образование </a:t>
            </a:r>
            <a:r>
              <a:rPr lang="ru-RU" dirty="0" smtClean="0"/>
              <a:t>,</a:t>
            </a:r>
            <a:endParaRPr lang="ru-RU" dirty="0"/>
          </a:p>
          <a:p>
            <a:r>
              <a:rPr lang="ru-RU" dirty="0" smtClean="0"/>
              <a:t>на </a:t>
            </a:r>
            <a:r>
              <a:rPr lang="ru-RU" dirty="0"/>
              <a:t>помощь со стороны государства по защите моих прав.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99278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000"/>
                            </p:stCondLst>
                            <p:childTnLst>
                              <p:par>
                                <p:cTn id="9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2000"/>
                            </p:stCondLst>
                            <p:childTnLst>
                              <p:par>
                                <p:cTn id="17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i="1" u="sng" dirty="0" smtClean="0">
                <a:solidFill>
                  <a:srgbClr val="FF3399"/>
                </a:solidFill>
              </a:rPr>
              <a:t>Право на жизнь</a:t>
            </a:r>
            <a:endParaRPr lang="ru-RU" sz="5400" i="1" u="sng" dirty="0">
              <a:solidFill>
                <a:srgbClr val="FF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еотъемлемое </a:t>
            </a:r>
            <a:r>
              <a:rPr lang="ru-RU" dirty="0"/>
              <a:t>право каждого человека, охраняемое законом. Его содержание заключается в том, что никто не может быть умышленно лишен жизни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284984"/>
            <a:ext cx="2664297" cy="3399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27970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u-RU" sz="5400" i="1" u="sng" dirty="0" smtClean="0">
                <a:solidFill>
                  <a:srgbClr val="FF3399"/>
                </a:solidFill>
              </a:rPr>
              <a:t>Право на имя</a:t>
            </a:r>
            <a:endParaRPr lang="ru-RU" sz="5400" i="1" u="sng" dirty="0">
              <a:solidFill>
                <a:srgbClr val="FF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513623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</a:t>
            </a:r>
            <a:r>
              <a:rPr lang="ru-RU" dirty="0" smtClean="0"/>
              <a:t>еотчуждаемое </a:t>
            </a:r>
            <a:r>
              <a:rPr lang="ru-RU" dirty="0"/>
              <a:t>субъективное право, является личным неимущественным правом, возникает в основном у субъектов гражданского, авторского, семейного права.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>
                <a:solidFill>
                  <a:srgbClr val="FF0000"/>
                </a:solidFill>
              </a:rPr>
              <a:t>Имена у детей разными бывают.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FF00"/>
                </a:solidFill>
              </a:rPr>
              <a:t>Почему, отчего так нас называют?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3399"/>
                </a:solidFill>
              </a:rPr>
              <a:t>Вот Виктория – победа –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</a:rPr>
              <a:t>Названа по просьбе деда.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7030A0"/>
                </a:solidFill>
              </a:rPr>
              <a:t>Леонид – подобный льву,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66FFFF"/>
                </a:solidFill>
              </a:rPr>
              <a:t>Ленькой я его зову.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А Мариночка – морская,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66FF99"/>
                </a:solidFill>
              </a:rPr>
              <a:t>Имя это слух ласкает.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CC3399"/>
                </a:solidFill>
              </a:rPr>
              <a:t>Почему, отчего так нас называют?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</a:rPr>
              <a:t>Почему имена разными бывают?</a:t>
            </a:r>
          </a:p>
          <a:p>
            <a:pPr algn="just"/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293" y="2348880"/>
            <a:ext cx="2609651" cy="3428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55510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i="1" u="sng" dirty="0" smtClean="0">
                <a:solidFill>
                  <a:srgbClr val="FF3399"/>
                </a:solidFill>
              </a:rPr>
              <a:t>Право на свободу слова</a:t>
            </a:r>
            <a:endParaRPr lang="ru-RU" sz="5400" i="1" u="sng" dirty="0">
              <a:solidFill>
                <a:srgbClr val="FF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П</a:t>
            </a:r>
            <a:r>
              <a:rPr lang="ru-RU" dirty="0" smtClean="0"/>
              <a:t>раво </a:t>
            </a:r>
            <a:r>
              <a:rPr lang="ru-RU" dirty="0"/>
              <a:t>человека свободно выражать свои мысли. В настоящее время включает свободу выражения, как в устной, так и в письменной форме </a:t>
            </a:r>
            <a:r>
              <a:rPr lang="ru-RU" dirty="0" smtClean="0"/>
              <a:t>в </a:t>
            </a:r>
            <a:r>
              <a:rPr lang="ru-RU" dirty="0"/>
              <a:t>меньшей степени относится к политической и социальной </a:t>
            </a:r>
            <a:r>
              <a:rPr lang="ru-RU" dirty="0" smtClean="0"/>
              <a:t>рекламе.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77072"/>
            <a:ext cx="3024167" cy="226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76119"/>
            <a:ext cx="2019548" cy="309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13500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"/>
                            </p:stCondLst>
                            <p:childTnLst>
                              <p:par>
                                <p:cTn id="12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4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12928 L -0.07309 -0.30944 L 0.12257 -0.24769 L 0.00989 -0.06938 L 3.05556E-6 3.85754E-6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-25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4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i="1" u="sng" dirty="0" smtClean="0">
                <a:solidFill>
                  <a:srgbClr val="FF3399"/>
                </a:solidFill>
              </a:rPr>
              <a:t>Право на образование </a:t>
            </a:r>
            <a:endParaRPr lang="ru-RU" sz="5400" i="1" u="sng" dirty="0">
              <a:solidFill>
                <a:srgbClr val="FF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507288" cy="4920208"/>
          </a:xfrm>
        </p:spPr>
        <p:txBody>
          <a:bodyPr>
            <a:normAutofit/>
          </a:bodyPr>
          <a:lstStyle/>
          <a:p>
            <a:r>
              <a:rPr lang="ru-RU" dirty="0" smtClean="0"/>
              <a:t>Гарантируются </a:t>
            </a:r>
            <a:r>
              <a:rPr lang="ru-RU" dirty="0"/>
              <a:t>общедоступность и бесплатность дошкольного, основного общего и среднего профессионального </a:t>
            </a:r>
            <a:r>
              <a:rPr lang="ru-RU" dirty="0" smtClean="0"/>
              <a:t>образования. </a:t>
            </a:r>
            <a:r>
              <a:rPr lang="ru-RU" dirty="0"/>
              <a:t>Каждый вправе на конкурсной основе бесплатно получить высшее </a:t>
            </a:r>
            <a:r>
              <a:rPr lang="ru-RU" dirty="0" smtClean="0"/>
              <a:t>образование. </a:t>
            </a:r>
            <a:r>
              <a:rPr lang="ru-RU" dirty="0"/>
              <a:t>Основное общее образование обязательно. Родители или лица, их заменяющие, обеспечивают получение детьми основного общего образования. </a:t>
            </a:r>
            <a:endParaRPr 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1699" y="4393322"/>
            <a:ext cx="3106725" cy="233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29990"/>
            <a:ext cx="2952328" cy="221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65931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i="1" u="sng" dirty="0" smtClean="0">
                <a:solidFill>
                  <a:srgbClr val="FF3399"/>
                </a:solidFill>
              </a:rPr>
              <a:t>Право на медицинское обслуживание</a:t>
            </a:r>
            <a:endParaRPr lang="ru-RU" sz="5400" i="1" u="sng" dirty="0">
              <a:solidFill>
                <a:srgbClr val="FF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22527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Каждый гражданин в нашей стране имеет право на медицинское обслуживание, охраной здоровья нельзя пренебрегать, как это часто практикуется в медицинских учреждениях нашего времени.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94152"/>
            <a:ext cx="45339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16906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5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5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211144" cy="990600"/>
          </a:xfrm>
        </p:spPr>
        <p:txBody>
          <a:bodyPr>
            <a:noAutofit/>
          </a:bodyPr>
          <a:lstStyle/>
          <a:p>
            <a:pPr algn="ctr"/>
            <a:r>
              <a:rPr lang="ru-RU" sz="4800" i="1" u="sng" dirty="0" smtClean="0">
                <a:solidFill>
                  <a:srgbClr val="FF3399"/>
                </a:solidFill>
              </a:rPr>
              <a:t>Право на отдых и досуг</a:t>
            </a:r>
            <a:endParaRPr lang="ru-RU" sz="4800" i="1" u="sng" dirty="0">
              <a:solidFill>
                <a:srgbClr val="FF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00200"/>
            <a:ext cx="8147248" cy="19008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Право ребенка на отдых и досуг, право участвовать в играх и развлекательных мероприятиях, соответствующих его возрасту, и свободно участвовать в культурной жизни и заниматься искусством.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789040"/>
            <a:ext cx="4220787" cy="285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6163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 smtClean="0">
                <a:solidFill>
                  <a:srgbClr val="FF3399"/>
                </a:solidFill>
              </a:rPr>
              <a:t>Право на защиту</a:t>
            </a:r>
            <a:endParaRPr lang="ru-RU" i="1" u="sng" dirty="0">
              <a:solidFill>
                <a:srgbClr val="FF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876800"/>
          </a:xfrm>
        </p:spPr>
        <p:txBody>
          <a:bodyPr/>
          <a:lstStyle/>
          <a:p>
            <a:r>
              <a:rPr lang="ru-RU" dirty="0" smtClean="0"/>
              <a:t>Защиты ребенка от всех форм физического или психологического насилия, оскорбления, отсутствия заботы или небрежного обращения, грубого обращения или эксплуатации.</a:t>
            </a: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8591" y="1484784"/>
            <a:ext cx="3194813" cy="368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55524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</a:t>
            </a:r>
            <a:endParaRPr lang="ru-RU" u="sng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Слушаться родителей</a:t>
            </a:r>
          </a:p>
          <a:p>
            <a:r>
              <a:rPr lang="ru-RU" dirty="0" smtClean="0"/>
              <a:t>Принимать их заботу и воспитание</a:t>
            </a:r>
          </a:p>
          <a:p>
            <a:r>
              <a:rPr lang="ru-RU" dirty="0" smtClean="0"/>
              <a:t>Соблюдать правила поведения в школе и дома</a:t>
            </a:r>
          </a:p>
          <a:p>
            <a:r>
              <a:rPr lang="ru-RU" dirty="0"/>
              <a:t> </a:t>
            </a:r>
            <a:r>
              <a:rPr lang="ru-RU" dirty="0" smtClean="0"/>
              <a:t>Каждый </a:t>
            </a:r>
            <a:r>
              <a:rPr lang="ru-RU" dirty="0"/>
              <a:t>несовершеннолетний обязан получить основное общее </a:t>
            </a:r>
            <a:r>
              <a:rPr lang="ru-RU" dirty="0" smtClean="0"/>
              <a:t>образование</a:t>
            </a:r>
          </a:p>
          <a:p>
            <a:r>
              <a:rPr lang="ru-RU" dirty="0" smtClean="0"/>
              <a:t>Юноши  </a:t>
            </a:r>
            <a:r>
              <a:rPr lang="ru-RU" dirty="0"/>
              <a:t>несут воинскую обязанность в виде воин­ского учета и подготовки к военной </a:t>
            </a:r>
            <a:r>
              <a:rPr lang="ru-RU" dirty="0" smtClean="0"/>
              <a:t>службе</a:t>
            </a:r>
          </a:p>
          <a:p>
            <a:r>
              <a:rPr lang="ru-RU" dirty="0" smtClean="0"/>
              <a:t>Лица</a:t>
            </a:r>
            <a:r>
              <a:rPr lang="ru-RU" dirty="0"/>
              <a:t>, не достигшие совершеннолетия, не могут приобретать, хранить, коллек­ционировать и носить оружие, в том числе оружие самообороны </a:t>
            </a:r>
          </a:p>
        </p:txBody>
      </p:sp>
    </p:spTree>
    <p:extLst>
      <p:ext uri="{BB962C8B-B14F-4D97-AF65-F5344CB8AC3E}">
        <p14:creationId xmlns:p14="http://schemas.microsoft.com/office/powerpoint/2010/main" xmlns="" val="204390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3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2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4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915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07012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Использованная 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Конвенция о правах ребенка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ru.wikipedia.org</a:t>
            </a:r>
            <a:endParaRPr lang="ru-RU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papa-vlad.narod.ru/photo/chelovek/Prava-rebjonka.files/011-Schastja-i-solntsa-vam-deti.html</a:t>
            </a:r>
            <a:endParaRPr lang="ru-RU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detskii-sad445.ucoz.ru/publ/pravo_chto_ehto/1-1-0-17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68964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216</TotalTime>
  <Words>513</Words>
  <Application>Microsoft Office PowerPoint</Application>
  <PresentationFormat>Экран (4:3)</PresentationFormat>
  <Paragraphs>61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Ясность</vt:lpstr>
      <vt:lpstr>мои права</vt:lpstr>
      <vt:lpstr>Что такое конвенция?</vt:lpstr>
      <vt:lpstr>Слайд 3</vt:lpstr>
      <vt:lpstr>Я имею право</vt:lpstr>
      <vt:lpstr>Право на жизнь</vt:lpstr>
      <vt:lpstr>Право на имя</vt:lpstr>
      <vt:lpstr>Право на свободу слова</vt:lpstr>
      <vt:lpstr>Право на образование </vt:lpstr>
      <vt:lpstr>Право на медицинское обслуживание</vt:lpstr>
      <vt:lpstr>Право на отдых и досуг</vt:lpstr>
      <vt:lpstr>Право на защиту</vt:lpstr>
      <vt:lpstr>Обязанности</vt:lpstr>
      <vt:lpstr>Слайд 13</vt:lpstr>
      <vt:lpstr>Использованная 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мои права</dc:title>
  <dc:creator>пользователь</dc:creator>
  <cp:lastModifiedBy>Asus</cp:lastModifiedBy>
  <cp:revision>27</cp:revision>
  <dcterms:created xsi:type="dcterms:W3CDTF">2013-02-25T15:58:11Z</dcterms:created>
  <dcterms:modified xsi:type="dcterms:W3CDTF">2014-11-07T13:37:20Z</dcterms:modified>
</cp:coreProperties>
</file>