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64" r:id="rId3"/>
    <p:sldId id="257" r:id="rId4"/>
    <p:sldId id="265" r:id="rId5"/>
    <p:sldId id="258" r:id="rId6"/>
    <p:sldId id="259" r:id="rId7"/>
    <p:sldId id="260" r:id="rId8"/>
    <p:sldId id="261" r:id="rId9"/>
    <p:sldId id="266" r:id="rId10"/>
    <p:sldId id="262" r:id="rId11"/>
    <p:sldId id="263" r:id="rId12"/>
    <p:sldId id="268" r:id="rId13"/>
    <p:sldId id="269" r:id="rId14"/>
    <p:sldId id="267"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E9ECBB-EFF4-4BE8-92A0-386B4AB4F8AB}" type="datetimeFigureOut">
              <a:rPr lang="ru-RU" smtClean="0"/>
              <a:t>15.09.2016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A92C96-E233-48EB-B955-3CA6FD04424A}" type="slidenum">
              <a:rPr lang="ru-RU" smtClean="0"/>
              <a:t>‹#›</a:t>
            </a:fld>
            <a:endParaRPr lang="ru-RU"/>
          </a:p>
        </p:txBody>
      </p:sp>
    </p:spTree>
    <p:extLst>
      <p:ext uri="{BB962C8B-B14F-4D97-AF65-F5344CB8AC3E}">
        <p14:creationId xmlns:p14="http://schemas.microsoft.com/office/powerpoint/2010/main" val="3275303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A92C96-E233-48EB-B955-3CA6FD04424A}" type="slidenum">
              <a:rPr lang="ru-RU" smtClean="0"/>
              <a:t>3</a:t>
            </a:fld>
            <a:endParaRPr lang="ru-RU"/>
          </a:p>
        </p:txBody>
      </p:sp>
    </p:spTree>
    <p:extLst>
      <p:ext uri="{BB962C8B-B14F-4D97-AF65-F5344CB8AC3E}">
        <p14:creationId xmlns:p14="http://schemas.microsoft.com/office/powerpoint/2010/main" val="4044633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ru-RU" smtClean="0"/>
              <a:t>Образец заголовка</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CCE9C83-3995-4ABE-AA03-A1F7705F0932}" type="datetimeFigureOut">
              <a:rPr lang="ru-RU" smtClean="0"/>
              <a:t>15.09.2016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15448BFC-E2E9-4EFB-BEC8-ECE03DFBBAC4}" type="slidenum">
              <a:rPr lang="ru-RU" smtClean="0"/>
              <a:t>‹#›</a:t>
            </a:fld>
            <a:endParaRPr lang="ru-RU"/>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ru-RU" smtClean="0"/>
              <a:t>Образец заголовка</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CCE9C83-3995-4ABE-AA03-A1F7705F0932}" type="datetimeFigureOut">
              <a:rPr lang="ru-RU" smtClean="0"/>
              <a:t>15.09.2016</a:t>
            </a:fld>
            <a:endParaRPr lang="ru-RU"/>
          </a:p>
        </p:txBody>
      </p:sp>
      <p:sp>
        <p:nvSpPr>
          <p:cNvPr id="10" name="Slide Number Placeholder 9"/>
          <p:cNvSpPr>
            <a:spLocks noGrp="1"/>
          </p:cNvSpPr>
          <p:nvPr>
            <p:ph type="sldNum" sz="quarter" idx="11"/>
          </p:nvPr>
        </p:nvSpPr>
        <p:spPr/>
        <p:txBody>
          <a:bodyPr/>
          <a:lstStyle/>
          <a:p>
            <a:fld id="{15448BFC-E2E9-4EFB-BEC8-ECE03DFBBAC4}" type="slidenum">
              <a:rPr lang="ru-RU" smtClean="0"/>
              <a:t>‹#›</a:t>
            </a:fld>
            <a:endParaRPr lang="ru-RU"/>
          </a:p>
        </p:txBody>
      </p:sp>
      <p:sp>
        <p:nvSpPr>
          <p:cNvPr id="12" name="Footer Placeholder 11"/>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ru-RU" smtClean="0"/>
              <a:t>Образец заголовка</a:t>
            </a:r>
            <a:endParaRPr lang="en-US" dirty="0"/>
          </a:p>
        </p:txBody>
      </p:sp>
      <p:sp>
        <p:nvSpPr>
          <p:cNvPr id="19" name="Date Placeholder 18"/>
          <p:cNvSpPr>
            <a:spLocks noGrp="1"/>
          </p:cNvSpPr>
          <p:nvPr>
            <p:ph type="dt" sz="half" idx="10"/>
          </p:nvPr>
        </p:nvSpPr>
        <p:spPr/>
        <p:txBody>
          <a:bodyPr/>
          <a:lstStyle/>
          <a:p>
            <a:fld id="{FCCE9C83-3995-4ABE-AA03-A1F7705F0932}" type="datetimeFigureOut">
              <a:rPr lang="ru-RU" smtClean="0"/>
              <a:t>15.09.2016</a:t>
            </a:fld>
            <a:endParaRPr lang="ru-RU"/>
          </a:p>
        </p:txBody>
      </p:sp>
      <p:sp>
        <p:nvSpPr>
          <p:cNvPr id="20" name="Slide Number Placeholder 19"/>
          <p:cNvSpPr>
            <a:spLocks noGrp="1"/>
          </p:cNvSpPr>
          <p:nvPr>
            <p:ph type="sldNum" sz="quarter" idx="11"/>
          </p:nvPr>
        </p:nvSpPr>
        <p:spPr/>
        <p:txBody>
          <a:bodyPr/>
          <a:lstStyle/>
          <a:p>
            <a:fld id="{15448BFC-E2E9-4EFB-BEC8-ECE03DFBBAC4}" type="slidenum">
              <a:rPr lang="ru-RU" smtClean="0"/>
              <a:t>‹#›</a:t>
            </a:fld>
            <a:endParaRPr lang="ru-RU"/>
          </a:p>
        </p:txBody>
      </p:sp>
      <p:sp>
        <p:nvSpPr>
          <p:cNvPr id="21" name="Footer Placeholder 20"/>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FCCE9C83-3995-4ABE-AA03-A1F7705F0932}" type="datetimeFigureOut">
              <a:rPr lang="ru-RU" smtClean="0"/>
              <a:t>15.09.2016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5448BFC-E2E9-4EFB-BEC8-ECE03DFBBAC4}" type="slidenum">
              <a:rPr lang="ru-RU" smtClean="0"/>
              <a:t>‹#›</a:t>
            </a:fld>
            <a:endParaRPr lang="ru-RU"/>
          </a:p>
        </p:txBody>
      </p:sp>
      <p:sp>
        <p:nvSpPr>
          <p:cNvPr id="9" name="Content Placeholder 8"/>
          <p:cNvSpPr>
            <a:spLocks noGrp="1"/>
          </p:cNvSpPr>
          <p:nvPr>
            <p:ph sz="quarter" idx="13"/>
          </p:nvPr>
        </p:nvSpPr>
        <p:spPr>
          <a:xfrm>
            <a:off x="1216152" y="841248"/>
            <a:ext cx="3730752" cy="43891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FCCE9C83-3995-4ABE-AA03-A1F7705F0932}" type="datetimeFigureOut">
              <a:rPr lang="ru-RU" smtClean="0"/>
              <a:t>15.09.2016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5448BFC-E2E9-4EFB-BEC8-ECE03DFBBAC4}" type="slidenum">
              <a:rPr lang="ru-RU" smtClean="0"/>
              <a:t>‹#›</a:t>
            </a:fld>
            <a:endParaRPr lang="ru-RU"/>
          </a:p>
        </p:txBody>
      </p:sp>
      <p:sp>
        <p:nvSpPr>
          <p:cNvPr id="11" name="Content Placeholder 10"/>
          <p:cNvSpPr>
            <a:spLocks noGrp="1"/>
          </p:cNvSpPr>
          <p:nvPr>
            <p:ph sz="quarter" idx="13"/>
          </p:nvPr>
        </p:nvSpPr>
        <p:spPr>
          <a:xfrm>
            <a:off x="1216152" y="1380744"/>
            <a:ext cx="3730752" cy="38404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CCE9C83-3995-4ABE-AA03-A1F7705F0932}" type="datetimeFigureOut">
              <a:rPr lang="ru-RU" smtClean="0"/>
              <a:t>15.09.2016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5448BFC-E2E9-4EFB-BEC8-ECE03DFBBAC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CCE9C83-3995-4ABE-AA03-A1F7705F0932}" type="datetimeFigureOut">
              <a:rPr lang="ru-RU" smtClean="0"/>
              <a:t>15.09.2016</a:t>
            </a:fld>
            <a:endParaRPr lang="ru-RU"/>
          </a:p>
        </p:txBody>
      </p:sp>
      <p:sp>
        <p:nvSpPr>
          <p:cNvPr id="6" name="Slide Number Placeholder 5"/>
          <p:cNvSpPr>
            <a:spLocks noGrp="1"/>
          </p:cNvSpPr>
          <p:nvPr>
            <p:ph type="sldNum" sz="quarter" idx="11"/>
          </p:nvPr>
        </p:nvSpPr>
        <p:spPr/>
        <p:txBody>
          <a:bodyPr/>
          <a:lstStyle/>
          <a:p>
            <a:fld id="{15448BFC-E2E9-4EFB-BEC8-ECE03DFBBAC4}"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Content Placeholder 13"/>
          <p:cNvSpPr>
            <a:spLocks noGrp="1"/>
          </p:cNvSpPr>
          <p:nvPr>
            <p:ph sz="quarter" idx="13"/>
          </p:nvPr>
        </p:nvSpPr>
        <p:spPr>
          <a:xfrm>
            <a:off x="914400" y="381000"/>
            <a:ext cx="4800600" cy="5943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9" name="Date Placeholder 8"/>
          <p:cNvSpPr>
            <a:spLocks noGrp="1"/>
          </p:cNvSpPr>
          <p:nvPr>
            <p:ph type="dt" sz="half" idx="14"/>
          </p:nvPr>
        </p:nvSpPr>
        <p:spPr/>
        <p:txBody>
          <a:bodyPr/>
          <a:lstStyle/>
          <a:p>
            <a:fld id="{FCCE9C83-3995-4ABE-AA03-A1F7705F0932}" type="datetimeFigureOut">
              <a:rPr lang="ru-RU" smtClean="0"/>
              <a:t>15.09.2016</a:t>
            </a:fld>
            <a:endParaRPr lang="ru-RU"/>
          </a:p>
        </p:txBody>
      </p:sp>
      <p:sp>
        <p:nvSpPr>
          <p:cNvPr id="10" name="Slide Number Placeholder 9"/>
          <p:cNvSpPr>
            <a:spLocks noGrp="1"/>
          </p:cNvSpPr>
          <p:nvPr>
            <p:ph type="sldNum" sz="quarter" idx="15"/>
          </p:nvPr>
        </p:nvSpPr>
        <p:spPr/>
        <p:txBody>
          <a:bodyPr/>
          <a:lstStyle/>
          <a:p>
            <a:fld id="{15448BFC-E2E9-4EFB-BEC8-ECE03DFBBAC4}" type="slidenum">
              <a:rPr lang="ru-RU" smtClean="0"/>
              <a:t>‹#›</a:t>
            </a:fld>
            <a:endParaRPr lang="ru-RU"/>
          </a:p>
        </p:txBody>
      </p:sp>
      <p:sp>
        <p:nvSpPr>
          <p:cNvPr id="13" name="Footer Placeholder 12"/>
          <p:cNvSpPr>
            <a:spLocks noGrp="1"/>
          </p:cNvSpPr>
          <p:nvPr>
            <p:ph type="ftr" sz="quarter" idx="16"/>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CE9C83-3995-4ABE-AA03-A1F7705F0932}" type="datetimeFigureOut">
              <a:rPr lang="ru-RU" smtClean="0"/>
              <a:t>15.09.2016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5448BFC-E2E9-4EFB-BEC8-ECE03DFBBAC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CCE9C83-3995-4ABE-AA03-A1F7705F0932}" type="datetimeFigureOut">
              <a:rPr lang="ru-RU" smtClean="0"/>
              <a:t>15.09.2016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5448BFC-E2E9-4EFB-BEC8-ECE03DFBBAC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CCE9C83-3995-4ABE-AA03-A1F7705F0932}" type="datetimeFigureOut">
              <a:rPr lang="ru-RU" smtClean="0"/>
              <a:t>15.09.2016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5448BFC-E2E9-4EFB-BEC8-ECE03DFBBAC4}"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ru-RU"/>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15448BFC-E2E9-4EFB-BEC8-ECE03DFBBAC4}" type="slidenum">
              <a:rPr lang="ru-RU" smtClean="0"/>
              <a:t>‹#›</a:t>
            </a:fld>
            <a:endParaRPr lang="ru-RU"/>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FCCE9C83-3995-4ABE-AA03-A1F7705F0932}" type="datetimeFigureOut">
              <a:rPr lang="ru-RU" smtClean="0"/>
              <a:t>15.09.2016</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060848"/>
            <a:ext cx="9361040" cy="1440160"/>
          </a:xfrm>
        </p:spPr>
        <p:txBody>
          <a:bodyPr>
            <a:noAutofit/>
          </a:bodyPr>
          <a:lstStyle/>
          <a:p>
            <a:pPr algn="ctr"/>
            <a:r>
              <a:rPr lang="ru-RU" sz="7200" b="0" i="1" dirty="0" smtClean="0">
                <a:solidFill>
                  <a:schemeClr val="accent1">
                    <a:lumMod val="50000"/>
                  </a:schemeClr>
                </a:solidFill>
                <a:effectLst>
                  <a:outerShdw blurRad="38100" dist="38100" dir="2700000" algn="tl">
                    <a:srgbClr val="000000">
                      <a:alpha val="43137"/>
                    </a:srgbClr>
                  </a:outerShdw>
                </a:effectLst>
              </a:rPr>
              <a:t>Киммерийцы. </a:t>
            </a:r>
            <a:r>
              <a:rPr lang="ru-RU" sz="7200" b="0" i="1" dirty="0" err="1" smtClean="0">
                <a:solidFill>
                  <a:schemeClr val="accent1">
                    <a:lumMod val="50000"/>
                  </a:schemeClr>
                </a:solidFill>
                <a:effectLst>
                  <a:outerShdw blurRad="38100" dist="38100" dir="2700000" algn="tl">
                    <a:srgbClr val="000000">
                      <a:alpha val="43137"/>
                    </a:srgbClr>
                  </a:outerShdw>
                </a:effectLst>
              </a:rPr>
              <a:t>Тавры</a:t>
            </a:r>
            <a:r>
              <a:rPr lang="ru-RU" sz="7200" b="0" i="1" dirty="0" smtClean="0">
                <a:solidFill>
                  <a:schemeClr val="accent1">
                    <a:lumMod val="50000"/>
                  </a:schemeClr>
                </a:solidFill>
                <a:effectLst>
                  <a:outerShdw blurRad="38100" dist="38100" dir="2700000" algn="tl">
                    <a:srgbClr val="000000">
                      <a:alpha val="43137"/>
                    </a:srgbClr>
                  </a:outerShdw>
                </a:effectLst>
              </a:rPr>
              <a:t>.</a:t>
            </a:r>
            <a:br>
              <a:rPr lang="ru-RU" sz="7200" b="0" i="1" dirty="0" smtClean="0">
                <a:solidFill>
                  <a:schemeClr val="accent1">
                    <a:lumMod val="50000"/>
                  </a:schemeClr>
                </a:solidFill>
                <a:effectLst>
                  <a:outerShdw blurRad="38100" dist="38100" dir="2700000" algn="tl">
                    <a:srgbClr val="000000">
                      <a:alpha val="43137"/>
                    </a:srgbClr>
                  </a:outerShdw>
                </a:effectLst>
              </a:rPr>
            </a:br>
            <a:r>
              <a:rPr lang="ru-RU" sz="7200" b="0" i="1" dirty="0" smtClean="0">
                <a:solidFill>
                  <a:schemeClr val="accent1">
                    <a:lumMod val="50000"/>
                  </a:schemeClr>
                </a:solidFill>
                <a:effectLst>
                  <a:outerShdw blurRad="38100" dist="38100" dir="2700000" algn="tl">
                    <a:srgbClr val="000000">
                      <a:alpha val="43137"/>
                    </a:srgbClr>
                  </a:outerShdw>
                </a:effectLst>
              </a:rPr>
              <a:t>Скифы. Сарматы.</a:t>
            </a:r>
            <a:endParaRPr lang="ru-RU" sz="7200" b="0" i="1" dirty="0">
              <a:solidFill>
                <a:schemeClr val="accent1">
                  <a:lumMod val="50000"/>
                </a:schemeClr>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1473794" y="3284984"/>
            <a:ext cx="6410573" cy="2952327"/>
          </a:xfrm>
        </p:spPr>
        <p:txBody>
          <a:bodyPr/>
          <a:lstStyle/>
          <a:p>
            <a:endParaRPr lang="ru-RU" dirty="0">
              <a:solidFill>
                <a:srgbClr val="7030A0"/>
              </a:solidFill>
            </a:endParaRPr>
          </a:p>
        </p:txBody>
      </p:sp>
    </p:spTree>
    <p:extLst>
      <p:ext uri="{BB962C8B-B14F-4D97-AF65-F5344CB8AC3E}">
        <p14:creationId xmlns:p14="http://schemas.microsoft.com/office/powerpoint/2010/main" val="20359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132" y="188640"/>
            <a:ext cx="8784976" cy="6525344"/>
          </a:xfrm>
        </p:spPr>
        <p:txBody>
          <a:bodyPr/>
          <a:lstStyle/>
          <a:p>
            <a:r>
              <a:rPr lang="ru-RU" sz="3600" b="0" i="1" dirty="0" err="1">
                <a:solidFill>
                  <a:srgbClr val="FF0000"/>
                </a:solidFill>
                <a:effectLst/>
              </a:rPr>
              <a:t>Киммери́йцы</a:t>
            </a:r>
            <a:r>
              <a:rPr lang="ru-RU" sz="3600" b="0" i="1" dirty="0">
                <a:solidFill>
                  <a:srgbClr val="FF0000"/>
                </a:solidFill>
                <a:effectLst/>
              </a:rPr>
              <a:t>  </a:t>
            </a:r>
            <a:r>
              <a:rPr lang="ru-RU" sz="3600" b="0" i="1" dirty="0" smtClean="0">
                <a:solidFill>
                  <a:srgbClr val="FF0000"/>
                </a:solidFill>
                <a:effectLst/>
              </a:rPr>
              <a:t>(греч</a:t>
            </a:r>
            <a:r>
              <a:rPr lang="ru-RU" sz="3600" b="0" i="1" dirty="0">
                <a:solidFill>
                  <a:srgbClr val="FF0000"/>
                </a:solidFill>
                <a:effectLst/>
              </a:rPr>
              <a:t>. </a:t>
            </a:r>
            <a:r>
              <a:rPr lang="ru-RU" sz="3600" b="0" i="1" dirty="0" err="1">
                <a:solidFill>
                  <a:srgbClr val="FF0000"/>
                </a:solidFill>
                <a:effectLst/>
              </a:rPr>
              <a:t>Κιμμέριοι</a:t>
            </a:r>
            <a:r>
              <a:rPr lang="ru-RU" sz="3600" b="0" i="1" dirty="0">
                <a:solidFill>
                  <a:srgbClr val="FF0000"/>
                </a:solidFill>
                <a:effectLst/>
              </a:rPr>
              <a:t>) — кочевые племена, вторгшиеся в Закавказье во второй половине VIII века до н. э. и в VII веке до н. э. завоевавшие некоторые районы Малой Азии. Также условное название так называемых «</a:t>
            </a:r>
            <a:r>
              <a:rPr lang="ru-RU" sz="3600" b="0" i="1" dirty="0" err="1">
                <a:solidFill>
                  <a:srgbClr val="FF0000"/>
                </a:solidFill>
                <a:effectLst/>
              </a:rPr>
              <a:t>доскифских</a:t>
            </a:r>
            <a:r>
              <a:rPr lang="ru-RU" sz="3600" b="0" i="1" dirty="0">
                <a:solidFill>
                  <a:srgbClr val="FF0000"/>
                </a:solidFill>
                <a:effectLst/>
              </a:rPr>
              <a:t>» народов Северного Причерноморья Железного века. </a:t>
            </a:r>
            <a:r>
              <a:rPr lang="ru-RU" sz="3600" b="0" i="1" dirty="0" err="1">
                <a:solidFill>
                  <a:srgbClr val="FF0000"/>
                </a:solidFill>
                <a:effectLst/>
              </a:rPr>
              <a:t>Гимирру</a:t>
            </a:r>
            <a:r>
              <a:rPr lang="ru-RU" sz="3600" b="0" i="1" dirty="0">
                <a:solidFill>
                  <a:srgbClr val="FF0000"/>
                </a:solidFill>
                <a:effectLst/>
              </a:rPr>
              <a:t> из ассирийских источников могут быть тождественны киммерийцам античных авторов, вытесненным из степей на Ближний Восток движением скифов.</a:t>
            </a:r>
          </a:p>
        </p:txBody>
      </p:sp>
    </p:spTree>
    <p:extLst>
      <p:ext uri="{BB962C8B-B14F-4D97-AF65-F5344CB8AC3E}">
        <p14:creationId xmlns:p14="http://schemas.microsoft.com/office/powerpoint/2010/main" val="1721642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87424"/>
            <a:ext cx="3744415" cy="1166213"/>
          </a:xfrm>
        </p:spPr>
        <p:txBody>
          <a:bodyPr/>
          <a:lstStyle/>
          <a:p>
            <a:r>
              <a:rPr lang="ru-RU" sz="4800" i="1" dirty="0" smtClean="0">
                <a:solidFill>
                  <a:schemeClr val="bg2"/>
                </a:solidFill>
              </a:rPr>
              <a:t>Топонимика</a:t>
            </a:r>
            <a:endParaRPr lang="ru-RU" sz="4800" i="1" dirty="0">
              <a:solidFill>
                <a:schemeClr val="bg2"/>
              </a:solidFill>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086" y="764704"/>
            <a:ext cx="4081898" cy="5593331"/>
          </a:xfrm>
        </p:spPr>
      </p:pic>
      <p:sp>
        <p:nvSpPr>
          <p:cNvPr id="5" name="Прямоугольник 4"/>
          <p:cNvSpPr/>
          <p:nvPr/>
        </p:nvSpPr>
        <p:spPr>
          <a:xfrm>
            <a:off x="4427984" y="30539"/>
            <a:ext cx="4572000" cy="6555641"/>
          </a:xfrm>
          <a:prstGeom prst="rect">
            <a:avLst/>
          </a:prstGeom>
        </p:spPr>
        <p:txBody>
          <a:bodyPr>
            <a:spAutoFit/>
          </a:bodyPr>
          <a:lstStyle/>
          <a:p>
            <a:r>
              <a:rPr lang="ru-RU" sz="2800" dirty="0" smtClean="0">
                <a:solidFill>
                  <a:schemeClr val="tx2"/>
                </a:solidFill>
              </a:rPr>
              <a:t>•</a:t>
            </a:r>
            <a:r>
              <a:rPr lang="ru-RU" sz="2800" dirty="0" err="1" smtClean="0">
                <a:solidFill>
                  <a:schemeClr val="tx2"/>
                </a:solidFill>
              </a:rPr>
              <a:t>Гюмри</a:t>
            </a:r>
            <a:r>
              <a:rPr lang="ru-RU" sz="2800" dirty="0" smtClean="0">
                <a:solidFill>
                  <a:schemeClr val="tx2"/>
                </a:solidFill>
              </a:rPr>
              <a:t> </a:t>
            </a:r>
            <a:r>
              <a:rPr lang="ru-RU" sz="2800" dirty="0">
                <a:solidFill>
                  <a:schemeClr val="tx2"/>
                </a:solidFill>
              </a:rPr>
              <a:t>(в древности </a:t>
            </a:r>
            <a:r>
              <a:rPr lang="ru-RU" sz="2800" dirty="0" err="1" smtClean="0">
                <a:solidFill>
                  <a:schemeClr val="tx2"/>
                </a:solidFill>
              </a:rPr>
              <a:t>Кумайри</a:t>
            </a:r>
            <a:r>
              <a:rPr lang="ru-RU" sz="2800" dirty="0">
                <a:solidFill>
                  <a:schemeClr val="tx2"/>
                </a:solidFill>
              </a:rPr>
              <a:t>) — второй по величине город Армении</a:t>
            </a:r>
          </a:p>
          <a:p>
            <a:r>
              <a:rPr lang="ru-RU" sz="2800" dirty="0">
                <a:solidFill>
                  <a:schemeClr val="tx2"/>
                </a:solidFill>
              </a:rPr>
              <a:t>•</a:t>
            </a:r>
            <a:r>
              <a:rPr lang="ru-RU" sz="2800" dirty="0" err="1">
                <a:solidFill>
                  <a:schemeClr val="tx2"/>
                </a:solidFill>
              </a:rPr>
              <a:t>Киммерик</a:t>
            </a:r>
            <a:r>
              <a:rPr lang="ru-RU" sz="2800" dirty="0">
                <a:solidFill>
                  <a:schemeClr val="tx2"/>
                </a:solidFill>
              </a:rPr>
              <a:t> — древний город-порт (Крым, Керченский полуостров)</a:t>
            </a:r>
          </a:p>
          <a:p>
            <a:r>
              <a:rPr lang="ru-RU" sz="2800" dirty="0">
                <a:solidFill>
                  <a:schemeClr val="tx2"/>
                </a:solidFill>
              </a:rPr>
              <a:t>•Киммерийский вал на Керченском и Таманском полуостровах[21] (построен греками после киммерийцев)</a:t>
            </a:r>
          </a:p>
          <a:p>
            <a:r>
              <a:rPr lang="ru-RU" sz="2800" dirty="0">
                <a:solidFill>
                  <a:schemeClr val="tx2"/>
                </a:solidFill>
              </a:rPr>
              <a:t>•</a:t>
            </a:r>
            <a:r>
              <a:rPr lang="ru-RU" sz="2800" dirty="0" err="1">
                <a:solidFill>
                  <a:schemeClr val="tx2"/>
                </a:solidFill>
              </a:rPr>
              <a:t>Боспор</a:t>
            </a:r>
            <a:r>
              <a:rPr lang="ru-RU" sz="2800" dirty="0">
                <a:solidFill>
                  <a:schemeClr val="tx2"/>
                </a:solidFill>
              </a:rPr>
              <a:t> Киммерийский (Керченский пролив)</a:t>
            </a:r>
          </a:p>
          <a:p>
            <a:r>
              <a:rPr lang="ru-RU" sz="2800" dirty="0">
                <a:solidFill>
                  <a:schemeClr val="tx2"/>
                </a:solidFill>
              </a:rPr>
              <a:t>•Киммерийские переправы</a:t>
            </a:r>
          </a:p>
          <a:p>
            <a:r>
              <a:rPr lang="ru-RU" sz="2800" dirty="0">
                <a:solidFill>
                  <a:schemeClr val="tx2"/>
                </a:solidFill>
              </a:rPr>
              <a:t>•Киммерийская плита</a:t>
            </a:r>
          </a:p>
        </p:txBody>
      </p:sp>
    </p:spTree>
    <p:extLst>
      <p:ext uri="{BB962C8B-B14F-4D97-AF65-F5344CB8AC3E}">
        <p14:creationId xmlns:p14="http://schemas.microsoft.com/office/powerpoint/2010/main" val="84089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892480" cy="6858000"/>
          </a:xfrm>
        </p:spPr>
        <p:txBody>
          <a:bodyPr/>
          <a:lstStyle/>
          <a:p>
            <a:r>
              <a:rPr lang="ru-RU" sz="2800" b="0" dirty="0" err="1">
                <a:solidFill>
                  <a:schemeClr val="tx2"/>
                </a:solidFill>
                <a:effectLst>
                  <a:outerShdw blurRad="38100" dist="38100" dir="2700000" algn="tl">
                    <a:srgbClr val="000000">
                      <a:alpha val="43137"/>
                    </a:srgbClr>
                  </a:outerShdw>
                </a:effectLst>
              </a:rPr>
              <a:t>Тавры</a:t>
            </a:r>
            <a:r>
              <a:rPr lang="ru-RU" sz="2800" b="0" dirty="0">
                <a:solidFill>
                  <a:schemeClr val="tx2"/>
                </a:solidFill>
                <a:effectLst>
                  <a:outerShdw blurRad="38100" dist="38100" dir="2700000" algn="tl">
                    <a:srgbClr val="000000">
                      <a:alpha val="43137"/>
                    </a:srgbClr>
                  </a:outerShdw>
                </a:effectLst>
              </a:rPr>
              <a:t> </a:t>
            </a:r>
            <a:r>
              <a:rPr lang="ru-RU" sz="2800" b="0" dirty="0" smtClean="0">
                <a:solidFill>
                  <a:schemeClr val="tx2"/>
                </a:solidFill>
                <a:effectLst>
                  <a:outerShdw blurRad="38100" dist="38100" dir="2700000" algn="tl">
                    <a:srgbClr val="000000">
                      <a:alpha val="43137"/>
                    </a:srgbClr>
                  </a:outerShdw>
                </a:effectLst>
              </a:rPr>
              <a:t>— </a:t>
            </a:r>
            <a:r>
              <a:rPr lang="ru-RU" sz="2800" b="0" dirty="0">
                <a:solidFill>
                  <a:schemeClr val="tx2"/>
                </a:solidFill>
                <a:effectLst>
                  <a:outerShdw blurRad="38100" dist="38100" dir="2700000" algn="tl">
                    <a:srgbClr val="000000">
                      <a:alpha val="43137"/>
                    </a:srgbClr>
                  </a:outerShdw>
                </a:effectLst>
              </a:rPr>
              <a:t>народ, населявший в древности Тавриду (нынешний Крым). Упомянуты в трудах греческих и римских историков и географов. </a:t>
            </a:r>
            <a:r>
              <a:rPr lang="ru-RU" sz="2800" b="0" dirty="0" smtClean="0">
                <a:solidFill>
                  <a:schemeClr val="tx2"/>
                </a:solidFill>
                <a:effectLst>
                  <a:outerShdw blurRad="38100" dist="38100" dir="2700000" algn="tl">
                    <a:srgbClr val="000000">
                      <a:alpha val="43137"/>
                    </a:srgbClr>
                  </a:outerShdw>
                </a:effectLst>
              </a:rPr>
              <a:t>Первые </a:t>
            </a:r>
            <a:r>
              <a:rPr lang="ru-RU" sz="2800" b="0" dirty="0">
                <a:solidFill>
                  <a:schemeClr val="tx2"/>
                </a:solidFill>
                <a:effectLst>
                  <a:outerShdw blurRad="38100" dist="38100" dir="2700000" algn="tl">
                    <a:srgbClr val="000000">
                      <a:alpha val="43137"/>
                    </a:srgbClr>
                  </a:outerShdw>
                </a:effectLst>
              </a:rPr>
              <a:t>упоминания — VI век до н. э., последние — I век К этому времени смешались со скифами и обычно назывались «</a:t>
            </a:r>
            <a:r>
              <a:rPr lang="ru-RU" sz="2800" b="0" dirty="0" err="1" smtClean="0">
                <a:solidFill>
                  <a:schemeClr val="tx2"/>
                </a:solidFill>
                <a:effectLst>
                  <a:outerShdw blurRad="38100" dist="38100" dir="2700000" algn="tl">
                    <a:srgbClr val="000000">
                      <a:alpha val="43137"/>
                    </a:srgbClr>
                  </a:outerShdw>
                </a:effectLst>
              </a:rPr>
              <a:t>тавроскифы</a:t>
            </a:r>
            <a:r>
              <a:rPr lang="ru-RU" sz="2800" b="0" dirty="0" smtClean="0">
                <a:solidFill>
                  <a:schemeClr val="tx2"/>
                </a:solidFill>
                <a:effectLst>
                  <a:outerShdw blurRad="38100" dist="38100" dir="2700000" algn="tl">
                    <a:srgbClr val="000000">
                      <a:alpha val="43137"/>
                    </a:srgbClr>
                  </a:outerShdw>
                </a:effectLst>
              </a:rPr>
              <a:t>».Этническая </a:t>
            </a:r>
            <a:r>
              <a:rPr lang="ru-RU" sz="2800" b="0" dirty="0">
                <a:solidFill>
                  <a:schemeClr val="tx2"/>
                </a:solidFill>
                <a:effectLst>
                  <a:outerShdw blurRad="38100" dist="38100" dir="2700000" algn="tl">
                    <a:srgbClr val="000000">
                      <a:alpha val="43137"/>
                    </a:srgbClr>
                  </a:outerShdw>
                </a:effectLst>
              </a:rPr>
              <a:t>принадлежность </a:t>
            </a:r>
            <a:r>
              <a:rPr lang="ru-RU" sz="2800" b="0" dirty="0" err="1">
                <a:solidFill>
                  <a:schemeClr val="tx2"/>
                </a:solidFill>
                <a:effectLst>
                  <a:outerShdw blurRad="38100" dist="38100" dir="2700000" algn="tl">
                    <a:srgbClr val="000000">
                      <a:alpha val="43137"/>
                    </a:srgbClr>
                  </a:outerShdw>
                </a:effectLst>
              </a:rPr>
              <a:t>тавров</a:t>
            </a:r>
            <a:r>
              <a:rPr lang="ru-RU" sz="2800" b="0" dirty="0">
                <a:solidFill>
                  <a:schemeClr val="tx2"/>
                </a:solidFill>
                <a:effectLst>
                  <a:outerShdw blurRad="38100" dist="38100" dir="2700000" algn="tl">
                    <a:srgbClr val="000000">
                      <a:alpha val="43137"/>
                    </a:srgbClr>
                  </a:outerShdw>
                </a:effectLst>
              </a:rPr>
              <a:t> неясна. Точно не известно, на каком языке говорили </a:t>
            </a:r>
            <a:r>
              <a:rPr lang="ru-RU" sz="2800" b="0" dirty="0" err="1">
                <a:solidFill>
                  <a:schemeClr val="tx2"/>
                </a:solidFill>
                <a:effectLst>
                  <a:outerShdw blurRad="38100" dist="38100" dir="2700000" algn="tl">
                    <a:srgbClr val="000000">
                      <a:alpha val="43137"/>
                    </a:srgbClr>
                  </a:outerShdw>
                </a:effectLst>
              </a:rPr>
              <a:t>тавры</a:t>
            </a:r>
            <a:r>
              <a:rPr lang="ru-RU" sz="2800" b="0" dirty="0">
                <a:solidFill>
                  <a:schemeClr val="tx2"/>
                </a:solidFill>
                <a:effectLst>
                  <a:outerShdw blurRad="38100" dist="38100" dir="2700000" algn="tl">
                    <a:srgbClr val="000000">
                      <a:alpha val="43137"/>
                    </a:srgbClr>
                  </a:outerShdw>
                </a:effectLst>
              </a:rPr>
              <a:t>, хотя делались попытки отнести его к индоевропейским (индоиранским) языкам, а в сообщении[каком?] анонимного автора V века (Псевдо-</a:t>
            </a:r>
            <a:r>
              <a:rPr lang="ru-RU" sz="2800" b="0" dirty="0" err="1">
                <a:solidFill>
                  <a:schemeClr val="tx2"/>
                </a:solidFill>
                <a:effectLst>
                  <a:outerShdw blurRad="38100" dist="38100" dir="2700000" algn="tl">
                    <a:srgbClr val="000000">
                      <a:alpha val="43137"/>
                    </a:srgbClr>
                  </a:outerShdw>
                </a:effectLst>
              </a:rPr>
              <a:t>Ариана</a:t>
            </a:r>
            <a:r>
              <a:rPr lang="ru-RU" sz="2800" b="0" dirty="0">
                <a:solidFill>
                  <a:schemeClr val="tx2"/>
                </a:solidFill>
                <a:effectLst>
                  <a:outerShdw blurRad="38100" dist="38100" dir="2700000" algn="tl">
                    <a:srgbClr val="000000">
                      <a:alpha val="43137"/>
                    </a:srgbClr>
                  </a:outerShdw>
                </a:effectLst>
              </a:rPr>
              <a:t>) </a:t>
            </a:r>
            <a:r>
              <a:rPr lang="ru-RU" sz="2800" b="0" dirty="0" err="1">
                <a:solidFill>
                  <a:schemeClr val="tx2"/>
                </a:solidFill>
                <a:effectLst>
                  <a:outerShdw blurRad="38100" dist="38100" dir="2700000" algn="tl">
                    <a:srgbClr val="000000">
                      <a:alpha val="43137"/>
                    </a:srgbClr>
                  </a:outerShdw>
                </a:effectLst>
              </a:rPr>
              <a:t>таврский</a:t>
            </a:r>
            <a:r>
              <a:rPr lang="ru-RU" sz="2800" b="0" dirty="0">
                <a:solidFill>
                  <a:schemeClr val="tx2"/>
                </a:solidFill>
                <a:effectLst>
                  <a:outerShdw blurRad="38100" dist="38100" dir="2700000" algn="tl">
                    <a:srgbClr val="000000">
                      <a:alpha val="43137"/>
                    </a:srgbClr>
                  </a:outerShdw>
                </a:effectLst>
              </a:rPr>
              <a:t> язык назван готским, то есть (германским). </a:t>
            </a:r>
            <a:r>
              <a:rPr lang="ru-RU" sz="2800" b="0" dirty="0" err="1">
                <a:solidFill>
                  <a:schemeClr val="tx2"/>
                </a:solidFill>
                <a:effectLst>
                  <a:outerShdw blurRad="38100" dist="38100" dir="2700000" algn="tl">
                    <a:srgbClr val="000000">
                      <a:alpha val="43137"/>
                    </a:srgbClr>
                  </a:outerShdw>
                </a:effectLst>
              </a:rPr>
              <a:t>Тавры</a:t>
            </a:r>
            <a:r>
              <a:rPr lang="ru-RU" sz="2800" b="0" dirty="0">
                <a:solidFill>
                  <a:schemeClr val="tx2"/>
                </a:solidFill>
                <a:effectLst>
                  <a:outerShdw blurRad="38100" dist="38100" dir="2700000" algn="tl">
                    <a:srgbClr val="000000">
                      <a:alpha val="43137"/>
                    </a:srgbClr>
                  </a:outerShdw>
                </a:effectLst>
              </a:rPr>
              <a:t>, на определённом этапе существования, соответствуют археологической Кизил-</a:t>
            </a:r>
            <a:r>
              <a:rPr lang="ru-RU" sz="2800" b="0" dirty="0" err="1">
                <a:solidFill>
                  <a:schemeClr val="tx2"/>
                </a:solidFill>
                <a:effectLst>
                  <a:outerShdw blurRad="38100" dist="38100" dir="2700000" algn="tl">
                    <a:srgbClr val="000000">
                      <a:alpha val="43137"/>
                    </a:srgbClr>
                  </a:outerShdw>
                </a:effectLst>
              </a:rPr>
              <a:t>кобинской</a:t>
            </a:r>
            <a:r>
              <a:rPr lang="ru-RU" sz="2800" b="0" dirty="0">
                <a:solidFill>
                  <a:schemeClr val="tx2"/>
                </a:solidFill>
                <a:effectLst>
                  <a:outerShdw blurRad="38100" dist="38100" dir="2700000" algn="tl">
                    <a:srgbClr val="000000">
                      <a:alpha val="43137"/>
                    </a:srgbClr>
                  </a:outerShdw>
                </a:effectLst>
              </a:rPr>
              <a:t> культуре. С таврами археологи связывают многочисленные памятники этой культуры, расположенные в горном и предгорном Крыму.</a:t>
            </a:r>
          </a:p>
        </p:txBody>
      </p:sp>
    </p:spTree>
    <p:extLst>
      <p:ext uri="{BB962C8B-B14F-4D97-AF65-F5344CB8AC3E}">
        <p14:creationId xmlns:p14="http://schemas.microsoft.com/office/powerpoint/2010/main" val="10916435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9123962" cy="3645024"/>
          </a:xfrm>
        </p:spPr>
        <p:txBody>
          <a:bodyPr/>
          <a:lstStyle/>
          <a:p>
            <a:r>
              <a:rPr lang="ru-RU" sz="2000" b="0" dirty="0">
                <a:solidFill>
                  <a:srgbClr val="FF0000"/>
                </a:solidFill>
                <a:effectLst>
                  <a:outerShdw blurRad="38100" dist="38100" dir="2700000" algn="tl">
                    <a:srgbClr val="000000">
                      <a:alpha val="43137"/>
                    </a:srgbClr>
                  </a:outerShdw>
                </a:effectLst>
              </a:rPr>
              <a:t>Впервые о таврах упоминает Геродот, в рассказе о скифо-персидской войне. </a:t>
            </a:r>
            <a:r>
              <a:rPr lang="ru-RU" sz="2000" b="0" dirty="0" err="1">
                <a:solidFill>
                  <a:srgbClr val="FF0000"/>
                </a:solidFill>
                <a:effectLst>
                  <a:outerShdw blurRad="38100" dist="38100" dir="2700000" algn="tl">
                    <a:srgbClr val="000000">
                      <a:alpha val="43137"/>
                    </a:srgbClr>
                  </a:outerShdw>
                </a:effectLst>
              </a:rPr>
              <a:t>Тавры</a:t>
            </a:r>
            <a:r>
              <a:rPr lang="ru-RU" sz="2000" b="0" dirty="0">
                <a:solidFill>
                  <a:srgbClr val="FF0000"/>
                </a:solidFill>
                <a:effectLst>
                  <a:outerShdw blurRad="38100" dist="38100" dir="2700000" algn="tl">
                    <a:srgbClr val="000000">
                      <a:alpha val="43137"/>
                    </a:srgbClr>
                  </a:outerShdw>
                </a:effectLst>
              </a:rPr>
              <a:t> были среди тех народов, которые отказали скифам в помощи против персов. Геродот писал, что они жили в горной местности на полуострове, вдающемся в Понт, между </a:t>
            </a:r>
            <a:r>
              <a:rPr lang="ru-RU" sz="2000" b="0" dirty="0" err="1">
                <a:solidFill>
                  <a:srgbClr val="FF0000"/>
                </a:solidFill>
                <a:effectLst>
                  <a:outerShdw blurRad="38100" dist="38100" dir="2700000" algn="tl">
                    <a:srgbClr val="000000">
                      <a:alpha val="43137"/>
                    </a:srgbClr>
                  </a:outerShdw>
                </a:effectLst>
              </a:rPr>
              <a:t>Керкинитидой</a:t>
            </a:r>
            <a:r>
              <a:rPr lang="ru-RU" sz="2000" b="0" dirty="0">
                <a:solidFill>
                  <a:srgbClr val="FF0000"/>
                </a:solidFill>
                <a:effectLst>
                  <a:outerShdw blurRad="38100" dist="38100" dir="2700000" algn="tl">
                    <a:srgbClr val="000000">
                      <a:alpha val="43137"/>
                    </a:srgbClr>
                  </a:outerShdw>
                </a:effectLst>
              </a:rPr>
              <a:t> и Херсонесом Скалистым (до Керченского пролива). Эллинов и мореходов, попавших к ним в плен, они приносили в жертву своей богине Деве, в которой некоторые греки видели </a:t>
            </a:r>
            <a:r>
              <a:rPr lang="ru-RU" sz="2000" b="0" dirty="0" err="1">
                <a:solidFill>
                  <a:srgbClr val="FF0000"/>
                </a:solidFill>
                <a:effectLst>
                  <a:outerShdw blurRad="38100" dist="38100" dir="2700000" algn="tl">
                    <a:srgbClr val="000000">
                      <a:alpha val="43137"/>
                    </a:srgbClr>
                  </a:outerShdw>
                </a:effectLst>
              </a:rPr>
              <a:t>Ифигению</a:t>
            </a:r>
            <a:r>
              <a:rPr lang="ru-RU" sz="2000" b="0" dirty="0">
                <a:solidFill>
                  <a:srgbClr val="FF0000"/>
                </a:solidFill>
                <a:effectLst>
                  <a:outerShdw blurRad="38100" dist="38100" dir="2700000" algn="tl">
                    <a:srgbClr val="000000">
                      <a:alpha val="43137"/>
                    </a:srgbClr>
                  </a:outerShdw>
                </a:effectLst>
              </a:rPr>
              <a:t>. Пленников ударяли дубиной по голове и сбрасывали в море или, по другим сведениям, закапывали в землю. Захваченным в бою врагам отрубали головы и выставляли их вокруг дома на высоких шестах в качестве охранителей. «Живут </a:t>
            </a:r>
            <a:r>
              <a:rPr lang="ru-RU" sz="2000" b="0" dirty="0" err="1">
                <a:solidFill>
                  <a:srgbClr val="FF0000"/>
                </a:solidFill>
                <a:effectLst>
                  <a:outerShdw blurRad="38100" dist="38100" dir="2700000" algn="tl">
                    <a:srgbClr val="000000">
                      <a:alpha val="43137"/>
                    </a:srgbClr>
                  </a:outerShdw>
                </a:effectLst>
              </a:rPr>
              <a:t>тавры</a:t>
            </a:r>
            <a:r>
              <a:rPr lang="ru-RU" sz="2000" b="0" dirty="0">
                <a:solidFill>
                  <a:srgbClr val="FF0000"/>
                </a:solidFill>
                <a:effectLst>
                  <a:outerShdw blurRad="38100" dist="38100" dir="2700000" algn="tl">
                    <a:srgbClr val="000000">
                      <a:alpha val="43137"/>
                    </a:srgbClr>
                  </a:outerShdw>
                </a:effectLst>
              </a:rPr>
              <a:t> грабежом и войной», заканчивает Геродот. </a:t>
            </a:r>
            <a:r>
              <a:rPr lang="ru-RU" sz="2000" b="0" dirty="0" err="1">
                <a:solidFill>
                  <a:srgbClr val="FF0000"/>
                </a:solidFill>
                <a:effectLst>
                  <a:outerShdw blurRad="38100" dist="38100" dir="2700000" algn="tl">
                    <a:srgbClr val="000000">
                      <a:alpha val="43137"/>
                    </a:srgbClr>
                  </a:outerShdw>
                </a:effectLst>
              </a:rPr>
              <a:t>Таврский</a:t>
            </a:r>
            <a:r>
              <a:rPr lang="ru-RU" sz="2000" b="0" dirty="0">
                <a:solidFill>
                  <a:srgbClr val="FF0000"/>
                </a:solidFill>
                <a:effectLst>
                  <a:outerShdw blurRad="38100" dist="38100" dir="2700000" algn="tl">
                    <a:srgbClr val="000000">
                      <a:alpha val="43137"/>
                    </a:srgbClr>
                  </a:outerShdw>
                </a:effectLst>
              </a:rPr>
              <a:t> царь (или цари) присутствовал на совете племён перед вторжением персов.</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3626827"/>
            <a:ext cx="8820472" cy="3231173"/>
          </a:xfrm>
        </p:spPr>
      </p:pic>
    </p:spTree>
    <p:extLst>
      <p:ext uri="{BB962C8B-B14F-4D97-AF65-F5344CB8AC3E}">
        <p14:creationId xmlns:p14="http://schemas.microsoft.com/office/powerpoint/2010/main" val="1606716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892480" cy="6400800"/>
          </a:xfrm>
        </p:spPr>
        <p:txBody>
          <a:bodyPr/>
          <a:lstStyle/>
          <a:p>
            <a:r>
              <a:rPr lang="ru-RU" sz="2800" b="0" dirty="0" err="1">
                <a:solidFill>
                  <a:srgbClr val="FF0000"/>
                </a:solidFill>
                <a:effectLst/>
              </a:rPr>
              <a:t>Ски́фы</a:t>
            </a:r>
            <a:r>
              <a:rPr lang="ru-RU" sz="2800" b="0" dirty="0">
                <a:solidFill>
                  <a:srgbClr val="FF0000"/>
                </a:solidFill>
                <a:effectLst/>
              </a:rPr>
              <a:t> </a:t>
            </a:r>
            <a:r>
              <a:rPr lang="ru-RU" sz="2800" b="0" dirty="0" smtClean="0">
                <a:solidFill>
                  <a:srgbClr val="FF0000"/>
                </a:solidFill>
                <a:effectLst/>
              </a:rPr>
              <a:t>— </a:t>
            </a:r>
            <a:r>
              <a:rPr lang="ru-RU" sz="2800" b="0" dirty="0">
                <a:solidFill>
                  <a:srgbClr val="FF0000"/>
                </a:solidFill>
                <a:effectLst/>
              </a:rPr>
              <a:t>древний индоевропейский народ, существовавший в VIII в. до н. э. — IV в. н. э</a:t>
            </a:r>
            <a:r>
              <a:rPr lang="ru-RU" sz="2800" b="0" dirty="0" smtClean="0">
                <a:solidFill>
                  <a:srgbClr val="FF0000"/>
                </a:solidFill>
                <a:effectLst/>
              </a:rPr>
              <a:t>.</a:t>
            </a:r>
            <a:r>
              <a:rPr lang="ru-RU" sz="2800" b="0" dirty="0">
                <a:solidFill>
                  <a:srgbClr val="FF0000"/>
                </a:solidFill>
                <a:effectLst/>
              </a:rPr>
              <a:t/>
            </a:r>
            <a:br>
              <a:rPr lang="ru-RU" sz="2800" b="0" dirty="0">
                <a:solidFill>
                  <a:srgbClr val="FF0000"/>
                </a:solidFill>
                <a:effectLst/>
              </a:rPr>
            </a:br>
            <a:r>
              <a:rPr lang="ru-RU" sz="2800" b="0" dirty="0">
                <a:solidFill>
                  <a:srgbClr val="FF0000"/>
                </a:solidFill>
                <a:effectLst/>
              </a:rPr>
              <a:t/>
            </a:r>
            <a:br>
              <a:rPr lang="ru-RU" sz="2800" b="0" dirty="0">
                <a:solidFill>
                  <a:srgbClr val="FF0000"/>
                </a:solidFill>
                <a:effectLst/>
              </a:rPr>
            </a:br>
            <a:r>
              <a:rPr lang="ru-RU" sz="2800" b="0" dirty="0">
                <a:solidFill>
                  <a:srgbClr val="FF0000"/>
                </a:solidFill>
                <a:effectLst/>
              </a:rPr>
              <a:t>В узком смысле под скифами подразумеваются </a:t>
            </a:r>
            <a:r>
              <a:rPr lang="ru-RU" sz="2800" b="0" dirty="0" err="1">
                <a:solidFill>
                  <a:srgbClr val="FF0000"/>
                </a:solidFill>
                <a:effectLst/>
              </a:rPr>
              <a:t>ираноязычные</a:t>
            </a:r>
            <a:r>
              <a:rPr lang="ru-RU" sz="2800" b="0" dirty="0">
                <a:solidFill>
                  <a:srgbClr val="FF0000"/>
                </a:solidFill>
                <a:effectLst/>
              </a:rPr>
              <a:t> племена, обитавшие в степной зоне Северного Причерноморья от Дуная до Дона, именуемой в древнегреческих источниках </a:t>
            </a:r>
            <a:r>
              <a:rPr lang="ru-RU" sz="2800" b="0" dirty="0" err="1" smtClean="0">
                <a:solidFill>
                  <a:srgbClr val="FF0000"/>
                </a:solidFill>
                <a:effectLst/>
              </a:rPr>
              <a:t>Скифией</a:t>
            </a:r>
            <a:r>
              <a:rPr lang="ru-RU" sz="2800" b="0" dirty="0" smtClean="0">
                <a:solidFill>
                  <a:srgbClr val="FF0000"/>
                </a:solidFill>
                <a:effectLst/>
              </a:rPr>
              <a:t>.</a:t>
            </a:r>
            <a:r>
              <a:rPr lang="ru-RU" sz="2800" b="0" dirty="0">
                <a:solidFill>
                  <a:srgbClr val="FF0000"/>
                </a:solidFill>
                <a:effectLst/>
              </a:rPr>
              <a:t/>
            </a:r>
            <a:br>
              <a:rPr lang="ru-RU" sz="2800" b="0" dirty="0">
                <a:solidFill>
                  <a:srgbClr val="FF0000"/>
                </a:solidFill>
                <a:effectLst/>
              </a:rPr>
            </a:br>
            <a:r>
              <a:rPr lang="ru-RU" sz="2800" b="0" dirty="0">
                <a:solidFill>
                  <a:srgbClr val="FF0000"/>
                </a:solidFill>
                <a:effectLst/>
              </a:rPr>
              <a:t/>
            </a:r>
            <a:br>
              <a:rPr lang="ru-RU" sz="2800" b="0" dirty="0">
                <a:solidFill>
                  <a:srgbClr val="FF0000"/>
                </a:solidFill>
                <a:effectLst/>
              </a:rPr>
            </a:br>
            <a:r>
              <a:rPr lang="ru-RU" sz="2800" b="0" dirty="0">
                <a:solidFill>
                  <a:srgbClr val="FF0000"/>
                </a:solidFill>
                <a:effectLst/>
              </a:rPr>
              <a:t>Информация о скифах известна из сочинений античных авторов (особенно Геродота) и археологических раскопок.</a:t>
            </a:r>
            <a:br>
              <a:rPr lang="ru-RU" sz="2800" b="0" dirty="0">
                <a:solidFill>
                  <a:srgbClr val="FF0000"/>
                </a:solidFill>
                <a:effectLst/>
              </a:rPr>
            </a:br>
            <a:r>
              <a:rPr lang="ru-RU" sz="2800" b="0" dirty="0">
                <a:solidFill>
                  <a:srgbClr val="FF0000"/>
                </a:solidFill>
                <a:effectLst/>
              </a:rPr>
              <a:t/>
            </a:r>
            <a:br>
              <a:rPr lang="ru-RU" sz="2800" b="0" dirty="0">
                <a:solidFill>
                  <a:srgbClr val="FF0000"/>
                </a:solidFill>
                <a:effectLst/>
              </a:rPr>
            </a:br>
            <a:r>
              <a:rPr lang="ru-RU" sz="2800" b="0" dirty="0">
                <a:solidFill>
                  <a:srgbClr val="FF0000"/>
                </a:solidFill>
                <a:effectLst/>
              </a:rPr>
              <a:t>Очень близкими по языку и культуре к скифам являлись </a:t>
            </a:r>
            <a:r>
              <a:rPr lang="ru-RU" sz="2800" b="0" dirty="0" err="1">
                <a:solidFill>
                  <a:srgbClr val="FF0000"/>
                </a:solidFill>
                <a:effectLst/>
              </a:rPr>
              <a:t>савроматы</a:t>
            </a:r>
            <a:r>
              <a:rPr lang="ru-RU" sz="2800" b="0" dirty="0">
                <a:solidFill>
                  <a:srgbClr val="FF0000"/>
                </a:solidFill>
                <a:effectLst/>
              </a:rPr>
              <a:t> (сарматы), саки и </a:t>
            </a:r>
            <a:r>
              <a:rPr lang="ru-RU" sz="2800" b="0" dirty="0" err="1">
                <a:solidFill>
                  <a:srgbClr val="FF0000"/>
                </a:solidFill>
                <a:effectLst/>
              </a:rPr>
              <a:t>массагеты</a:t>
            </a:r>
            <a:r>
              <a:rPr lang="ru-RU" sz="2800" b="0" dirty="0">
                <a:solidFill>
                  <a:srgbClr val="FF0000"/>
                </a:solidFill>
                <a:effectLst/>
              </a:rPr>
              <a:t>.</a:t>
            </a:r>
          </a:p>
        </p:txBody>
      </p:sp>
    </p:spTree>
    <p:extLst>
      <p:ext uri="{BB962C8B-B14F-4D97-AF65-F5344CB8AC3E}">
        <p14:creationId xmlns:p14="http://schemas.microsoft.com/office/powerpoint/2010/main" val="255467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
            <a:ext cx="8568952" cy="6165303"/>
          </a:xfrm>
        </p:spPr>
        <p:txBody>
          <a:bodyPr/>
          <a:lstStyle/>
          <a:p>
            <a:r>
              <a:rPr lang="ru-RU" sz="2000" b="0" dirty="0" smtClean="0">
                <a:solidFill>
                  <a:srgbClr val="FF0000"/>
                </a:solidFill>
                <a:effectLst/>
              </a:rPr>
              <a:t>Мифология скифов имеет многочисленные иранские и индоевропейские параллели, что в ряде работ по язычеству показали академик Б. А. Рыбаков и профессор Д. С. Раевский и развивают современные исследования. Геродот перечисляет названия следующих божеств </a:t>
            </a:r>
            <a:r>
              <a:rPr lang="ru-RU" sz="2000" b="0" dirty="0" err="1" smtClean="0">
                <a:solidFill>
                  <a:srgbClr val="FF0000"/>
                </a:solidFill>
                <a:effectLst/>
              </a:rPr>
              <a:t>скифов:табити</a:t>
            </a:r>
            <a:r>
              <a:rPr lang="ru-RU" sz="2000" b="0" dirty="0" smtClean="0">
                <a:solidFill>
                  <a:srgbClr val="FF0000"/>
                </a:solidFill>
                <a:effectLst/>
              </a:rPr>
              <a:t> (</a:t>
            </a:r>
            <a:r>
              <a:rPr lang="ru-RU" sz="2000" b="0" dirty="0" err="1" smtClean="0">
                <a:solidFill>
                  <a:srgbClr val="FF0000"/>
                </a:solidFill>
                <a:effectLst/>
              </a:rPr>
              <a:t>гестия</a:t>
            </a:r>
            <a:r>
              <a:rPr lang="ru-RU" sz="2000" b="0" dirty="0" smtClean="0">
                <a:solidFill>
                  <a:srgbClr val="FF0000"/>
                </a:solidFill>
                <a:effectLst/>
              </a:rPr>
              <a:t> в греческой мифологии), </a:t>
            </a:r>
            <a:r>
              <a:rPr lang="ru-RU" sz="2000" b="0" dirty="0" err="1" smtClean="0">
                <a:solidFill>
                  <a:srgbClr val="FF0000"/>
                </a:solidFill>
                <a:effectLst/>
              </a:rPr>
              <a:t>папайос</a:t>
            </a:r>
            <a:r>
              <a:rPr lang="ru-RU" sz="2000" b="0" dirty="0" smtClean="0">
                <a:solidFill>
                  <a:srgbClr val="FF0000"/>
                </a:solidFill>
                <a:effectLst/>
              </a:rPr>
              <a:t> (</a:t>
            </a:r>
            <a:r>
              <a:rPr lang="ru-RU" sz="2000" b="0" dirty="0" err="1" smtClean="0">
                <a:solidFill>
                  <a:srgbClr val="FF0000"/>
                </a:solidFill>
                <a:effectLst/>
              </a:rPr>
              <a:t>зевс</a:t>
            </a:r>
            <a:r>
              <a:rPr lang="ru-RU" sz="2000" b="0" dirty="0" smtClean="0">
                <a:solidFill>
                  <a:srgbClr val="FF0000"/>
                </a:solidFill>
                <a:effectLst/>
              </a:rPr>
              <a:t>), </a:t>
            </a:r>
            <a:r>
              <a:rPr lang="ru-RU" sz="2000" b="0" dirty="0" err="1" smtClean="0">
                <a:solidFill>
                  <a:srgbClr val="FF0000"/>
                </a:solidFill>
                <a:effectLst/>
              </a:rPr>
              <a:t>апи</a:t>
            </a:r>
            <a:r>
              <a:rPr lang="ru-RU" sz="2000" b="0" dirty="0" smtClean="0">
                <a:solidFill>
                  <a:srgbClr val="FF0000"/>
                </a:solidFill>
                <a:effectLst/>
              </a:rPr>
              <a:t> (</a:t>
            </a:r>
            <a:r>
              <a:rPr lang="ru-RU" sz="2000" b="0" dirty="0" err="1" smtClean="0">
                <a:solidFill>
                  <a:srgbClr val="FF0000"/>
                </a:solidFill>
                <a:effectLst/>
              </a:rPr>
              <a:t>гея</a:t>
            </a:r>
            <a:r>
              <a:rPr lang="ru-RU" sz="2000" b="0" dirty="0" smtClean="0">
                <a:solidFill>
                  <a:srgbClr val="FF0000"/>
                </a:solidFill>
                <a:effectLst/>
              </a:rPr>
              <a:t>), </a:t>
            </a:r>
            <a:r>
              <a:rPr lang="ru-RU" sz="2000" b="0" dirty="0" err="1" smtClean="0">
                <a:solidFill>
                  <a:srgbClr val="FF0000"/>
                </a:solidFill>
                <a:effectLst/>
              </a:rPr>
              <a:t>ойтосир</a:t>
            </a:r>
            <a:r>
              <a:rPr lang="ru-RU" sz="2000" b="0" dirty="0" smtClean="0">
                <a:solidFill>
                  <a:srgbClr val="FF0000"/>
                </a:solidFill>
                <a:effectLst/>
              </a:rPr>
              <a:t> (аполлон), </a:t>
            </a:r>
            <a:r>
              <a:rPr lang="ru-RU" sz="2000" b="0" dirty="0" err="1" smtClean="0">
                <a:solidFill>
                  <a:srgbClr val="FF0000"/>
                </a:solidFill>
                <a:effectLst/>
              </a:rPr>
              <a:t>аргимпаса</a:t>
            </a:r>
            <a:r>
              <a:rPr lang="ru-RU" sz="2000" b="0" dirty="0" smtClean="0">
                <a:solidFill>
                  <a:srgbClr val="FF0000"/>
                </a:solidFill>
                <a:effectLst/>
              </a:rPr>
              <a:t> (</a:t>
            </a:r>
            <a:r>
              <a:rPr lang="ru-RU" sz="2000" b="0" dirty="0" err="1" smtClean="0">
                <a:solidFill>
                  <a:srgbClr val="FF0000"/>
                </a:solidFill>
                <a:effectLst/>
              </a:rPr>
              <a:t>афродита</a:t>
            </a:r>
            <a:r>
              <a:rPr lang="ru-RU" sz="2000" b="0" dirty="0" smtClean="0">
                <a:solidFill>
                  <a:srgbClr val="FF0000"/>
                </a:solidFill>
                <a:effectLst/>
              </a:rPr>
              <a:t> </a:t>
            </a:r>
            <a:r>
              <a:rPr lang="ru-RU" sz="2000" b="0" dirty="0" err="1" smtClean="0">
                <a:solidFill>
                  <a:srgbClr val="FF0000"/>
                </a:solidFill>
                <a:effectLst/>
              </a:rPr>
              <a:t>урания</a:t>
            </a:r>
            <a:r>
              <a:rPr lang="ru-RU" sz="2000" b="0" dirty="0" smtClean="0">
                <a:solidFill>
                  <a:srgbClr val="FF0000"/>
                </a:solidFill>
                <a:effectLst/>
              </a:rPr>
              <a:t>), </a:t>
            </a:r>
            <a:r>
              <a:rPr lang="ru-RU" sz="2000" b="0" dirty="0" err="1" smtClean="0">
                <a:solidFill>
                  <a:srgbClr val="FF0000"/>
                </a:solidFill>
                <a:effectLst/>
              </a:rPr>
              <a:t>фагимасад</a:t>
            </a:r>
            <a:r>
              <a:rPr lang="ru-RU" sz="2000" b="0" dirty="0" smtClean="0">
                <a:solidFill>
                  <a:srgbClr val="FF0000"/>
                </a:solidFill>
                <a:effectLst/>
              </a:rPr>
              <a:t> (</a:t>
            </a:r>
            <a:r>
              <a:rPr lang="ru-RU" sz="2000" b="0" dirty="0" err="1" smtClean="0">
                <a:solidFill>
                  <a:srgbClr val="FF0000"/>
                </a:solidFill>
                <a:effectLst/>
              </a:rPr>
              <a:t>посейдон</a:t>
            </a:r>
            <a:r>
              <a:rPr lang="ru-RU" sz="2000" b="0" dirty="0" smtClean="0">
                <a:solidFill>
                  <a:srgbClr val="FF0000"/>
                </a:solidFill>
                <a:effectLst/>
              </a:rPr>
              <a:t>); кроме того, он упоминает о </a:t>
            </a:r>
            <a:r>
              <a:rPr lang="ru-RU" sz="2000" b="0" dirty="0" err="1" smtClean="0">
                <a:solidFill>
                  <a:srgbClr val="FF0000"/>
                </a:solidFill>
                <a:effectLst/>
              </a:rPr>
              <a:t>геракле</a:t>
            </a:r>
            <a:r>
              <a:rPr lang="ru-RU" sz="2000" b="0" dirty="0" smtClean="0">
                <a:solidFill>
                  <a:srgbClr val="FF0000"/>
                </a:solidFill>
                <a:effectLst/>
              </a:rPr>
              <a:t> и </a:t>
            </a:r>
            <a:r>
              <a:rPr lang="ru-RU" sz="2000" b="0" dirty="0" err="1" smtClean="0">
                <a:solidFill>
                  <a:srgbClr val="FF0000"/>
                </a:solidFill>
                <a:effectLst/>
              </a:rPr>
              <a:t>аресе.Скифы</a:t>
            </a:r>
            <a:r>
              <a:rPr lang="ru-RU" sz="2000" b="0" dirty="0" smtClean="0">
                <a:solidFill>
                  <a:srgbClr val="FF0000"/>
                </a:solidFill>
                <a:effectLst/>
              </a:rPr>
              <a:t> не воздвигали богам культовых сооружений, исключением являлся только бог войны: в каждой области </a:t>
            </a:r>
            <a:r>
              <a:rPr lang="ru-RU" sz="2000" b="0" dirty="0" err="1" smtClean="0">
                <a:solidFill>
                  <a:srgbClr val="FF0000"/>
                </a:solidFill>
                <a:effectLst/>
              </a:rPr>
              <a:t>скифии</a:t>
            </a:r>
            <a:r>
              <a:rPr lang="ru-RU" sz="2000" b="0" dirty="0" smtClean="0">
                <a:solidFill>
                  <a:srgbClr val="FF0000"/>
                </a:solidFill>
                <a:effectLst/>
              </a:rPr>
              <a:t> было святилище </a:t>
            </a:r>
            <a:r>
              <a:rPr lang="ru-RU" sz="2000" b="0" dirty="0" err="1" smtClean="0">
                <a:solidFill>
                  <a:srgbClr val="FF0000"/>
                </a:solidFill>
                <a:effectLst/>
              </a:rPr>
              <a:t>ареса</a:t>
            </a:r>
            <a:r>
              <a:rPr lang="ru-RU" sz="2000" b="0" dirty="0" smtClean="0">
                <a:solidFill>
                  <a:srgbClr val="FF0000"/>
                </a:solidFill>
                <a:effectLst/>
              </a:rPr>
              <a:t> в виде огромных куч хвороста с мечом на вершине. Раз в год в этих святилищах приносили жертву — различных животных (в частности, лошадей) и пленных, из ста — </a:t>
            </a:r>
            <a:r>
              <a:rPr lang="ru-RU" sz="2000" b="0" dirty="0" err="1" smtClean="0">
                <a:solidFill>
                  <a:srgbClr val="FF0000"/>
                </a:solidFill>
                <a:effectLst/>
              </a:rPr>
              <a:t>одного.Табити</a:t>
            </a:r>
            <a:r>
              <a:rPr lang="ru-RU" sz="2000" b="0" dirty="0" smtClean="0">
                <a:solidFill>
                  <a:srgbClr val="FF0000"/>
                </a:solidFill>
                <a:effectLst/>
              </a:rPr>
              <a:t>, божество семьи, домашнего очага, пользовалось особым уважением, считалась покровителем скифов. Поклясться очагом, домашним божеством начальника — величайшая клятва; ложная клятва этим божеством причиняла, по мнению скифов, болезнь начальнику. Изображением бога войны (</a:t>
            </a:r>
            <a:r>
              <a:rPr lang="ru-RU" sz="2000" b="0" dirty="0" err="1" smtClean="0">
                <a:solidFill>
                  <a:srgbClr val="FF0000"/>
                </a:solidFill>
                <a:effectLst/>
              </a:rPr>
              <a:t>ареса</a:t>
            </a:r>
            <a:r>
              <a:rPr lang="ru-RU" sz="2000" b="0" dirty="0" smtClean="0">
                <a:solidFill>
                  <a:srgbClr val="FF0000"/>
                </a:solidFill>
                <a:effectLst/>
              </a:rPr>
              <a:t>, как его назвал </a:t>
            </a:r>
            <a:r>
              <a:rPr lang="ru-RU" sz="2000" b="0" dirty="0" err="1" smtClean="0">
                <a:solidFill>
                  <a:srgbClr val="FF0000"/>
                </a:solidFill>
                <a:effectLst/>
              </a:rPr>
              <a:t>геродот</a:t>
            </a:r>
            <a:r>
              <a:rPr lang="ru-RU" sz="2000" b="0" dirty="0" smtClean="0">
                <a:solidFill>
                  <a:srgbClr val="FF0000"/>
                </a:solidFill>
                <a:effectLst/>
              </a:rPr>
              <a:t> по аналогии с греческой мифологией) был меч; В целом скифская мифология, с учётом находок археологов, сложна и многообразна, требует учёта большого круга источников.</a:t>
            </a:r>
            <a:endParaRPr lang="ru-RU" sz="2000" b="0" dirty="0">
              <a:solidFill>
                <a:srgbClr val="FF0000"/>
              </a:solidFill>
              <a:effectLst/>
            </a:endParaRPr>
          </a:p>
        </p:txBody>
      </p:sp>
      <p:sp>
        <p:nvSpPr>
          <p:cNvPr id="5" name="Объект 4"/>
          <p:cNvSpPr>
            <a:spLocks noGrp="1"/>
          </p:cNvSpPr>
          <p:nvPr>
            <p:ph idx="1"/>
          </p:nvPr>
        </p:nvSpPr>
        <p:spPr/>
        <p:txBody>
          <a:bodyPr/>
          <a:lstStyle/>
          <a:p>
            <a:endParaRPr lang="ru-RU"/>
          </a:p>
        </p:txBody>
      </p:sp>
    </p:spTree>
    <p:extLst>
      <p:ext uri="{BB962C8B-B14F-4D97-AF65-F5344CB8AC3E}">
        <p14:creationId xmlns:p14="http://schemas.microsoft.com/office/powerpoint/2010/main" val="3291590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7864" y="11659"/>
            <a:ext cx="3014463" cy="1143000"/>
          </a:xfrm>
        </p:spPr>
        <p:txBody>
          <a:bodyPr/>
          <a:lstStyle/>
          <a:p>
            <a:r>
              <a:rPr lang="ru-RU" dirty="0" smtClean="0">
                <a:solidFill>
                  <a:srgbClr val="FF0000"/>
                </a:solidFill>
              </a:rPr>
              <a:t>Скифы</a:t>
            </a:r>
            <a:endParaRPr lang="ru-RU"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12314"/>
            <a:ext cx="8352928" cy="5754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646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892480" cy="6741368"/>
          </a:xfrm>
        </p:spPr>
        <p:txBody>
          <a:bodyPr/>
          <a:lstStyle/>
          <a:p>
            <a:r>
              <a:rPr lang="ru-RU" sz="2800" dirty="0" err="1" smtClean="0">
                <a:solidFill>
                  <a:srgbClr val="FF0000"/>
                </a:solidFill>
              </a:rPr>
              <a:t>Савроматы</a:t>
            </a:r>
            <a:r>
              <a:rPr lang="ru-RU" sz="2800" dirty="0">
                <a:solidFill>
                  <a:srgbClr val="FF0000"/>
                </a:solidFill>
              </a:rPr>
              <a:t> </a:t>
            </a:r>
            <a:r>
              <a:rPr lang="ru-RU" sz="2800" dirty="0" smtClean="0">
                <a:solidFill>
                  <a:srgbClr val="FF0000"/>
                </a:solidFill>
              </a:rPr>
              <a:t>— </a:t>
            </a:r>
            <a:r>
              <a:rPr lang="ru-RU" sz="2800" dirty="0">
                <a:solidFill>
                  <a:srgbClr val="FF0000"/>
                </a:solidFill>
              </a:rPr>
              <a:t>кочевые ираноязычные племена, близкие скифам.</a:t>
            </a:r>
            <a:br>
              <a:rPr lang="ru-RU" sz="2800" dirty="0">
                <a:solidFill>
                  <a:srgbClr val="FF0000"/>
                </a:solidFill>
              </a:rPr>
            </a:br>
            <a:r>
              <a:rPr lang="ru-RU" sz="2800" dirty="0">
                <a:solidFill>
                  <a:srgbClr val="FF0000"/>
                </a:solidFill>
              </a:rPr>
              <a:t/>
            </a:r>
            <a:br>
              <a:rPr lang="ru-RU" sz="2800" dirty="0">
                <a:solidFill>
                  <a:srgbClr val="FF0000"/>
                </a:solidFill>
              </a:rPr>
            </a:br>
            <a:r>
              <a:rPr lang="ru-RU" sz="2800" dirty="0" err="1">
                <a:solidFill>
                  <a:srgbClr val="FF0000"/>
                </a:solidFill>
              </a:rPr>
              <a:t>Савроматы</a:t>
            </a:r>
            <a:r>
              <a:rPr lang="ru-RU" sz="2800" dirty="0">
                <a:solidFill>
                  <a:srgbClr val="FF0000"/>
                </a:solidFill>
              </a:rPr>
              <a:t> также были известны под именем сарматов. «Уже со времени составления карты мира Марка </a:t>
            </a:r>
            <a:r>
              <a:rPr lang="ru-RU" sz="2800" dirty="0" err="1">
                <a:solidFill>
                  <a:srgbClr val="FF0000"/>
                </a:solidFill>
              </a:rPr>
              <a:t>Випсания</a:t>
            </a:r>
            <a:r>
              <a:rPr lang="ru-RU" sz="2800" dirty="0">
                <a:solidFill>
                  <a:srgbClr val="FF0000"/>
                </a:solidFill>
              </a:rPr>
              <a:t> </a:t>
            </a:r>
            <a:r>
              <a:rPr lang="ru-RU" sz="2800" dirty="0" err="1">
                <a:solidFill>
                  <a:srgbClr val="FF0000"/>
                </a:solidFill>
              </a:rPr>
              <a:t>Агриппы</a:t>
            </a:r>
            <a:r>
              <a:rPr lang="ru-RU" sz="2800" dirty="0">
                <a:solidFill>
                  <a:srgbClr val="FF0000"/>
                </a:solidFill>
              </a:rPr>
              <a:t> (I в. до н. э.) этнонимы „</a:t>
            </a:r>
            <a:r>
              <a:rPr lang="ru-RU" sz="2800" dirty="0" err="1">
                <a:solidFill>
                  <a:srgbClr val="FF0000"/>
                </a:solidFill>
              </a:rPr>
              <a:t>савроматы</a:t>
            </a:r>
            <a:r>
              <a:rPr lang="ru-RU" sz="2800" dirty="0">
                <a:solidFill>
                  <a:srgbClr val="FF0000"/>
                </a:solidFill>
              </a:rPr>
              <a:t>“ и „сарматы“, по-видимому, употреблялись как синонимы</a:t>
            </a:r>
            <a:r>
              <a:rPr lang="ru-RU" sz="2800" dirty="0" smtClean="0">
                <a:solidFill>
                  <a:srgbClr val="FF0000"/>
                </a:solidFill>
              </a:rPr>
              <a:t>».</a:t>
            </a:r>
            <a:r>
              <a:rPr lang="ru-RU" sz="2800" dirty="0">
                <a:solidFill>
                  <a:srgbClr val="FF0000"/>
                </a:solidFill>
              </a:rPr>
              <a:t/>
            </a:r>
            <a:br>
              <a:rPr lang="ru-RU" sz="2800" dirty="0">
                <a:solidFill>
                  <a:srgbClr val="FF0000"/>
                </a:solidFill>
              </a:rPr>
            </a:br>
            <a:r>
              <a:rPr lang="ru-RU" sz="2800" dirty="0">
                <a:solidFill>
                  <a:srgbClr val="FF0000"/>
                </a:solidFill>
              </a:rPr>
              <a:t/>
            </a:r>
            <a:br>
              <a:rPr lang="ru-RU" sz="2800" dirty="0">
                <a:solidFill>
                  <a:srgbClr val="FF0000"/>
                </a:solidFill>
              </a:rPr>
            </a:br>
            <a:r>
              <a:rPr lang="ru-RU" sz="2800" dirty="0" err="1">
                <a:solidFill>
                  <a:srgbClr val="FF0000"/>
                </a:solidFill>
              </a:rPr>
              <a:t>Савроматы</a:t>
            </a:r>
            <a:r>
              <a:rPr lang="ru-RU" sz="2800" dirty="0">
                <a:solidFill>
                  <a:srgbClr val="FF0000"/>
                </a:solidFill>
              </a:rPr>
              <a:t> были известны еще Геродоту (V в. до н. э.), который размещал их восточнее </a:t>
            </a:r>
            <a:r>
              <a:rPr lang="ru-RU" sz="2800" dirty="0" err="1">
                <a:solidFill>
                  <a:srgbClr val="FF0000"/>
                </a:solidFill>
              </a:rPr>
              <a:t>Танаиса</a:t>
            </a:r>
            <a:r>
              <a:rPr lang="ru-RU" sz="2800" dirty="0">
                <a:solidFill>
                  <a:srgbClr val="FF0000"/>
                </a:solidFill>
              </a:rPr>
              <a:t>, то есть на территории Азиатской </a:t>
            </a:r>
            <a:r>
              <a:rPr lang="ru-RU" sz="2800" dirty="0" err="1">
                <a:solidFill>
                  <a:srgbClr val="FF0000"/>
                </a:solidFill>
              </a:rPr>
              <a:t>Сарматии</a:t>
            </a:r>
            <a:r>
              <a:rPr lang="ru-RU" sz="2800" dirty="0">
                <a:solidFill>
                  <a:srgbClr val="FF0000"/>
                </a:solidFill>
              </a:rPr>
              <a:t> Птолемея. Геродот указывал, что «за рекой </a:t>
            </a:r>
            <a:r>
              <a:rPr lang="ru-RU" sz="2800" dirty="0" err="1">
                <a:solidFill>
                  <a:srgbClr val="FF0000"/>
                </a:solidFill>
              </a:rPr>
              <a:t>Танаисом</a:t>
            </a:r>
            <a:r>
              <a:rPr lang="ru-RU" sz="2800" dirty="0">
                <a:solidFill>
                  <a:srgbClr val="FF0000"/>
                </a:solidFill>
              </a:rPr>
              <a:t> — уже не скифские края». </a:t>
            </a:r>
            <a:r>
              <a:rPr lang="ru-RU" sz="2800" dirty="0" err="1">
                <a:solidFill>
                  <a:srgbClr val="FF0000"/>
                </a:solidFill>
              </a:rPr>
              <a:t>Страбон</a:t>
            </a:r>
            <a:r>
              <a:rPr lang="ru-RU" sz="2800" dirty="0">
                <a:solidFill>
                  <a:srgbClr val="FF0000"/>
                </a:solidFill>
              </a:rPr>
              <a:t> помещает </a:t>
            </a:r>
            <a:r>
              <a:rPr lang="ru-RU" sz="2800" dirty="0" err="1">
                <a:solidFill>
                  <a:srgbClr val="FF0000"/>
                </a:solidFill>
              </a:rPr>
              <a:t>савроматов</a:t>
            </a:r>
            <a:r>
              <a:rPr lang="ru-RU" sz="2800" dirty="0">
                <a:solidFill>
                  <a:srgbClr val="FF0000"/>
                </a:solidFill>
              </a:rPr>
              <a:t> на Северном Кавказе «между </a:t>
            </a:r>
            <a:r>
              <a:rPr lang="ru-RU" sz="2800" dirty="0" err="1">
                <a:solidFill>
                  <a:srgbClr val="FF0000"/>
                </a:solidFill>
              </a:rPr>
              <a:t>Гирканским</a:t>
            </a:r>
            <a:r>
              <a:rPr lang="ru-RU" sz="2800" dirty="0">
                <a:solidFill>
                  <a:srgbClr val="FF0000"/>
                </a:solidFill>
              </a:rPr>
              <a:t> морем и Понтом</a:t>
            </a:r>
            <a:r>
              <a:rPr lang="ru-RU" sz="2800" dirty="0" smtClean="0">
                <a:solidFill>
                  <a:srgbClr val="FF0000"/>
                </a:solidFill>
              </a:rPr>
              <a:t>».</a:t>
            </a:r>
            <a:endParaRPr lang="ru-RU" sz="2800" dirty="0">
              <a:solidFill>
                <a:srgbClr val="FF0000"/>
              </a:solidFill>
            </a:endParaRPr>
          </a:p>
        </p:txBody>
      </p:sp>
    </p:spTree>
    <p:extLst>
      <p:ext uri="{BB962C8B-B14F-4D97-AF65-F5344CB8AC3E}">
        <p14:creationId xmlns:p14="http://schemas.microsoft.com/office/powerpoint/2010/main" val="1824333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68952" cy="6552728"/>
          </a:xfrm>
        </p:spPr>
        <p:txBody>
          <a:bodyPr/>
          <a:lstStyle/>
          <a:p>
            <a:r>
              <a:rPr lang="ru-RU" sz="2000" i="1" dirty="0">
                <a:solidFill>
                  <a:srgbClr val="FF0000"/>
                </a:solidFill>
              </a:rPr>
              <a:t>Первое упоминание о </a:t>
            </a:r>
            <a:r>
              <a:rPr lang="ru-RU" sz="2000" i="1" dirty="0" err="1">
                <a:solidFill>
                  <a:srgbClr val="FF0000"/>
                </a:solidFill>
              </a:rPr>
              <a:t>савроматах</a:t>
            </a:r>
            <a:r>
              <a:rPr lang="ru-RU" sz="2000" i="1" dirty="0">
                <a:solidFill>
                  <a:srgbClr val="FF0000"/>
                </a:solidFill>
              </a:rPr>
              <a:t> в античной литературе принадлежит Геродоту (V в. до н. э.). До «отца истории» подобный этноним не встречался в сочинениях ионических </a:t>
            </a:r>
            <a:r>
              <a:rPr lang="ru-RU" sz="2000" i="1" dirty="0" err="1" smtClean="0">
                <a:solidFill>
                  <a:srgbClr val="FF0000"/>
                </a:solidFill>
              </a:rPr>
              <a:t>авторов.Геродот</a:t>
            </a:r>
            <a:r>
              <a:rPr lang="ru-RU" sz="2000" i="1" dirty="0" smtClean="0">
                <a:solidFill>
                  <a:srgbClr val="FF0000"/>
                </a:solidFill>
              </a:rPr>
              <a:t> </a:t>
            </a:r>
            <a:r>
              <a:rPr lang="ru-RU" sz="2000" i="1" dirty="0">
                <a:solidFill>
                  <a:srgbClr val="FF0000"/>
                </a:solidFill>
              </a:rPr>
              <a:t>впервые упоминает о </a:t>
            </a:r>
            <a:r>
              <a:rPr lang="ru-RU" sz="2000" i="1" dirty="0" err="1">
                <a:solidFill>
                  <a:srgbClr val="FF0000"/>
                </a:solidFill>
              </a:rPr>
              <a:t>савроматах</a:t>
            </a:r>
            <a:r>
              <a:rPr lang="ru-RU" sz="2000" i="1" dirty="0">
                <a:solidFill>
                  <a:srgbClr val="FF0000"/>
                </a:solidFill>
              </a:rPr>
              <a:t> в легенде о появлении амазонок в </a:t>
            </a:r>
            <a:r>
              <a:rPr lang="ru-RU" sz="2000" i="1" dirty="0" err="1">
                <a:solidFill>
                  <a:srgbClr val="FF0000"/>
                </a:solidFill>
              </a:rPr>
              <a:t>Скифии</a:t>
            </a:r>
            <a:r>
              <a:rPr lang="ru-RU" sz="2000" i="1" dirty="0">
                <a:solidFill>
                  <a:srgbClr val="FF0000"/>
                </a:solidFill>
              </a:rPr>
              <a:t>, она довольно известна. Амазонки, потерпев поражение в битве с греками у реки </a:t>
            </a:r>
            <a:r>
              <a:rPr lang="ru-RU" sz="2000" i="1" dirty="0" err="1">
                <a:solidFill>
                  <a:srgbClr val="FF0000"/>
                </a:solidFill>
              </a:rPr>
              <a:t>Термодонт</a:t>
            </a:r>
            <a:r>
              <a:rPr lang="ru-RU" sz="2000" i="1" dirty="0">
                <a:solidFill>
                  <a:srgbClr val="FF0000"/>
                </a:solidFill>
              </a:rPr>
              <a:t>, были взяты в плен и отправлены в Грецию, но по пути овладели кораблями и ветром и волнами были вынесены на побережье </a:t>
            </a:r>
            <a:r>
              <a:rPr lang="ru-RU" sz="2000" i="1" dirty="0" err="1">
                <a:solidFill>
                  <a:srgbClr val="FF0000"/>
                </a:solidFill>
              </a:rPr>
              <a:t>Меотидского</a:t>
            </a:r>
            <a:r>
              <a:rPr lang="ru-RU" sz="2000" i="1" dirty="0">
                <a:solidFill>
                  <a:srgbClr val="FF0000"/>
                </a:solidFill>
              </a:rPr>
              <a:t> озера, в районе местечка </a:t>
            </a:r>
            <a:r>
              <a:rPr lang="ru-RU" sz="2000" i="1" dirty="0" err="1" smtClean="0">
                <a:solidFill>
                  <a:srgbClr val="FF0000"/>
                </a:solidFill>
              </a:rPr>
              <a:t>Кремны</a:t>
            </a:r>
            <a:r>
              <a:rPr lang="ru-RU" sz="2000" i="1" dirty="0" smtClean="0">
                <a:solidFill>
                  <a:srgbClr val="FF0000"/>
                </a:solidFill>
              </a:rPr>
              <a:t>. Достигнув </a:t>
            </a:r>
            <a:r>
              <a:rPr lang="ru-RU" sz="2000" i="1" dirty="0">
                <a:solidFill>
                  <a:srgbClr val="FF0000"/>
                </a:solidFill>
              </a:rPr>
              <a:t>земли, они завладели табуном лошадей, принадлежавшим царским скифам, и, разъезжая на них, грабили скифскую землю. В результате этого грабежа разгорелся конфликт со скифами, которые только тогда осознали, что сражались с женщинами, когда увидели трупы амазонок, погибших в битве. Скифы прекратили воевать и приказали самым молодым членам племени следовать за пришелицами и делать все то, что будут делать </a:t>
            </a:r>
            <a:r>
              <a:rPr lang="ru-RU" sz="2000" i="1" dirty="0" err="1" smtClean="0">
                <a:solidFill>
                  <a:srgbClr val="FF0000"/>
                </a:solidFill>
              </a:rPr>
              <a:t>они.Терпением</a:t>
            </a:r>
            <a:r>
              <a:rPr lang="ru-RU" sz="2000" i="1" dirty="0" smtClean="0">
                <a:solidFill>
                  <a:srgbClr val="FF0000"/>
                </a:solidFill>
              </a:rPr>
              <a:t> </a:t>
            </a:r>
            <a:r>
              <a:rPr lang="ru-RU" sz="2000" i="1" dirty="0">
                <a:solidFill>
                  <a:srgbClr val="FF0000"/>
                </a:solidFill>
              </a:rPr>
              <a:t>и хитростью молодые скифы сумели объединиться с амазонками. Женщины согласились жить со своими мужьями лишь при условии, что они не останутся с другими скифами, а отправятся занимать земли за </a:t>
            </a:r>
            <a:r>
              <a:rPr lang="ru-RU" sz="2000" i="1" dirty="0" err="1">
                <a:solidFill>
                  <a:srgbClr val="FF0000"/>
                </a:solidFill>
              </a:rPr>
              <a:t>Танаисом</a:t>
            </a:r>
            <a:r>
              <a:rPr lang="ru-RU" sz="2000" i="1" dirty="0">
                <a:solidFill>
                  <a:srgbClr val="FF0000"/>
                </a:solidFill>
              </a:rPr>
              <a:t>. Их потомков Геродот называет </a:t>
            </a:r>
            <a:r>
              <a:rPr lang="ru-RU" sz="2000" i="1" dirty="0" err="1">
                <a:solidFill>
                  <a:srgbClr val="FF0000"/>
                </a:solidFill>
              </a:rPr>
              <a:t>савроматами</a:t>
            </a:r>
            <a:r>
              <a:rPr lang="ru-RU" sz="2000" i="1" dirty="0">
                <a:solidFill>
                  <a:srgbClr val="FF0000"/>
                </a:solidFill>
              </a:rPr>
              <a:t> и генетически связывает их со скифами, подчеркивая это также замечанием, что «</a:t>
            </a:r>
            <a:r>
              <a:rPr lang="ru-RU" sz="2000" i="1" dirty="0" err="1">
                <a:solidFill>
                  <a:srgbClr val="FF0000"/>
                </a:solidFill>
              </a:rPr>
              <a:t>савроматы</a:t>
            </a:r>
            <a:r>
              <a:rPr lang="ru-RU" sz="2000" i="1" dirty="0">
                <a:solidFill>
                  <a:srgbClr val="FF0000"/>
                </a:solidFill>
              </a:rPr>
              <a:t> говорят на скифском языке, но издревле искаженном</a:t>
            </a:r>
            <a:r>
              <a:rPr lang="ru-RU" sz="2000" i="1" dirty="0" smtClean="0">
                <a:solidFill>
                  <a:srgbClr val="FF0000"/>
                </a:solidFill>
              </a:rPr>
              <a:t>».</a:t>
            </a:r>
            <a:endParaRPr lang="ru-RU" sz="2000" i="1" dirty="0">
              <a:solidFill>
                <a:srgbClr val="FF0000"/>
              </a:solidFill>
            </a:endParaRPr>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2812338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36096" y="332656"/>
            <a:ext cx="3600400" cy="4320480"/>
          </a:xfrm>
        </p:spPr>
        <p:txBody>
          <a:bodyPr/>
          <a:lstStyle/>
          <a:p>
            <a:r>
              <a:rPr lang="ru-RU" sz="6000" dirty="0" smtClean="0">
                <a:solidFill>
                  <a:srgbClr val="FF0000"/>
                </a:solidFill>
              </a:rPr>
              <a:t>Сарматы</a:t>
            </a:r>
            <a:br>
              <a:rPr lang="ru-RU" sz="6000" dirty="0" smtClean="0">
                <a:solidFill>
                  <a:srgbClr val="FF0000"/>
                </a:solidFill>
              </a:rPr>
            </a:br>
            <a:r>
              <a:rPr lang="ru-RU" sz="6000" dirty="0" smtClean="0">
                <a:solidFill>
                  <a:srgbClr val="FF0000"/>
                </a:solidFill>
              </a:rPr>
              <a:t/>
            </a:r>
            <a:br>
              <a:rPr lang="ru-RU" sz="6000" dirty="0" smtClean="0">
                <a:solidFill>
                  <a:srgbClr val="FF0000"/>
                </a:solidFill>
              </a:rPr>
            </a:br>
            <a:r>
              <a:rPr lang="ru-RU" sz="6000" dirty="0">
                <a:solidFill>
                  <a:srgbClr val="FF0000"/>
                </a:solidFill>
              </a:rPr>
              <a:t/>
            </a:r>
            <a:br>
              <a:rPr lang="ru-RU" sz="6000" dirty="0">
                <a:solidFill>
                  <a:srgbClr val="FF0000"/>
                </a:solidFill>
              </a:rPr>
            </a:br>
            <a:r>
              <a:rPr lang="ru-RU" sz="4400" dirty="0" smtClean="0">
                <a:solidFill>
                  <a:schemeClr val="accent6"/>
                </a:solidFill>
              </a:rPr>
              <a:t>Военный костюм</a:t>
            </a:r>
            <a:endParaRPr lang="ru-RU" sz="4400" dirty="0">
              <a:solidFill>
                <a:schemeClr val="accent6"/>
              </a:solidFill>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16632"/>
            <a:ext cx="4896544" cy="6472614"/>
          </a:xfrm>
          <a:prstGeom prst="rect">
            <a:avLst/>
          </a:prstGeom>
        </p:spPr>
      </p:pic>
    </p:spTree>
    <p:extLst>
      <p:ext uri="{BB962C8B-B14F-4D97-AF65-F5344CB8AC3E}">
        <p14:creationId xmlns:p14="http://schemas.microsoft.com/office/powerpoint/2010/main" val="813530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473"/>
            <a:ext cx="8892480" cy="2808312"/>
          </a:xfrm>
        </p:spPr>
        <p:txBody>
          <a:bodyPr/>
          <a:lstStyle/>
          <a:p>
            <a:pPr algn="ctr"/>
            <a:r>
              <a:rPr lang="ru-RU" sz="9600" dirty="0" smtClean="0">
                <a:solidFill>
                  <a:schemeClr val="accent6"/>
                </a:solidFill>
              </a:rPr>
              <a:t>А сейчас поиграем!</a:t>
            </a:r>
            <a:endParaRPr lang="ru-RU" sz="9600" dirty="0">
              <a:solidFill>
                <a:schemeClr val="accent6"/>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9792" y="2465512"/>
            <a:ext cx="3608687" cy="4392488"/>
          </a:xfrm>
          <a:prstGeom prst="rect">
            <a:avLst/>
          </a:prstGeom>
        </p:spPr>
      </p:pic>
    </p:spTree>
    <p:extLst>
      <p:ext uri="{BB962C8B-B14F-4D97-AF65-F5344CB8AC3E}">
        <p14:creationId xmlns:p14="http://schemas.microsoft.com/office/powerpoint/2010/main" val="19510608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568952" cy="1872208"/>
          </a:xfrm>
        </p:spPr>
        <p:txBody>
          <a:bodyPr/>
          <a:lstStyle/>
          <a:p>
            <a:r>
              <a:rPr lang="ru-RU" sz="4000" b="0" dirty="0" smtClean="0">
                <a:solidFill>
                  <a:schemeClr val="accent6"/>
                </a:solidFill>
              </a:rPr>
              <a:t>Правила: Вам нужно отгадать какой народ изображён на картинке и выбрать правильный ответ.</a:t>
            </a:r>
            <a:endParaRPr lang="ru-RU" sz="4000" b="0" dirty="0">
              <a:solidFill>
                <a:schemeClr val="accent6"/>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4262" y="908720"/>
            <a:ext cx="4569972" cy="6093296"/>
          </a:xfrm>
          <a:prstGeom prst="rect">
            <a:avLst/>
          </a:prstGeom>
        </p:spPr>
      </p:pic>
    </p:spTree>
    <p:extLst>
      <p:ext uri="{BB962C8B-B14F-4D97-AF65-F5344CB8AC3E}">
        <p14:creationId xmlns:p14="http://schemas.microsoft.com/office/powerpoint/2010/main" val="78554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859650"/>
            <a:ext cx="4248472" cy="49335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800820"/>
            <a:ext cx="4420517" cy="50577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Прямоугольник 5"/>
          <p:cNvSpPr/>
          <p:nvPr/>
        </p:nvSpPr>
        <p:spPr>
          <a:xfrm>
            <a:off x="234417" y="188640"/>
            <a:ext cx="2088232"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3600" dirty="0" smtClean="0">
                <a:solidFill>
                  <a:schemeClr val="bg2">
                    <a:lumMod val="50000"/>
                  </a:schemeClr>
                </a:solidFill>
              </a:rPr>
              <a:t>Скифы</a:t>
            </a:r>
            <a:endParaRPr lang="ru-RU" sz="3600" dirty="0">
              <a:solidFill>
                <a:schemeClr val="bg2">
                  <a:lumMod val="50000"/>
                </a:schemeClr>
              </a:solidFill>
            </a:endParaRPr>
          </a:p>
        </p:txBody>
      </p:sp>
      <p:sp>
        <p:nvSpPr>
          <p:cNvPr id="7" name="Прямоугольник 6"/>
          <p:cNvSpPr/>
          <p:nvPr/>
        </p:nvSpPr>
        <p:spPr>
          <a:xfrm>
            <a:off x="2422624" y="188640"/>
            <a:ext cx="2088232"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smtClean="0">
                <a:solidFill>
                  <a:schemeClr val="bg2">
                    <a:lumMod val="50000"/>
                  </a:schemeClr>
                </a:solidFill>
              </a:rPr>
              <a:t>Киммерийцы</a:t>
            </a:r>
            <a:endParaRPr lang="ru-RU" sz="2400" dirty="0">
              <a:solidFill>
                <a:schemeClr val="bg2">
                  <a:lumMod val="50000"/>
                </a:schemeClr>
              </a:solidFill>
            </a:endParaRPr>
          </a:p>
        </p:txBody>
      </p:sp>
      <p:sp>
        <p:nvSpPr>
          <p:cNvPr id="8" name="Прямоугольник 7"/>
          <p:cNvSpPr/>
          <p:nvPr/>
        </p:nvSpPr>
        <p:spPr>
          <a:xfrm>
            <a:off x="4726439" y="135247"/>
            <a:ext cx="2088232"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smtClean="0">
                <a:solidFill>
                  <a:schemeClr val="bg2">
                    <a:lumMod val="50000"/>
                  </a:schemeClr>
                </a:solidFill>
              </a:rPr>
              <a:t>Сарматы</a:t>
            </a:r>
            <a:endParaRPr lang="ru-RU" sz="2400" dirty="0">
              <a:solidFill>
                <a:schemeClr val="bg2">
                  <a:lumMod val="50000"/>
                </a:schemeClr>
              </a:solidFill>
            </a:endParaRPr>
          </a:p>
        </p:txBody>
      </p:sp>
      <p:sp>
        <p:nvSpPr>
          <p:cNvPr id="9" name="Прямоугольник 8"/>
          <p:cNvSpPr/>
          <p:nvPr/>
        </p:nvSpPr>
        <p:spPr>
          <a:xfrm>
            <a:off x="6915359" y="188640"/>
            <a:ext cx="2088232"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3600" dirty="0" err="1" smtClean="0">
                <a:solidFill>
                  <a:schemeClr val="bg2">
                    <a:lumMod val="50000"/>
                  </a:schemeClr>
                </a:solidFill>
              </a:rPr>
              <a:t>Тавры</a:t>
            </a:r>
            <a:endParaRPr lang="ru-RU" sz="3600" dirty="0">
              <a:solidFill>
                <a:schemeClr val="bg2">
                  <a:lumMod val="50000"/>
                </a:schemeClr>
              </a:solidFill>
            </a:endParaRPr>
          </a:p>
        </p:txBody>
      </p:sp>
      <p:cxnSp>
        <p:nvCxnSpPr>
          <p:cNvPr id="11" name="Соединительная линия уступом 10"/>
          <p:cNvCxnSpPr/>
          <p:nvPr/>
        </p:nvCxnSpPr>
        <p:spPr>
          <a:xfrm rot="16200000" flipH="1">
            <a:off x="-4465004" y="1920861"/>
            <a:ext cx="72008" cy="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flipH="1">
            <a:off x="3059832" y="999343"/>
            <a:ext cx="864096" cy="801477"/>
          </a:xfrm>
          <a:prstGeom prst="straightConnector1">
            <a:avLst/>
          </a:prstGeom>
          <a:ln>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a:off x="5148064" y="999343"/>
            <a:ext cx="622491" cy="801477"/>
          </a:xfrm>
          <a:prstGeom prst="straightConnector1">
            <a:avLst/>
          </a:prstGeom>
          <a:ln>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4301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988840"/>
            <a:ext cx="4608512" cy="48296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3416" y="1988840"/>
            <a:ext cx="4248472" cy="48296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Прямоугольник 4"/>
          <p:cNvSpPr/>
          <p:nvPr/>
        </p:nvSpPr>
        <p:spPr>
          <a:xfrm>
            <a:off x="107504" y="181248"/>
            <a:ext cx="2088232" cy="6480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smtClean="0">
                <a:solidFill>
                  <a:schemeClr val="bg2">
                    <a:lumMod val="50000"/>
                  </a:schemeClr>
                </a:solidFill>
              </a:rPr>
              <a:t>Сарматы</a:t>
            </a:r>
            <a:endParaRPr lang="ru-RU" sz="2400" dirty="0">
              <a:solidFill>
                <a:schemeClr val="bg2">
                  <a:lumMod val="50000"/>
                </a:schemeClr>
              </a:solidFill>
            </a:endParaRPr>
          </a:p>
        </p:txBody>
      </p:sp>
      <p:sp>
        <p:nvSpPr>
          <p:cNvPr id="6" name="Прямоугольник 5"/>
          <p:cNvSpPr/>
          <p:nvPr/>
        </p:nvSpPr>
        <p:spPr>
          <a:xfrm>
            <a:off x="2377480" y="215044"/>
            <a:ext cx="1991616" cy="6480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err="1" smtClean="0">
                <a:solidFill>
                  <a:schemeClr val="bg2">
                    <a:lumMod val="50000"/>
                  </a:schemeClr>
                </a:solidFill>
              </a:rPr>
              <a:t>Тавры</a:t>
            </a:r>
            <a:endParaRPr lang="ru-RU" sz="2400" dirty="0">
              <a:solidFill>
                <a:schemeClr val="bg2">
                  <a:lumMod val="50000"/>
                </a:schemeClr>
              </a:solidFill>
            </a:endParaRPr>
          </a:p>
        </p:txBody>
      </p:sp>
      <p:sp>
        <p:nvSpPr>
          <p:cNvPr id="7" name="Прямоугольник 6"/>
          <p:cNvSpPr/>
          <p:nvPr/>
        </p:nvSpPr>
        <p:spPr>
          <a:xfrm>
            <a:off x="4763416" y="215044"/>
            <a:ext cx="1944216" cy="6480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smtClean="0">
                <a:solidFill>
                  <a:schemeClr val="bg2">
                    <a:lumMod val="50000"/>
                  </a:schemeClr>
                </a:solidFill>
              </a:rPr>
              <a:t>Киммерийцы</a:t>
            </a:r>
            <a:endParaRPr lang="ru-RU" sz="2400" dirty="0">
              <a:solidFill>
                <a:schemeClr val="bg2">
                  <a:lumMod val="50000"/>
                </a:schemeClr>
              </a:solidFill>
            </a:endParaRPr>
          </a:p>
        </p:txBody>
      </p:sp>
      <p:sp>
        <p:nvSpPr>
          <p:cNvPr id="8" name="Прямоугольник 7"/>
          <p:cNvSpPr/>
          <p:nvPr/>
        </p:nvSpPr>
        <p:spPr>
          <a:xfrm>
            <a:off x="6887652" y="215044"/>
            <a:ext cx="2232248" cy="6480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smtClean="0">
                <a:solidFill>
                  <a:schemeClr val="bg2">
                    <a:lumMod val="50000"/>
                  </a:schemeClr>
                </a:solidFill>
              </a:rPr>
              <a:t>Скифы</a:t>
            </a:r>
            <a:endParaRPr lang="ru-RU" sz="2400" dirty="0">
              <a:solidFill>
                <a:schemeClr val="bg2">
                  <a:lumMod val="50000"/>
                </a:schemeClr>
              </a:solidFill>
            </a:endParaRPr>
          </a:p>
        </p:txBody>
      </p:sp>
      <p:cxnSp>
        <p:nvCxnSpPr>
          <p:cNvPr id="10" name="Прямая со стрелкой 9"/>
          <p:cNvCxnSpPr/>
          <p:nvPr/>
        </p:nvCxnSpPr>
        <p:spPr>
          <a:xfrm>
            <a:off x="4431355" y="883269"/>
            <a:ext cx="914400" cy="914400"/>
          </a:xfrm>
          <a:prstGeom prst="straightConnector1">
            <a:avLst/>
          </a:prstGeom>
          <a:ln>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H="1">
            <a:off x="3373288" y="980728"/>
            <a:ext cx="3514364" cy="816941"/>
          </a:xfrm>
          <a:prstGeom prst="straightConnector1">
            <a:avLst/>
          </a:prstGeom>
          <a:ln>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7812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592288"/>
          </a:xfrm>
        </p:spPr>
        <p:txBody>
          <a:bodyPr/>
          <a:lstStyle/>
          <a:p>
            <a:pPr algn="ctr"/>
            <a:r>
              <a:rPr lang="ru-RU" i="1" dirty="0" smtClean="0">
                <a:solidFill>
                  <a:schemeClr val="bg2">
                    <a:lumMod val="50000"/>
                  </a:schemeClr>
                </a:solidFill>
              </a:rPr>
              <a:t>СПАСИБО ЗА ВНИМАНИЕ!</a:t>
            </a:r>
            <a:endParaRPr lang="ru-RU" i="1" dirty="0">
              <a:solidFill>
                <a:schemeClr val="bg2">
                  <a:lumMod val="50000"/>
                </a:schemeClr>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656" y="1916832"/>
            <a:ext cx="5059850" cy="4941167"/>
          </a:xfrm>
          <a:prstGeom prst="rect">
            <a:avLst/>
          </a:prstGeom>
        </p:spPr>
      </p:pic>
    </p:spTree>
    <p:extLst>
      <p:ext uri="{BB962C8B-B14F-4D97-AF65-F5344CB8AC3E}">
        <p14:creationId xmlns:p14="http://schemas.microsoft.com/office/powerpoint/2010/main" val="32960894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rmal">
  <a:themeElements>
    <a:clrScheme name="Игра цветов">
      <a:dk1>
        <a:sysClr val="windowText" lastClr="000000"/>
      </a:dk1>
      <a:lt1>
        <a:sysClr val="window" lastClr="FFFFFF"/>
      </a:lt1>
      <a:dk2>
        <a:srgbClr val="212745"/>
      </a:dk2>
      <a:lt2>
        <a:srgbClr val="4E67C8"/>
      </a:lt2>
      <a:accent1>
        <a:srgbClr val="B4DCFA"/>
      </a:accent1>
      <a:accent2>
        <a:srgbClr val="A7EA52"/>
      </a:accent2>
      <a:accent3>
        <a:srgbClr val="FFFF00"/>
      </a:accent3>
      <a:accent4>
        <a:srgbClr val="CAF297"/>
      </a:accent4>
      <a:accent5>
        <a:srgbClr val="4FACF3"/>
      </a:accent5>
      <a:accent6>
        <a:srgbClr val="0D78C9"/>
      </a:accent6>
      <a:hlink>
        <a:srgbClr val="35A085"/>
      </a:hlink>
      <a:folHlink>
        <a:srgbClr val="59A8D1"/>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TM01859868[[fn=Термический]]</Template>
  <TotalTime>109</TotalTime>
  <Words>887</Words>
  <Application>Microsoft Office PowerPoint</Application>
  <PresentationFormat>Экран (4:3)</PresentationFormat>
  <Paragraphs>29</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Thermal</vt:lpstr>
      <vt:lpstr>Киммерийцы. Тавры. Скифы. Сарматы.</vt:lpstr>
      <vt:lpstr>Киммери́йцы  (греч. Κιμμέριοι) — кочевые племена, вторгшиеся в Закавказье во второй половине VIII века до н. э. и в VII веке до н. э. завоевавшие некоторые районы Малой Азии. Также условное название так называемых «доскифских» народов Северного Причерноморья Железного века. Гимирру из ассирийских источников могут быть тождественны киммерийцам античных авторов, вытесненным из степей на Ближний Восток движением скифов.</vt:lpstr>
      <vt:lpstr>Топонимика</vt:lpstr>
      <vt:lpstr>Тавры — народ, населявший в древности Тавриду (нынешний Крым). Упомянуты в трудах греческих и римских историков и географов. Первые упоминания — VI век до н. э., последние — I век К этому времени смешались со скифами и обычно назывались «тавроскифы».Этническая принадлежность тавров неясна. Точно не известно, на каком языке говорили тавры, хотя делались попытки отнести его к индоевропейским (индоиранским) языкам, а в сообщении[каком?] анонимного автора V века (Псевдо-Ариана) таврский язык назван готским, то есть (германским). Тавры, на определённом этапе существования, соответствуют археологической Кизил-кобинской культуре. С таврами археологи связывают многочисленные памятники этой культуры, расположенные в горном и предгорном Крыму.</vt:lpstr>
      <vt:lpstr>Впервые о таврах упоминает Геродот, в рассказе о скифо-персидской войне. Тавры были среди тех народов, которые отказали скифам в помощи против персов. Геродот писал, что они жили в горной местности на полуострове, вдающемся в Понт, между Керкинитидой и Херсонесом Скалистым (до Керченского пролива). Эллинов и мореходов, попавших к ним в плен, они приносили в жертву своей богине Деве, в которой некоторые греки видели Ифигению. Пленников ударяли дубиной по голове и сбрасывали в море или, по другим сведениям, закапывали в землю. Захваченным в бою врагам отрубали головы и выставляли их вокруг дома на высоких шестах в качестве охранителей. «Живут тавры грабежом и войной», заканчивает Геродот. Таврский царь (или цари) присутствовал на совете племён перед вторжением персов.</vt:lpstr>
      <vt:lpstr>Ски́фы — древний индоевропейский народ, существовавший в VIII в. до н. э. — IV в. н. э.  В узком смысле под скифами подразумеваются ираноязычные племена, обитавшие в степной зоне Северного Причерноморья от Дуная до Дона, именуемой в древнегреческих источниках Скифией.  Информация о скифах известна из сочинений античных авторов (особенно Геродота) и археологических раскопок.  Очень близкими по языку и культуре к скифам являлись савроматы (сарматы), саки и массагеты.</vt:lpstr>
      <vt:lpstr>Мифология скифов имеет многочисленные иранские и индоевропейские параллели, что в ряде работ по язычеству показали академик Б. А. Рыбаков и профессор Д. С. Раевский и развивают современные исследования. Геродот перечисляет названия следующих божеств скифов:табити (гестия в греческой мифологии), папайос (зевс), апи (гея), ойтосир (аполлон), аргимпаса (афродита урания), фагимасад (посейдон); кроме того, он упоминает о геракле и аресе.Скифы не воздвигали богам культовых сооружений, исключением являлся только бог войны: в каждой области скифии было святилище ареса в виде огромных куч хвороста с мечом на вершине. Раз в год в этих святилищах приносили жертву — различных животных (в частности, лошадей) и пленных, из ста — одного.Табити, божество семьи, домашнего очага, пользовалось особым уважением, считалась покровителем скифов. Поклясться очагом, домашним божеством начальника — величайшая клятва; ложная клятва этим божеством причиняла, по мнению скифов, болезнь начальнику. Изображением бога войны (ареса, как его назвал геродот по аналогии с греческой мифологией) был меч; В целом скифская мифология, с учётом находок археологов, сложна и многообразна, требует учёта большого круга источников.</vt:lpstr>
      <vt:lpstr>Скифы</vt:lpstr>
      <vt:lpstr>Савроматы — кочевые ираноязычные племена, близкие скифам.  Савроматы также были известны под именем сарматов. «Уже со времени составления карты мира Марка Випсания Агриппы (I в. до н. э.) этнонимы „савроматы“ и „сарматы“, по-видимому, употреблялись как синонимы».  Савроматы были известны еще Геродоту (V в. до н. э.), который размещал их восточнее Танаиса, то есть на территории Азиатской Сарматии Птолемея. Геродот указывал, что «за рекой Танаисом — уже не скифские края». Страбон помещает савроматов на Северном Кавказе «между Гирканским морем и Понтом».</vt:lpstr>
      <vt:lpstr>Первое упоминание о савроматах в античной литературе принадлежит Геродоту (V в. до н. э.). До «отца истории» подобный этноним не встречался в сочинениях ионических авторов.Геродот впервые упоминает о савроматах в легенде о появлении амазонок в Скифии, она довольно известна. Амазонки, потерпев поражение в битве с греками у реки Термодонт, были взяты в плен и отправлены в Грецию, но по пути овладели кораблями и ветром и волнами были вынесены на побережье Меотидского озера, в районе местечка Кремны. Достигнув земли, они завладели табуном лошадей, принадлежавшим царским скифам, и, разъезжая на них, грабили скифскую землю. В результате этого грабежа разгорелся конфликт со скифами, которые только тогда осознали, что сражались с женщинами, когда увидели трупы амазонок, погибших в битве. Скифы прекратили воевать и приказали самым молодым членам племени следовать за пришелицами и делать все то, что будут делать они.Терпением и хитростью молодые скифы сумели объединиться с амазонками. Женщины согласились жить со своими мужьями лишь при условии, что они не останутся с другими скифами, а отправятся занимать земли за Танаисом. Их потомков Геродот называет савроматами и генетически связывает их со скифами, подчеркивая это также замечанием, что «савроматы говорят на скифском языке, но издревле искаженном».</vt:lpstr>
      <vt:lpstr>Сарматы   Военный костюм</vt:lpstr>
      <vt:lpstr>А сейчас поиграем!</vt:lpstr>
      <vt:lpstr>Правила: Вам нужно отгадать какой народ изображён на картинке и выбрать правильный ответ.</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Матрёшки</dc:title>
  <dc:creator>Ars</dc:creator>
  <cp:lastModifiedBy>Ars</cp:lastModifiedBy>
  <cp:revision>11</cp:revision>
  <dcterms:created xsi:type="dcterms:W3CDTF">2016-09-14T14:23:49Z</dcterms:created>
  <dcterms:modified xsi:type="dcterms:W3CDTF">2016-09-15T16:03:14Z</dcterms:modified>
</cp:coreProperties>
</file>