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66" r:id="rId5"/>
    <p:sldId id="258" r:id="rId6"/>
    <p:sldId id="267" r:id="rId7"/>
    <p:sldId id="272" r:id="rId8"/>
    <p:sldId id="268" r:id="rId9"/>
    <p:sldId id="273" r:id="rId10"/>
    <p:sldId id="271" r:id="rId11"/>
    <p:sldId id="269" r:id="rId12"/>
    <p:sldId id="276" r:id="rId13"/>
    <p:sldId id="275" r:id="rId14"/>
    <p:sldId id="274" r:id="rId15"/>
    <p:sldId id="277" r:id="rId16"/>
    <p:sldId id="261" r:id="rId17"/>
    <p:sldId id="263" r:id="rId18"/>
    <p:sldId id="264" r:id="rId19"/>
    <p:sldId id="270" r:id="rId20"/>
    <p:sldId id="27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90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919D757-8503-4033-8505-C31C5855DDE3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A5C8AA6-B5A9-4816-A02C-D252B91D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19D757-8503-4033-8505-C31C5855DDE3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5C8AA6-B5A9-4816-A02C-D252B91D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919D757-8503-4033-8505-C31C5855DDE3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A5C8AA6-B5A9-4816-A02C-D252B91D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19D757-8503-4033-8505-C31C5855DDE3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5C8AA6-B5A9-4816-A02C-D252B91D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19D757-8503-4033-8505-C31C5855DDE3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5C8AA6-B5A9-4816-A02C-D252B91D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19D757-8503-4033-8505-C31C5855DDE3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5C8AA6-B5A9-4816-A02C-D252B91D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919D757-8503-4033-8505-C31C5855DDE3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5C8AA6-B5A9-4816-A02C-D252B91D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19D757-8503-4033-8505-C31C5855DDE3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5C8AA6-B5A9-4816-A02C-D252B91D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19D757-8503-4033-8505-C31C5855DDE3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5C8AA6-B5A9-4816-A02C-D252B91D10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19D757-8503-4033-8505-C31C5855DDE3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5C8AA6-B5A9-4816-A02C-D252B91D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919D757-8503-4033-8505-C31C5855DDE3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A5C8AA6-B5A9-4816-A02C-D252B91D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919D757-8503-4033-8505-C31C5855DDE3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A5C8AA6-B5A9-4816-A02C-D252B91D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ru.wikipedia.org/wiki/%D0%9B%D0%B0%D1%82%D0%B8%D0%BD%D1%81%D0%BA%D0%B8%D0%B9_%D1%8F%D0%B7%D1%8B%D0%BA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bt.rozetka.com.ua/tfa-311122/p253510/photo/" TargetMode="External"/><Relationship Id="rId3" Type="http://schemas.openxmlformats.org/officeDocument/2006/relationships/hyperlink" Target="http://www.mystar.su/materinstvo/temperatura_u_rebenka.html" TargetMode="External"/><Relationship Id="rId7" Type="http://schemas.openxmlformats.org/officeDocument/2006/relationships/hyperlink" Target="http://distonie.net/wp-content/uploads/2013/07/temperatura1.jpg" TargetMode="External"/><Relationship Id="rId2" Type="http://schemas.openxmlformats.org/officeDocument/2006/relationships/hyperlink" Target="http://www.naukamira.ru/photo/fizika_v_kartinkakh/molekuljarnaja_fizika/subektivnost_vosprijatija_tepla_i_kholoda/7-0-9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24warez.ru/main/page/1842/" TargetMode="External"/><Relationship Id="rId5" Type="http://schemas.openxmlformats.org/officeDocument/2006/relationships/hyperlink" Target="http://subscribe.ru/group/klub-zdorovya-dlya-teh-komu-za-sorok/2955602/" TargetMode="External"/><Relationship Id="rId4" Type="http://schemas.openxmlformats.org/officeDocument/2006/relationships/hyperlink" Target="http://wikisurv.ru/kak-otregulirovat-temperaturu-v-holodilnike/" TargetMode="External"/><Relationship Id="rId9" Type="http://schemas.openxmlformats.org/officeDocument/2006/relationships/hyperlink" Target="http://elpro.kz/index.php?route=product/product&amp;path=4&amp;product_id=10566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steklopribor.ygo.ru/catalog/?cats=10680;31012;32757;9454;9457;9908;9924;9930;9937;10209;10216;10325;10413;10650&amp;madein=9908&amp;view=list&amp;g=24424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71800" y="332656"/>
            <a:ext cx="6372200" cy="1008112"/>
          </a:xfrm>
        </p:spPr>
        <p:txBody>
          <a:bodyPr/>
          <a:lstStyle/>
          <a:p>
            <a:pPr algn="ctr"/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9792" y="2132856"/>
            <a:ext cx="6048672" cy="2757432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Тема </a:t>
            </a:r>
            <a:r>
              <a:rPr lang="ru-RU" sz="40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презентации</a:t>
            </a:r>
            <a:r>
              <a:rPr lang="ru-RU" sz="40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: </a:t>
            </a:r>
            <a:r>
              <a:rPr lang="ru-RU" sz="5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«Температура»</a:t>
            </a:r>
          </a:p>
          <a:p>
            <a:pPr algn="ctr"/>
            <a:endParaRPr lang="ru-RU" sz="5400" dirty="0">
              <a:solidFill>
                <a:schemeClr val="accent3">
                  <a:lumMod val="40000"/>
                  <a:lumOff val="60000"/>
                </a:schemeClr>
              </a:solidFill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51520" y="1052736"/>
            <a:ext cx="2376264" cy="1584176"/>
          </a:xfrm>
          <a:prstGeom prst="rect">
            <a:avLst/>
          </a:prstGeom>
        </p:spPr>
        <p:txBody>
          <a:bodyPr vert="horz" lIns="45720" tIns="0" rIns="45720" bIns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Batang" pitchFamily="18" charset="-127"/>
                <a:cs typeface="Arial" pitchFamily="34" charset="0"/>
              </a:rPr>
              <a:t>Физика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Batang" pitchFamily="18" charset="-127"/>
                <a:cs typeface="Arial" pitchFamily="34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Batang" pitchFamily="18" charset="-127"/>
                <a:cs typeface="Arial" pitchFamily="34" charset="0"/>
              </a:rPr>
              <a:t>8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Batang" pitchFamily="18" charset="-127"/>
                <a:cs typeface="Arial" pitchFamily="34" charset="0"/>
              </a:rPr>
              <a:t>класс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3284240" y="5229200"/>
            <a:ext cx="5544616" cy="1232520"/>
          </a:xfrm>
          <a:prstGeom prst="rect">
            <a:avLst/>
          </a:prstGeom>
        </p:spPr>
        <p:txBody>
          <a:bodyPr vert="horz" lIns="45720" tIns="0" rIns="45720" bIns="0">
            <a:normAutofit fontScale="85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lang="ru-RU" sz="3200" dirty="0" smtClean="0">
                <a:solidFill>
                  <a:srgbClr val="FFFFFF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У</a:t>
            </a:r>
            <a:r>
              <a:rPr kumimoji="0" lang="ru-RU" sz="3200" b="0" i="0" u="none" strike="noStrike" kern="120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Batang" pitchFamily="18" charset="-127"/>
                <a:cs typeface="Arial" pitchFamily="34" charset="0"/>
              </a:rPr>
              <a:t>ченик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Batang" pitchFamily="18" charset="-127"/>
                <a:cs typeface="Arial" pitchFamily="34" charset="0"/>
              </a:rPr>
              <a:t> школы </a:t>
            </a:r>
            <a:endParaRPr kumimoji="0" lang="ru-RU" sz="3200" b="0" i="0" u="none" strike="noStrike" kern="1200" cap="none" spc="0" normalizeH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Batang" pitchFamily="18" charset="-127"/>
              <a:cs typeface="Arial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Batang" pitchFamily="18" charset="-127"/>
                <a:cs typeface="Arial" pitchFamily="34" charset="0"/>
              </a:rPr>
              <a:t>№98 8г класса </a:t>
            </a:r>
            <a:r>
              <a:rPr kumimoji="0" lang="ru-RU" sz="3200" b="0" i="0" u="none" strike="noStrike" kern="120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Batang" pitchFamily="18" charset="-127"/>
                <a:cs typeface="Arial" pitchFamily="34" charset="0"/>
              </a:rPr>
              <a:t>г.Тбилиси</a:t>
            </a:r>
            <a:endParaRPr kumimoji="0" lang="ru-RU" sz="3200" b="0" i="0" u="none" strike="noStrike" kern="1200" cap="none" spc="0" normalizeH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Batang" pitchFamily="18" charset="-127"/>
              <a:cs typeface="Arial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lang="ru-RU" sz="3200" baseline="0" dirty="0" smtClean="0">
                <a:solidFill>
                  <a:srgbClr val="FFFFFF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Адамова Ашота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Задача презентации. </a:t>
            </a:r>
            <a:r>
              <a:rPr lang="ru-RU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Ответить на вопросы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 Что такое температура?</a:t>
            </a:r>
          </a:p>
          <a:p>
            <a:r>
              <a:rPr lang="ru-RU" sz="3200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 Что меняется в теле при его нагревании и охлаждении?</a:t>
            </a:r>
          </a:p>
          <a:p>
            <a:r>
              <a:rPr lang="ru-RU" sz="3200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 Как правильно измерять температуру тела?</a:t>
            </a:r>
            <a:endParaRPr lang="ru-RU" sz="3200" dirty="0"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Демонстрация 1. Субъективность ощущения тепла и холода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464892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488194"/>
            <a:ext cx="6552728" cy="491454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Arial" pitchFamily="34" charset="0"/>
                <a:cs typeface="Arial" pitchFamily="34" charset="0"/>
              </a:rPr>
              <a:t>Вывод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ru-RU" sz="3200" i="1" dirty="0" smtClean="0">
                <a:latin typeface="Arial" pitchFamily="34" charset="0"/>
                <a:cs typeface="Arial" pitchFamily="34" charset="0"/>
              </a:rPr>
              <a:t>Ощущение тепла и холода </a:t>
            </a:r>
            <a:r>
              <a:rPr lang="ru-RU" sz="3200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субъективны</a:t>
            </a:r>
            <a:r>
              <a:rPr lang="ru-RU" sz="3200" i="1" dirty="0" smtClean="0">
                <a:latin typeface="Arial" pitchFamily="34" charset="0"/>
                <a:cs typeface="Arial" pitchFamily="34" charset="0"/>
              </a:rPr>
              <a:t> и могут быть </a:t>
            </a:r>
            <a:r>
              <a:rPr lang="ru-RU" sz="3200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обманчивы</a:t>
            </a:r>
            <a:r>
              <a:rPr lang="ru-RU" sz="3200" i="1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buNone/>
            </a:pPr>
            <a:r>
              <a:rPr lang="ru-RU" sz="3200" i="1" dirty="0" smtClean="0">
                <a:latin typeface="Arial" pitchFamily="34" charset="0"/>
                <a:cs typeface="Arial" pitchFamily="34" charset="0"/>
              </a:rPr>
              <a:t>   Для </a:t>
            </a:r>
            <a:r>
              <a:rPr lang="ru-RU" sz="32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объективной</a:t>
            </a:r>
            <a:r>
              <a:rPr lang="ru-RU" sz="3200" i="1" dirty="0" smtClean="0">
                <a:latin typeface="Arial" pitchFamily="34" charset="0"/>
                <a:cs typeface="Arial" pitchFamily="34" charset="0"/>
              </a:rPr>
              <a:t> оценки нагретости тела надо ввести физическую величину и придумать прибор для ее измерения.</a:t>
            </a:r>
            <a:endParaRPr lang="ru-RU" sz="32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764704"/>
            <a:ext cx="7239000" cy="484632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Constantia" pitchFamily="18" charset="0"/>
                <a:ea typeface="Batang" pitchFamily="18" charset="-127"/>
              </a:rPr>
              <a:t>   </a:t>
            </a:r>
            <a:r>
              <a:rPr lang="ru-RU" sz="3600" i="1" u="sng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Температура</a:t>
            </a:r>
            <a:r>
              <a:rPr lang="ru-RU" sz="3600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 – это физическая величина, количественно характеризующая степень нагретости тела.</a:t>
            </a:r>
            <a:r>
              <a:rPr lang="ru-RU" sz="3600" dirty="0" smtClean="0"/>
              <a:t> </a:t>
            </a:r>
          </a:p>
          <a:p>
            <a:pPr>
              <a:buNone/>
            </a:pPr>
            <a:endParaRPr lang="ru-RU" sz="36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(от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hlinkClick r:id="rId2" tooltip="Латинский язык"/>
              </a:rPr>
              <a:t>лат.</a:t>
            </a:r>
            <a:r>
              <a:rPr lang="ru-RU" sz="2800" dirty="0" smtClean="0"/>
              <a:t> </a:t>
            </a:r>
            <a:r>
              <a:rPr lang="ru-RU" sz="2800" i="1" dirty="0" err="1" smtClean="0"/>
              <a:t>temperatura</a:t>
            </a:r>
            <a:r>
              <a:rPr lang="ru-RU" sz="2800" dirty="0" smtClean="0"/>
              <a:t> — надлежащее смешение, нормальное состояние)</a:t>
            </a:r>
            <a:endParaRPr lang="ru-RU" sz="2800" dirty="0"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  <p:pic>
        <p:nvPicPr>
          <p:cNvPr id="6" name="Рисунок 5" descr="kid-sic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2708920"/>
            <a:ext cx="3240360" cy="18031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Демонстрация 2. Демонстрация теплопередачи и установление теплового равновесия.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1301821909_chay_1_494x3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3429000"/>
            <a:ext cx="2982080" cy="2016224"/>
          </a:xfrm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611560" y="1988840"/>
            <a:ext cx="5904656" cy="1440160"/>
          </a:xfrm>
          <a:prstGeom prst="rect">
            <a:avLst/>
          </a:prstGeom>
        </p:spPr>
        <p:txBody>
          <a:bodyPr vert="horz" lIns="45720" tIns="0" rIns="45720" bIns="0">
            <a:normAutofit fontScale="85000"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Batang" pitchFamily="18" charset="-127"/>
                <a:cs typeface="Arial" pitchFamily="34" charset="0"/>
              </a:rPr>
              <a:t>Рассмотрим процесс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Batang" pitchFamily="18" charset="-127"/>
                <a:cs typeface="Arial" pitchFamily="34" charset="0"/>
              </a:rPr>
              <a:t>теплопередачи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Batang" pitchFamily="18" charset="-127"/>
                <a:cs typeface="Arial" pitchFamily="34" charset="0"/>
              </a:rPr>
              <a:t> (передачи тепла) от горячего тела к холодному.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91880" y="364502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В стакан нальем теплую воду, через время вода в стакане остынет (установится тепловое равновесие).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rmAutofit fontScale="90000"/>
          </a:bodyPr>
          <a:lstStyle/>
          <a:p>
            <a:r>
              <a:rPr lang="ru-RU" sz="3000" dirty="0" smtClean="0">
                <a:latin typeface="Arial" pitchFamily="34" charset="0"/>
                <a:cs typeface="Arial" pitchFamily="34" charset="0"/>
              </a:rPr>
              <a:t>Каков механизм теплопередачи?</a:t>
            </a:r>
            <a:endParaRPr lang="ru-RU" sz="3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Во время теплового контакта на границе соприкосновения тел происходят взаимодействия атомов. Это приводит к передаче части кинетической энергии атомов горячего тела к атомам холодного.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Процесс теплопередачи продолжается до установления </a:t>
            </a:r>
            <a:r>
              <a:rPr lang="ru-RU" sz="2800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теплового равновесия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между телами, то есть до выравнивания их температур.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239000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Демонстрация 3. Измерение температуры жидкости термометром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kak-otregulirovat-temperaturu-v-holodilnike_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2924944"/>
            <a:ext cx="3357033" cy="252028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556792"/>
            <a:ext cx="3257550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Ответьте на вопросы:</a:t>
            </a:r>
            <a:endParaRPr lang="ru-RU" sz="3200" dirty="0"/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1.   Как долго надо держать термометр в контакте с телом, температуру которого измеряем?</a:t>
            </a:r>
          </a:p>
          <a:p>
            <a:pPr marL="514350" indent="-514350">
              <a:buAutoNum type="arabicPeriod"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2.    Как правильно снимать показания термометра? </a:t>
            </a:r>
          </a:p>
          <a:p>
            <a:pPr marL="514350" indent="-514350">
              <a:buNone/>
            </a:pP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     </a:t>
            </a:r>
            <a:endParaRPr lang="ru-RU" sz="24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827584" y="2780928"/>
            <a:ext cx="6411416" cy="108012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(до установления состояния теплового равновесия между телом и термометром)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899592" y="4869160"/>
            <a:ext cx="6411416" cy="108012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514350" lvl="0" indent="-514350">
              <a:spcBef>
                <a:spcPts val="600"/>
              </a:spcBef>
              <a:buClr>
                <a:schemeClr val="tx2"/>
              </a:buClr>
              <a:buSzPct val="73000"/>
            </a:pP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(учитывать, что изменение уровня жидкости в трубке термометра на одно деление такой шкалы соответствует изменению температуры тела на один градус по шкале Цельсия)</a:t>
            </a:r>
            <a:endParaRPr kumimoji="0" lang="ru-RU" sz="20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 зависимости от принципа действия Термометры бывают: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060848"/>
            <a:ext cx="7416824" cy="4536504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жидкостные;</a:t>
            </a:r>
          </a:p>
          <a:p>
            <a:pPr marL="514350" indent="-514350">
              <a:buAutoNum type="arabicPeriod"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механические;</a:t>
            </a:r>
          </a:p>
          <a:p>
            <a:pPr marL="514350" indent="-514350">
              <a:buAutoNum type="arabicPeriod"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электронные;</a:t>
            </a:r>
          </a:p>
          <a:p>
            <a:pPr marL="514350" indent="-514350">
              <a:buAutoNum type="arabicPeriod"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газовые;</a:t>
            </a:r>
          </a:p>
          <a:p>
            <a:pPr marL="514350" indent="-514350">
              <a:buAutoNum type="arabicPeriod"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оптические.</a:t>
            </a:r>
          </a:p>
          <a:p>
            <a:pPr marL="514350" indent="-514350">
              <a:buNone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Демонстрация 4. Разные виды термометров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temperatura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1772816"/>
            <a:ext cx="3283626" cy="1800200"/>
          </a:xfrm>
          <a:prstGeom prst="rect">
            <a:avLst/>
          </a:prstGeom>
        </p:spPr>
      </p:pic>
      <p:pic>
        <p:nvPicPr>
          <p:cNvPr id="8" name="Рисунок 7" descr="66aa831d62c79534a29ecb5e078aaef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3837543"/>
            <a:ext cx="3350493" cy="2604011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395536" y="1556792"/>
            <a:ext cx="4402832" cy="1020728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жидкостные</a:t>
            </a:r>
            <a:endParaRPr kumimoji="0" lang="ru-RU" sz="32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Содержимое 2"/>
          <p:cNvSpPr txBox="1">
            <a:spLocks/>
          </p:cNvSpPr>
          <p:nvPr/>
        </p:nvSpPr>
        <p:spPr>
          <a:xfrm>
            <a:off x="457200" y="2636912"/>
            <a:ext cx="3754760" cy="381882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Действие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термометров основано на изменении объема жидкости при изменении температуры окружающей среды.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5482952" cy="3382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механические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7239000" cy="5186976"/>
          </a:xfrm>
        </p:spPr>
        <p:txBody>
          <a:bodyPr/>
          <a:lstStyle/>
          <a:p>
            <a:r>
              <a:rPr lang="ru-RU" dirty="0" smtClean="0"/>
              <a:t>Действуют по тому же принципу, что и жидкостные, но в качестве датчика используется металлическая спираль.</a:t>
            </a:r>
            <a:endParaRPr lang="ru-RU" dirty="0"/>
          </a:p>
        </p:txBody>
      </p:sp>
      <p:pic>
        <p:nvPicPr>
          <p:cNvPr id="4" name="Содержимое 3" descr="88321_r97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3068960"/>
            <a:ext cx="4607453" cy="32979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4402832" cy="1020728"/>
          </a:xfrm>
        </p:spPr>
        <p:txBody>
          <a:bodyPr/>
          <a:lstStyle/>
          <a:p>
            <a:r>
              <a:rPr lang="ru-RU" dirty="0" smtClean="0"/>
              <a:t>Электронные</a:t>
            </a:r>
            <a:endParaRPr lang="ru-RU" dirty="0"/>
          </a:p>
        </p:txBody>
      </p:sp>
      <p:pic>
        <p:nvPicPr>
          <p:cNvPr id="4" name="Содержимое 3" descr="ter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340768"/>
            <a:ext cx="3599411" cy="1650076"/>
          </a:xfrm>
        </p:spPr>
      </p:pic>
      <p:pic>
        <p:nvPicPr>
          <p:cNvPr id="5" name="Рисунок 4" descr="iTem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476672"/>
            <a:ext cx="2817546" cy="1722124"/>
          </a:xfrm>
          <a:prstGeom prst="rect">
            <a:avLst/>
          </a:prstGeom>
        </p:spPr>
      </p:pic>
      <p:pic>
        <p:nvPicPr>
          <p:cNvPr id="6" name="Рисунок 5" descr="T2tD1OXmxaXXXXXXXX_!!87928004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28592" y="2564904"/>
            <a:ext cx="3456384" cy="3456384"/>
          </a:xfrm>
          <a:prstGeom prst="rect">
            <a:avLst/>
          </a:prstGeom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3356992"/>
            <a:ext cx="4618856" cy="309874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принцип работы основан на  изменении</a:t>
            </a:r>
            <a:r>
              <a:rPr kumimoji="0" lang="ru-RU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сопротивления проводника </a:t>
            </a:r>
            <a:r>
              <a:rPr lang="ru-RU" sz="3600" noProof="0" dirty="0" smtClean="0">
                <a:latin typeface="Arial" pitchFamily="34" charset="0"/>
                <a:cs typeface="Arial" pitchFamily="34" charset="0"/>
              </a:rPr>
              <a:t>при изменении температуры окружающей среды.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газовые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400" dirty="0" smtClean="0">
                <a:latin typeface="Arial" pitchFamily="34" charset="0"/>
                <a:cs typeface="Arial" pitchFamily="34" charset="0"/>
              </a:rPr>
              <a:t>Действие термометров основано на одинаковом изменении давления любых газов при одинаковом нагревании. Это позволяет измерять температуру по показаниям манометра, соединенного с сосудом, заполненным газом.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" name="Рисунок 5" descr="PIC_PR_SW15_de_de_48289.jp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3644276"/>
            <a:ext cx="3213724" cy="321372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857625"/>
            <a:ext cx="29718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оптические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Позволяют регистрировать температуру благодаря изменению уровня светимости, спектра при изменении температуры.</a:t>
            </a:r>
            <a:endParaRPr lang="ru-RU" dirty="0"/>
          </a:p>
        </p:txBody>
      </p:sp>
      <p:pic>
        <p:nvPicPr>
          <p:cNvPr id="4" name="Рисунок 3" descr="tfa-311122_images_91301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3212976"/>
            <a:ext cx="1416649" cy="3284984"/>
          </a:xfrm>
          <a:prstGeom prst="rect">
            <a:avLst/>
          </a:prstGeom>
        </p:spPr>
      </p:pic>
      <p:pic>
        <p:nvPicPr>
          <p:cNvPr id="5" name="Рисунок 4" descr="T2dHCbXyVaXXXXXXXX_!!7111466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2996952"/>
            <a:ext cx="3573016" cy="3573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Arial" pitchFamily="34" charset="0"/>
                <a:cs typeface="Arial" pitchFamily="34" charset="0"/>
              </a:rPr>
              <a:t>Подведение итогов урока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Arial" pitchFamily="34" charset="0"/>
                <a:cs typeface="Arial" pitchFamily="34" charset="0"/>
              </a:rPr>
              <a:t> Ответьте на вопросы, поставленные в начале урока.</a:t>
            </a:r>
          </a:p>
          <a:p>
            <a:r>
              <a:rPr lang="ru-RU" sz="3600" dirty="0" smtClean="0">
                <a:latin typeface="Arial" pitchFamily="34" charset="0"/>
                <a:cs typeface="Arial" pitchFamily="34" charset="0"/>
              </a:rPr>
              <a:t> Какие новые термины вы изучили на уроке? Что они означают?</a:t>
            </a:r>
          </a:p>
          <a:p>
            <a:r>
              <a:rPr lang="ru-RU" sz="3600" dirty="0" smtClean="0">
                <a:latin typeface="Arial" pitchFamily="34" charset="0"/>
                <a:cs typeface="Arial" pitchFamily="34" charset="0"/>
              </a:rPr>
              <a:t> Чему вы научились?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Список использованных источников: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А) список использованных печатных источников:</a:t>
            </a:r>
          </a:p>
          <a:p>
            <a:pPr marL="82296" indent="0"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1.  Физика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7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класс: учеб.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А.В.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Перышкина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          и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Н.А.Родина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marL="596646" lvl="1" indent="-514350">
              <a:spcBef>
                <a:spcPts val="600"/>
              </a:spcBef>
              <a:buNone/>
            </a:pP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 Физика. Книга для учителя. 8 класс / О. Ф.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Кабардин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С. И.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Кабардина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М.: Просвещение, 2009. – 127 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7239000" cy="590705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В) активные ссылки на использованные изображения:</a:t>
            </a:r>
          </a:p>
          <a:p>
            <a:pPr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Субъективность ощущения тепла и холода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  <a:hlinkClick r:id="rId2"/>
              </a:rPr>
              <a:t>http://www.naukamira.ru/photo/fizika_v_kartinkakh/molekuljarnaja_fizika/subektivnost_vosprijatija_tepla_i_kholoda/7-0-97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Мальчик измеряет температуру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  <a:hlinkClick r:id="rId3"/>
              </a:rPr>
              <a:t>http://www.mystar.su/materinstvo/temperatura_u_rebenka.html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Термометр в стакане с водой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  <a:hlinkClick r:id="rId4"/>
              </a:rPr>
              <a:t>http://wikisurv.ru/kak-otregulirovat-temperaturu-v-holodilnike/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Электронный термометр</a:t>
            </a:r>
          </a:p>
          <a:p>
            <a:pPr>
              <a:buNone/>
            </a:pPr>
            <a:r>
              <a:rPr lang="en-US" sz="18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http://subscribe.ru/group/klub-zdorovya-dlya-teh-komu-za-sorok/2955602/</a:t>
            </a:r>
            <a:endParaRPr lang="ru-RU" sz="1800" dirty="0" smtClean="0">
              <a:solidFill>
                <a:schemeClr val="tx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Чашка с горячим чаем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  <a:hlinkClick r:id="rId6"/>
              </a:rPr>
              <a:t>http://24warez.ru/main/page/1842/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Жидкостный термометр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  <a:hlinkClick r:id="rId7"/>
              </a:rPr>
              <a:t>http://distonie.net/wp-content/uploads/2013/07/temperatura1.jpg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Оптический термометр</a:t>
            </a:r>
          </a:p>
          <a:p>
            <a:pPr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8"/>
              </a:rPr>
              <a:t>http://bt.rozetka.com.ua/tfa-311122/p253510/photo/#tab=photo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800" dirty="0" smtClean="0">
                <a:hlinkClick r:id="rId9"/>
              </a:rPr>
              <a:t>http://elpro.kz/index.php?route=product/product&amp;path=4&amp;product_id=10566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7239000" cy="6051072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Термометр лабораторный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http://steklopribor.ygo.ru/catalog/?cats=10680;31012;32757;9454;9457;9908;9924;9930;9937;10209;10216;10325;10413;10650&amp;madein=9908&amp;view=list&amp;g=24424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yumakar.ru/pictures/the_end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132"/>
            <a:ext cx="9143999" cy="688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677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588</TotalTime>
  <Words>534</Words>
  <Application>Microsoft Office PowerPoint</Application>
  <PresentationFormat>Экран (4:3)</PresentationFormat>
  <Paragraphs>81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Изящная</vt:lpstr>
      <vt:lpstr>Презентация PowerPoint</vt:lpstr>
      <vt:lpstr>Задача презентации. Ответить на вопросы</vt:lpstr>
      <vt:lpstr>Демонстрация 1. Субъективность ощущения тепла и холода</vt:lpstr>
      <vt:lpstr>Вывод</vt:lpstr>
      <vt:lpstr>Презентация PowerPoint</vt:lpstr>
      <vt:lpstr>Демонстрация 2. Демонстрация теплопередачи и установление теплового равновесия. </vt:lpstr>
      <vt:lpstr>Каков механизм теплопередачи?</vt:lpstr>
      <vt:lpstr>Демонстрация 3. Измерение температуры жидкости термометром</vt:lpstr>
      <vt:lpstr>Ответьте на вопросы:</vt:lpstr>
      <vt:lpstr>В зависимости от принципа действия Термометры бывают:</vt:lpstr>
      <vt:lpstr>Демонстрация 4. Разные виды термометров</vt:lpstr>
      <vt:lpstr>механические</vt:lpstr>
      <vt:lpstr>Электронные</vt:lpstr>
      <vt:lpstr>газовые</vt:lpstr>
      <vt:lpstr>оптические</vt:lpstr>
      <vt:lpstr>Подведение итогов урока</vt:lpstr>
      <vt:lpstr>Список использованных источников: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Раздел:  Тепловые Явления</dc:title>
  <dc:creator>Антонова</dc:creator>
  <cp:lastModifiedBy>Ашот Адамов</cp:lastModifiedBy>
  <cp:revision>84</cp:revision>
  <dcterms:created xsi:type="dcterms:W3CDTF">2015-03-30T06:40:34Z</dcterms:created>
  <dcterms:modified xsi:type="dcterms:W3CDTF">2016-10-10T12:59:20Z</dcterms:modified>
</cp:coreProperties>
</file>