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6" r:id="rId2"/>
    <p:sldId id="259" r:id="rId3"/>
    <p:sldId id="275" r:id="rId4"/>
    <p:sldId id="271" r:id="rId5"/>
    <p:sldId id="272" r:id="rId6"/>
    <p:sldId id="273" r:id="rId7"/>
    <p:sldId id="274" r:id="rId8"/>
    <p:sldId id="277" r:id="rId9"/>
    <p:sldId id="278" r:id="rId10"/>
    <p:sldId id="279" r:id="rId11"/>
    <p:sldId id="280" r:id="rId12"/>
    <p:sldId id="281" r:id="rId13"/>
    <p:sldId id="283" r:id="rId14"/>
    <p:sldId id="284" r:id="rId15"/>
    <p:sldId id="28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CC0099"/>
    <a:srgbClr val="FFCCFF"/>
    <a:srgbClr val="FFCC66"/>
    <a:srgbClr val="008000"/>
    <a:srgbClr val="66FF66"/>
    <a:srgbClr val="A50021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61" autoAdjust="0"/>
  </p:normalViewPr>
  <p:slideViewPr>
    <p:cSldViewPr>
      <p:cViewPr varScale="1">
        <p:scale>
          <a:sx n="97" d="100"/>
          <a:sy n="97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3E280-E22D-463E-9875-1F7C3E08B7D0}" type="doc">
      <dgm:prSet loTypeId="urn:microsoft.com/office/officeart/2005/8/layout/hList3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BD836E5B-12A2-4977-8D44-49C4D1BA9A5C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Биотические</a:t>
          </a:r>
        </a:p>
        <a:p>
          <a:r>
            <a:rPr lang="ru-RU" b="1" dirty="0" smtClean="0">
              <a:solidFill>
                <a:srgbClr val="C00000"/>
              </a:solidFill>
            </a:rPr>
            <a:t>факторы</a:t>
          </a:r>
          <a:endParaRPr lang="ru-RU" b="1" dirty="0">
            <a:solidFill>
              <a:srgbClr val="C00000"/>
            </a:solidFill>
          </a:endParaRPr>
        </a:p>
      </dgm:t>
    </dgm:pt>
    <dgm:pt modelId="{CC6DE282-8332-419D-946F-271B8C5C779D}" type="parTrans" cxnId="{C633663F-FE02-429A-A599-260D9C126994}">
      <dgm:prSet/>
      <dgm:spPr/>
      <dgm:t>
        <a:bodyPr/>
        <a:lstStyle/>
        <a:p>
          <a:endParaRPr lang="ru-RU"/>
        </a:p>
      </dgm:t>
    </dgm:pt>
    <dgm:pt modelId="{08A54B4E-5829-4CC4-83D5-2F5D48FBAAA2}" type="sibTrans" cxnId="{C633663F-FE02-429A-A599-260D9C126994}">
      <dgm:prSet/>
      <dgm:spPr/>
      <dgm:t>
        <a:bodyPr/>
        <a:lstStyle/>
        <a:p>
          <a:endParaRPr lang="ru-RU"/>
        </a:p>
      </dgm:t>
    </dgm:pt>
    <dgm:pt modelId="{56BF0345-C1A3-4D9D-811D-7F8DB4780CF2}">
      <dgm:prSet phldrT="[Текст]"/>
      <dgm:spPr>
        <a:solidFill>
          <a:schemeClr val="accent5">
            <a:lumMod val="75000"/>
          </a:schemeClr>
        </a:solidFill>
        <a:ln w="38100">
          <a:solidFill>
            <a:schemeClr val="accent5">
              <a:lumMod val="25000"/>
            </a:schemeClr>
          </a:solidFill>
        </a:ln>
      </dgm:spPr>
      <dgm:t>
        <a:bodyPr/>
        <a:lstStyle/>
        <a:p>
          <a:r>
            <a:rPr lang="ru-RU" b="1" i="0" dirty="0" smtClean="0">
              <a:solidFill>
                <a:schemeClr val="accent5">
                  <a:lumMod val="25000"/>
                </a:schemeClr>
              </a:solidFill>
            </a:rPr>
            <a:t>симбиоз</a:t>
          </a:r>
          <a:endParaRPr lang="ru-RU" b="1" i="0" dirty="0">
            <a:solidFill>
              <a:schemeClr val="accent5">
                <a:lumMod val="25000"/>
              </a:schemeClr>
            </a:solidFill>
          </a:endParaRPr>
        </a:p>
      </dgm:t>
    </dgm:pt>
    <dgm:pt modelId="{367178A7-9900-483B-A075-DEA9F2A89B53}" type="parTrans" cxnId="{2FFC5E8A-7BC4-435A-88BA-27DD2CE63706}">
      <dgm:prSet/>
      <dgm:spPr/>
      <dgm:t>
        <a:bodyPr/>
        <a:lstStyle/>
        <a:p>
          <a:endParaRPr lang="ru-RU"/>
        </a:p>
      </dgm:t>
    </dgm:pt>
    <dgm:pt modelId="{6F66900C-E719-476C-905D-C2F86A3C67A1}" type="sibTrans" cxnId="{2FFC5E8A-7BC4-435A-88BA-27DD2CE63706}">
      <dgm:prSet/>
      <dgm:spPr/>
      <dgm:t>
        <a:bodyPr/>
        <a:lstStyle/>
        <a:p>
          <a:endParaRPr lang="ru-RU"/>
        </a:p>
      </dgm:t>
    </dgm:pt>
    <dgm:pt modelId="{04DF27F2-20CE-424F-9DB0-56224DF4605D}">
      <dgm:prSet phldrT="[Текст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sz="2900" b="1" dirty="0" smtClean="0">
              <a:solidFill>
                <a:srgbClr val="660066"/>
              </a:solidFill>
            </a:rPr>
            <a:t>нейтрализм</a:t>
          </a:r>
        </a:p>
      </dgm:t>
    </dgm:pt>
    <dgm:pt modelId="{F21137DA-1D27-4DBB-BDD3-933BEF4BB619}" type="parTrans" cxnId="{F1F4B904-02DC-47A9-B71B-8D536E7A2955}">
      <dgm:prSet/>
      <dgm:spPr/>
      <dgm:t>
        <a:bodyPr/>
        <a:lstStyle/>
        <a:p>
          <a:endParaRPr lang="ru-RU"/>
        </a:p>
      </dgm:t>
    </dgm:pt>
    <dgm:pt modelId="{86B0F7A9-8BE1-442D-8ABC-8B0152A4B6F9}" type="sibTrans" cxnId="{F1F4B904-02DC-47A9-B71B-8D536E7A2955}">
      <dgm:prSet/>
      <dgm:spPr/>
      <dgm:t>
        <a:bodyPr/>
        <a:lstStyle/>
        <a:p>
          <a:endParaRPr lang="ru-RU"/>
        </a:p>
      </dgm:t>
    </dgm:pt>
    <dgm:pt modelId="{26C93EDF-6202-4811-8D1E-E8FB68BFA6B7}">
      <dgm:prSet phldrT="[Текст]"/>
      <dgm:spPr>
        <a:solidFill>
          <a:srgbClr val="66FFFF"/>
        </a:solidFill>
        <a:ln w="38100"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rgbClr val="008000"/>
              </a:solidFill>
            </a:rPr>
            <a:t>антибиоз</a:t>
          </a:r>
          <a:endParaRPr lang="ru-RU" b="1" dirty="0">
            <a:solidFill>
              <a:srgbClr val="008000"/>
            </a:solidFill>
          </a:endParaRPr>
        </a:p>
      </dgm:t>
    </dgm:pt>
    <dgm:pt modelId="{8D1AAD44-3275-4A86-9DB6-155A6F4B84EF}" type="parTrans" cxnId="{8F7A7AB2-B557-4AAD-BBC7-73E68FC4EC06}">
      <dgm:prSet/>
      <dgm:spPr/>
      <dgm:t>
        <a:bodyPr/>
        <a:lstStyle/>
        <a:p>
          <a:endParaRPr lang="ru-RU"/>
        </a:p>
      </dgm:t>
    </dgm:pt>
    <dgm:pt modelId="{5270B715-CBAD-4E5F-8FF0-DE71FAB04024}" type="sibTrans" cxnId="{8F7A7AB2-B557-4AAD-BBC7-73E68FC4EC06}">
      <dgm:prSet/>
      <dgm:spPr/>
      <dgm:t>
        <a:bodyPr/>
        <a:lstStyle/>
        <a:p>
          <a:endParaRPr lang="ru-RU"/>
        </a:p>
      </dgm:t>
    </dgm:pt>
    <dgm:pt modelId="{166D180A-A9D1-4B1F-9CA7-17673AC0BB7E}" type="pres">
      <dgm:prSet presAssocID="{D5B3E280-E22D-463E-9875-1F7C3E08B7D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351742-3420-42CB-BA06-F98738765153}" type="pres">
      <dgm:prSet presAssocID="{BD836E5B-12A2-4977-8D44-49C4D1BA9A5C}" presName="roof" presStyleLbl="dkBgShp" presStyleIdx="0" presStyleCnt="2"/>
      <dgm:spPr/>
      <dgm:t>
        <a:bodyPr/>
        <a:lstStyle/>
        <a:p>
          <a:endParaRPr lang="ru-RU"/>
        </a:p>
      </dgm:t>
    </dgm:pt>
    <dgm:pt modelId="{61E54C3D-E685-40D0-826F-4A18E7797337}" type="pres">
      <dgm:prSet presAssocID="{BD836E5B-12A2-4977-8D44-49C4D1BA9A5C}" presName="pillars" presStyleCnt="0"/>
      <dgm:spPr/>
    </dgm:pt>
    <dgm:pt modelId="{F009F6D2-E8C0-413A-BF6E-B745FD73AD64}" type="pres">
      <dgm:prSet presAssocID="{BD836E5B-12A2-4977-8D44-49C4D1BA9A5C}" presName="pillar1" presStyleLbl="node1" presStyleIdx="0" presStyleCnt="3" custScaleX="118764" custScaleY="43837" custLinFactNeighborX="-120" custLinFactNeighborY="-28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16638E-A5E4-47ED-9284-C5FCC461F95A}" type="pres">
      <dgm:prSet presAssocID="{04DF27F2-20CE-424F-9DB0-56224DF4605D}" presName="pillarX" presStyleLbl="node1" presStyleIdx="1" presStyleCnt="3" custScaleY="43837" custLinFactNeighborX="743" custLinFactNeighborY="-28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D715E-66C5-4520-9012-C84753933174}" type="pres">
      <dgm:prSet presAssocID="{26C93EDF-6202-4811-8D1E-E8FB68BFA6B7}" presName="pillarX" presStyleLbl="node1" presStyleIdx="2" presStyleCnt="3" custScaleY="43838" custLinFactNeighborX="-1103" custLinFactNeighborY="-28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1DC170-3A8C-478C-9F88-9891D251F38F}" type="pres">
      <dgm:prSet presAssocID="{BD836E5B-12A2-4977-8D44-49C4D1BA9A5C}" presName="base" presStyleLbl="dkBgShp" presStyleIdx="1" presStyleCnt="2" custFlipVert="1"/>
      <dgm:spPr/>
    </dgm:pt>
  </dgm:ptLst>
  <dgm:cxnLst>
    <dgm:cxn modelId="{2FFC5E8A-7BC4-435A-88BA-27DD2CE63706}" srcId="{BD836E5B-12A2-4977-8D44-49C4D1BA9A5C}" destId="{56BF0345-C1A3-4D9D-811D-7F8DB4780CF2}" srcOrd="0" destOrd="0" parTransId="{367178A7-9900-483B-A075-DEA9F2A89B53}" sibTransId="{6F66900C-E719-476C-905D-C2F86A3C67A1}"/>
    <dgm:cxn modelId="{30678C1D-D70F-412E-B098-2C8B98EEA9EC}" type="presOf" srcId="{04DF27F2-20CE-424F-9DB0-56224DF4605D}" destId="{8C16638E-A5E4-47ED-9284-C5FCC461F95A}" srcOrd="0" destOrd="0" presId="urn:microsoft.com/office/officeart/2005/8/layout/hList3"/>
    <dgm:cxn modelId="{8F7A7AB2-B557-4AAD-BBC7-73E68FC4EC06}" srcId="{BD836E5B-12A2-4977-8D44-49C4D1BA9A5C}" destId="{26C93EDF-6202-4811-8D1E-E8FB68BFA6B7}" srcOrd="2" destOrd="0" parTransId="{8D1AAD44-3275-4A86-9DB6-155A6F4B84EF}" sibTransId="{5270B715-CBAD-4E5F-8FF0-DE71FAB04024}"/>
    <dgm:cxn modelId="{8CF169D0-52D7-4306-A06D-D95FE5EC3FCF}" type="presOf" srcId="{26C93EDF-6202-4811-8D1E-E8FB68BFA6B7}" destId="{584D715E-66C5-4520-9012-C84753933174}" srcOrd="0" destOrd="0" presId="urn:microsoft.com/office/officeart/2005/8/layout/hList3"/>
    <dgm:cxn modelId="{C633663F-FE02-429A-A599-260D9C126994}" srcId="{D5B3E280-E22D-463E-9875-1F7C3E08B7D0}" destId="{BD836E5B-12A2-4977-8D44-49C4D1BA9A5C}" srcOrd="0" destOrd="0" parTransId="{CC6DE282-8332-419D-946F-271B8C5C779D}" sibTransId="{08A54B4E-5829-4CC4-83D5-2F5D48FBAAA2}"/>
    <dgm:cxn modelId="{BC3ED94B-BC49-4588-816C-3DF6464C1F28}" type="presOf" srcId="{56BF0345-C1A3-4D9D-811D-7F8DB4780CF2}" destId="{F009F6D2-E8C0-413A-BF6E-B745FD73AD64}" srcOrd="0" destOrd="0" presId="urn:microsoft.com/office/officeart/2005/8/layout/hList3"/>
    <dgm:cxn modelId="{F1F4B904-02DC-47A9-B71B-8D536E7A2955}" srcId="{BD836E5B-12A2-4977-8D44-49C4D1BA9A5C}" destId="{04DF27F2-20CE-424F-9DB0-56224DF4605D}" srcOrd="1" destOrd="0" parTransId="{F21137DA-1D27-4DBB-BDD3-933BEF4BB619}" sibTransId="{86B0F7A9-8BE1-442D-8ABC-8B0152A4B6F9}"/>
    <dgm:cxn modelId="{D8B1936D-8F69-433F-81AB-BF22FE8A0A59}" type="presOf" srcId="{D5B3E280-E22D-463E-9875-1F7C3E08B7D0}" destId="{166D180A-A9D1-4B1F-9CA7-17673AC0BB7E}" srcOrd="0" destOrd="0" presId="urn:microsoft.com/office/officeart/2005/8/layout/hList3"/>
    <dgm:cxn modelId="{F3D2B300-1030-4D2F-BB78-9D825B885C7C}" type="presOf" srcId="{BD836E5B-12A2-4977-8D44-49C4D1BA9A5C}" destId="{EA351742-3420-42CB-BA06-F98738765153}" srcOrd="0" destOrd="0" presId="urn:microsoft.com/office/officeart/2005/8/layout/hList3"/>
    <dgm:cxn modelId="{643C6AD6-BC38-4B94-B9F3-84EBCDEF9C8E}" type="presParOf" srcId="{166D180A-A9D1-4B1F-9CA7-17673AC0BB7E}" destId="{EA351742-3420-42CB-BA06-F98738765153}" srcOrd="0" destOrd="0" presId="urn:microsoft.com/office/officeart/2005/8/layout/hList3"/>
    <dgm:cxn modelId="{E47E9939-C5B9-4B37-9E9A-737F5E6D38D1}" type="presParOf" srcId="{166D180A-A9D1-4B1F-9CA7-17673AC0BB7E}" destId="{61E54C3D-E685-40D0-826F-4A18E7797337}" srcOrd="1" destOrd="0" presId="urn:microsoft.com/office/officeart/2005/8/layout/hList3"/>
    <dgm:cxn modelId="{413F2588-01D2-4B1E-92BF-4059E249B8AB}" type="presParOf" srcId="{61E54C3D-E685-40D0-826F-4A18E7797337}" destId="{F009F6D2-E8C0-413A-BF6E-B745FD73AD64}" srcOrd="0" destOrd="0" presId="urn:microsoft.com/office/officeart/2005/8/layout/hList3"/>
    <dgm:cxn modelId="{D5B3F74B-4B23-4FE2-BB1A-3AAB29EF24F6}" type="presParOf" srcId="{61E54C3D-E685-40D0-826F-4A18E7797337}" destId="{8C16638E-A5E4-47ED-9284-C5FCC461F95A}" srcOrd="1" destOrd="0" presId="urn:microsoft.com/office/officeart/2005/8/layout/hList3"/>
    <dgm:cxn modelId="{5E0DB0AC-F49E-4826-9621-4FE6A02B7D64}" type="presParOf" srcId="{61E54C3D-E685-40D0-826F-4A18E7797337}" destId="{584D715E-66C5-4520-9012-C84753933174}" srcOrd="2" destOrd="0" presId="urn:microsoft.com/office/officeart/2005/8/layout/hList3"/>
    <dgm:cxn modelId="{DDD24B48-73EB-4381-B1BE-09E8582D74EE}" type="presParOf" srcId="{166D180A-A9D1-4B1F-9CA7-17673AC0BB7E}" destId="{121DC170-3A8C-478C-9F88-9891D251F38F}" srcOrd="2" destOrd="0" presId="urn:microsoft.com/office/officeart/2005/8/layout/hList3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02130D-5860-461F-B0E8-79F96CD19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438B2-7CE1-43C1-81AA-8385C5CEA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75CB1-0C62-4E32-94F2-6E3CEC543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9AEBC-71E7-4884-B34E-15F67A3020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30D7A-4B84-47CE-A207-E81B75613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ED790-57ED-4B0F-8A0C-DE34DAF48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8C312-03EC-48B3-92AB-4260EC04A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9D5D0-57FA-4E33-8E92-1027B3869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078-B9C2-4155-A808-D94C3C0D9D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CB5E8-5524-437E-87A7-AD94A7272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64EA6-6397-4695-83D4-CEE4572AFB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F2858-9290-4D83-8C91-575954A2D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84DB6-A60B-4352-9BF9-D1FC8B633F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8610A-B0DE-4B12-B0ED-2CF060FF56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422F9F0-D93F-48E8-9920-961110716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4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gi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image" Target="../media/image8.jpeg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18.jpeg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228600"/>
            <a:ext cx="4794197" cy="2520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solidFill>
                    <a:srgbClr val="00B0F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Биотические</a:t>
            </a: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 </a:t>
            </a:r>
          </a:p>
          <a:p>
            <a:pPr algn="ctr">
              <a:defRPr/>
            </a:pPr>
            <a:r>
              <a:rPr lang="ru-RU" sz="5400" b="1" dirty="0">
                <a:ln w="31550" cmpd="sng">
                  <a:solidFill>
                    <a:srgbClr val="00B0F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факторы</a:t>
            </a:r>
          </a:p>
        </p:txBody>
      </p:sp>
      <p:pic>
        <p:nvPicPr>
          <p:cNvPr id="16387" name="Picture 3" descr="C:\Documents and Settings\Admin\Рабочий стол\ОФОРМЛЕНИЕ\анимашки\all\FANTASY\AN01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0"/>
            <a:ext cx="11207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228600" y="5867400"/>
            <a:ext cx="2514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25000"/>
                  </a:schemeClr>
                </a:solidFill>
              </a:rPr>
              <a:t>Автор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25000"/>
                  </a:schemeClr>
                </a:solidFill>
              </a:rPr>
              <a:t>Белоусова М.И.</a:t>
            </a:r>
          </a:p>
        </p:txBody>
      </p:sp>
      <p:sp>
        <p:nvSpPr>
          <p:cNvPr id="5" name="Скругленный прямоугольник 4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609600"/>
            <a:ext cx="7772400" cy="5592763"/>
          </a:xfr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5">
                <a:lumMod val="25000"/>
              </a:schemeClr>
            </a:solidFill>
          </a:ln>
        </p:spPr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en-US" b="1" dirty="0" smtClean="0">
                <a:solidFill>
                  <a:srgbClr val="006600"/>
                </a:solidFill>
              </a:rPr>
              <a:t>   </a:t>
            </a:r>
            <a:r>
              <a:rPr lang="ru-RU" sz="2400" b="1" dirty="0" smtClean="0">
                <a:solidFill>
                  <a:srgbClr val="006600"/>
                </a:solidFill>
              </a:rPr>
              <a:t>В природе существование каждого живого организма зависит не только от факторов неживой природы, но и от обитающих рядом других организмов.</a:t>
            </a:r>
            <a:endParaRPr lang="ru-RU" b="1" dirty="0" smtClean="0">
              <a:solidFill>
                <a:srgbClr val="006600"/>
              </a:solidFill>
            </a:endParaRPr>
          </a:p>
          <a:p>
            <a:pPr algn="just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   Биотические факторы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– это факторы живой среды, влияющие на жизнедеятельность организмов. </a:t>
            </a:r>
          </a:p>
          <a:p>
            <a:pPr eaLnBrk="1" hangingPunct="1">
              <a:buFontTx/>
              <a:buNone/>
              <a:defRPr/>
            </a:pP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 eaLnBrk="1" hangingPunct="1">
              <a:buFontTx/>
              <a:buNone/>
              <a:defRPr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21" descr="K:\АНИМАЦИИ 4\animation_19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3276600"/>
            <a:ext cx="2133600" cy="26670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685800" y="381000"/>
          <a:ext cx="7924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434" name="Picture 27" descr="34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5400" y="4038600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C:\Documents and Settings\Admin\Рабочий стол\ОФОРМЛЕНИЕ\анимашки\all\ANIMALS\AN43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29388" y="4343400"/>
            <a:ext cx="1700212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C:\Documents and Settings\Admin\Рабочий стол\ОФОРМЛЕНИЕ\анимашки\all\ANIMALS\AN324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86200" y="4719638"/>
            <a:ext cx="1447800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C:\Documents and Settings\Admin\Рабочий стол\ОФОРМЛЕНИЕ\бабочки  анимация\бабочки  анимация\95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57600" y="4038600"/>
            <a:ext cx="7143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52600" y="6172200"/>
            <a:ext cx="56372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взаимодействие       живых       организмов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8200" y="609600"/>
            <a:ext cx="4800600" cy="586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1066800" y="762000"/>
            <a:ext cx="43434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>
              <a:buFont typeface="Symbol" pitchFamily="18" charset="2"/>
              <a:buChar char=""/>
              <a:tabLst>
                <a:tab pos="1257300" algn="l"/>
              </a:tabLst>
            </a:pPr>
            <a:r>
              <a:rPr lang="ru-RU" sz="3600" b="1">
                <a:solidFill>
                  <a:srgbClr val="C00000"/>
                </a:solidFill>
                <a:cs typeface="Times New Roman" pitchFamily="18" charset="0"/>
              </a:rPr>
              <a:t>Симбиоз</a:t>
            </a:r>
            <a:r>
              <a:rPr lang="ru-RU" sz="2000" b="1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222268"/>
                </a:solidFill>
                <a:cs typeface="Times New Roman" pitchFamily="18" charset="0"/>
              </a:rPr>
              <a:t>(совместная жизнь)</a:t>
            </a:r>
            <a:r>
              <a:rPr lang="en-US" sz="2000" b="1">
                <a:solidFill>
                  <a:srgbClr val="222268"/>
                </a:solidFill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222268"/>
                </a:solidFill>
                <a:cs typeface="Times New Roman" pitchFamily="18" charset="0"/>
              </a:rPr>
              <a:t>- сожительство организмов, при котором оба партнера или один из них извлекает пользу от другого.</a:t>
            </a:r>
            <a:endParaRPr lang="ru-RU" sz="2000" b="1">
              <a:solidFill>
                <a:srgbClr val="222268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0800" y="3048000"/>
            <a:ext cx="3352800" cy="990600"/>
          </a:xfrm>
          <a:prstGeom prst="roundRect">
            <a:avLst/>
          </a:prstGeom>
          <a:solidFill>
            <a:srgbClr val="66FFFF"/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  <a:hlinkClick r:id="rId2" action="ppaction://hlinksldjump"/>
              </a:rPr>
              <a:t>комменсализм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6600" y="4114800"/>
            <a:ext cx="3810000" cy="1066800"/>
          </a:xfrm>
          <a:prstGeom prst="roundRect">
            <a:avLst/>
          </a:prstGeom>
          <a:solidFill>
            <a:srgbClr val="66FF66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  <a:hlinkClick r:id="rId3" action="ppaction://hlinksldjump"/>
              </a:rPr>
              <a:t>протокооперация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76800" y="5257800"/>
            <a:ext cx="3352800" cy="9906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  <a:hlinkClick r:id="rId4" action="ppaction://hlinksldjump"/>
              </a:rPr>
              <a:t>мутуализм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pic>
        <p:nvPicPr>
          <p:cNvPr id="39938" name="Picture 2" descr="C:\Documents and Settings\Admin\Рабочий стол\ТЕМА экология\rr\1024-121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609600"/>
            <a:ext cx="3121025" cy="2341563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Управляющая кнопка: далее 7">
            <a:hlinkClick r:id="rId6" action="ppaction://hlinksldjump" highlightClick="1"/>
          </p:cNvPr>
          <p:cNvSpPr/>
          <p:nvPr/>
        </p:nvSpPr>
        <p:spPr>
          <a:xfrm>
            <a:off x="8458200" y="6248400"/>
            <a:ext cx="381000" cy="433388"/>
          </a:xfrm>
          <a:prstGeom prst="actionButtonForwardNex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62000" y="228600"/>
            <a:ext cx="7391400" cy="3429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  <a:p>
            <a:pPr algn="ctr">
              <a:defRPr/>
            </a:pPr>
            <a:endParaRPr lang="ru-RU" dirty="0"/>
          </a:p>
          <a:p>
            <a:pPr algn="ctr">
              <a:defRPr/>
            </a:pPr>
            <a:endParaRPr lang="ru-RU" dirty="0"/>
          </a:p>
          <a:p>
            <a:pPr algn="ctr">
              <a:defRPr/>
            </a:pPr>
            <a:endParaRPr lang="ru-RU" dirty="0"/>
          </a:p>
          <a:p>
            <a:pPr algn="just"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Один из организмов извлекает из взаимоотношения пользу,  для  другого  взаимоотношения  нейтральны</a:t>
            </a:r>
          </a:p>
        </p:txBody>
      </p:sp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1981200" y="685800"/>
            <a:ext cx="5257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>
                <a:solidFill>
                  <a:srgbClr val="C00000"/>
                </a:solidFill>
                <a:cs typeface="Times New Roman" pitchFamily="18" charset="0"/>
              </a:rPr>
              <a:t>Комменсализм</a:t>
            </a:r>
            <a:endParaRPr lang="ru-RU" sz="3200" b="1">
              <a:solidFill>
                <a:srgbClr val="C00000"/>
              </a:solidFill>
            </a:endParaRPr>
          </a:p>
          <a:p>
            <a:pPr algn="ctr" eaLnBrk="0" hangingPunct="0"/>
            <a:r>
              <a:rPr lang="ru-RU" sz="3200" b="1">
                <a:solidFill>
                  <a:srgbClr val="C00000"/>
                </a:solidFill>
                <a:cs typeface="Times New Roman" pitchFamily="18" charset="0"/>
              </a:rPr>
              <a:t>или</a:t>
            </a:r>
            <a:endParaRPr lang="ru-RU" sz="3200" b="1">
              <a:solidFill>
                <a:srgbClr val="C00000"/>
              </a:solidFill>
            </a:endParaRPr>
          </a:p>
          <a:p>
            <a:pPr algn="ctr" eaLnBrk="0" hangingPunct="0"/>
            <a:r>
              <a:rPr lang="ru-RU" sz="3200" b="1">
                <a:solidFill>
                  <a:srgbClr val="C00000"/>
                </a:solidFill>
                <a:cs typeface="Times New Roman" pitchFamily="18" charset="0"/>
              </a:rPr>
              <a:t>нахлебничество</a:t>
            </a:r>
            <a:endParaRPr lang="ru-RU" sz="3200" b="1">
              <a:solidFill>
                <a:srgbClr val="C00000"/>
              </a:solidFill>
            </a:endParaRPr>
          </a:p>
        </p:txBody>
      </p:sp>
      <p:pic>
        <p:nvPicPr>
          <p:cNvPr id="6150" name="Picture 6" descr="C:\Documents and Settings\Admin\Рабочий стол\рыба прилипал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0"/>
            <a:ext cx="4623524" cy="2679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Овал 6"/>
          <p:cNvSpPr/>
          <p:nvPr/>
        </p:nvSpPr>
        <p:spPr>
          <a:xfrm>
            <a:off x="381000" y="4038600"/>
            <a:ext cx="1905000" cy="990600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Акула и рыба - прилипала</a:t>
            </a:r>
          </a:p>
        </p:txBody>
      </p:sp>
      <p:sp>
        <p:nvSpPr>
          <p:cNvPr id="9" name="Овал 8"/>
          <p:cNvSpPr/>
          <p:nvPr/>
        </p:nvSpPr>
        <p:spPr>
          <a:xfrm rot="20851870">
            <a:off x="1600200" y="5029200"/>
            <a:ext cx="2362200" cy="9144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51" name="Picture 7" descr="C:\Documents and Settings\Admin\Рабочий стол\л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810000"/>
            <a:ext cx="3048000" cy="2673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2" name="Picture 8" descr="C:\Documents and Settings\Admin\Рабочий стол\падальщики.jpg"/>
          <p:cNvPicPr>
            <a:picLocks noChangeAspect="1" noChangeArrowheads="1"/>
          </p:cNvPicPr>
          <p:nvPr/>
        </p:nvPicPr>
        <p:blipFill>
          <a:blip r:embed="rId4" cstate="print"/>
          <a:srcRect l="19655" t="8000" r="30690" b="14000"/>
          <a:stretch>
            <a:fillRect/>
          </a:stretch>
        </p:blipFill>
        <p:spPr bwMode="auto">
          <a:xfrm>
            <a:off x="5181600" y="3276600"/>
            <a:ext cx="1547446" cy="1676400"/>
          </a:xfrm>
          <a:prstGeom prst="ellipse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6705600" y="3810000"/>
            <a:ext cx="2057400" cy="990600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Лев и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птицы</a:t>
            </a:r>
          </a:p>
          <a:p>
            <a:pPr algn="ctr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падальщики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Управляющая кнопка: назад 9">
            <a:hlinkClick r:id="rId5" action="ppaction://hlinksldjump" highlightClick="1"/>
          </p:cNvPr>
          <p:cNvSpPr/>
          <p:nvPr/>
        </p:nvSpPr>
        <p:spPr>
          <a:xfrm>
            <a:off x="8610600" y="6248400"/>
            <a:ext cx="381000" cy="357188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38200" y="533400"/>
            <a:ext cx="7391400" cy="3276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Совместное существование выгодно обоим видам,   но    не   обязательно    для   них.</a:t>
            </a:r>
          </a:p>
        </p:txBody>
      </p:sp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1447800" y="838200"/>
            <a:ext cx="6477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  <a:cs typeface="Times New Roman" pitchFamily="18" charset="0"/>
              </a:rPr>
              <a:t>Протокооперация</a:t>
            </a:r>
            <a:endParaRPr lang="ru-RU" sz="4000" b="1">
              <a:solidFill>
                <a:srgbClr val="C00000"/>
              </a:solidFill>
            </a:endParaRPr>
          </a:p>
        </p:txBody>
      </p:sp>
      <p:pic>
        <p:nvPicPr>
          <p:cNvPr id="55298" name="Picture 2" descr="C:\Documents and Settings\Admin\Рабочий стол\ТЕМА экология\rr\Примеры мутуализ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352800"/>
            <a:ext cx="3502025" cy="312615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299" name="Picture 3" descr="C:\Documents and Settings\Admin\Рабочий стол\ТЕМА экология\rr\Актиния на раковине, занятой раком-отшельником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962400"/>
            <a:ext cx="3819718" cy="24384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9" name="Picture 4" descr="C:\Documents and Settings\Admin\Рабочий стол\мама 2\картинки\на ромашке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667000"/>
            <a:ext cx="762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назад 6">
            <a:hlinkClick r:id="rId5" action="ppaction://hlinksldjump" highlightClick="1"/>
          </p:cNvPr>
          <p:cNvSpPr/>
          <p:nvPr/>
        </p:nvSpPr>
        <p:spPr>
          <a:xfrm>
            <a:off x="8534400" y="6172200"/>
            <a:ext cx="381000" cy="433388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38200" y="609600"/>
            <a:ext cx="7391400" cy="3276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Оба вида извлекают пользу из совместного существования и не могут жить самостоятельно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1600200" y="914400"/>
            <a:ext cx="533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C00000"/>
                </a:solidFill>
                <a:cs typeface="Times New Roman" pitchFamily="18" charset="0"/>
              </a:rPr>
              <a:t>Мутуализм</a:t>
            </a:r>
            <a:endParaRPr lang="ru-RU" sz="3600" b="1">
              <a:solidFill>
                <a:srgbClr val="C00000"/>
              </a:solidFill>
            </a:endParaRPr>
          </a:p>
        </p:txBody>
      </p:sp>
      <p:pic>
        <p:nvPicPr>
          <p:cNvPr id="5" name="Picture 10" descr="лишайн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0"/>
            <a:ext cx="2489200" cy="3519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524000" y="5791200"/>
            <a:ext cx="2286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лишайники</a:t>
            </a:r>
          </a:p>
        </p:txBody>
      </p:sp>
      <p:pic>
        <p:nvPicPr>
          <p:cNvPr id="8198" name="Picture 6" descr="71_284"/>
          <p:cNvPicPr>
            <a:picLocks noChangeAspect="1" noChangeArrowheads="1"/>
          </p:cNvPicPr>
          <p:nvPr/>
        </p:nvPicPr>
        <p:blipFill>
          <a:blip r:embed="rId3" cstate="print"/>
          <a:srcRect r="42105" b="10119"/>
          <a:stretch>
            <a:fillRect/>
          </a:stretch>
        </p:blipFill>
        <p:spPr bwMode="auto">
          <a:xfrm>
            <a:off x="5181600" y="3048000"/>
            <a:ext cx="2297102" cy="3549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257800" y="3124200"/>
            <a:ext cx="2133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клубеньковые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бактерии</a:t>
            </a:r>
          </a:p>
        </p:txBody>
      </p:sp>
      <p:sp>
        <p:nvSpPr>
          <p:cNvPr id="8" name="Управляющая кнопка: назад 7">
            <a:hlinkClick r:id="rId4" action="ppaction://hlinksldjump" highlightClick="1"/>
          </p:cNvPr>
          <p:cNvSpPr/>
          <p:nvPr/>
        </p:nvSpPr>
        <p:spPr>
          <a:xfrm>
            <a:off x="8610600" y="6248400"/>
            <a:ext cx="381000" cy="433388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" name="Рисунок 8" descr="http://www.ito.fa.ru/fotobank/2008/news/Bio_news/bio_p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895600"/>
            <a:ext cx="2457450" cy="2400300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8200" y="609600"/>
            <a:ext cx="4800600" cy="586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1066800" y="762000"/>
            <a:ext cx="4343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>
              <a:buFont typeface="Symbol" pitchFamily="18" charset="2"/>
              <a:buChar char=""/>
              <a:tabLst>
                <a:tab pos="1257300" algn="l"/>
              </a:tabLst>
            </a:pPr>
            <a:r>
              <a:rPr lang="ru-RU" sz="3600" b="1">
                <a:solidFill>
                  <a:srgbClr val="C00000"/>
                </a:solidFill>
                <a:cs typeface="Times New Roman" pitchFamily="18" charset="0"/>
              </a:rPr>
              <a:t>Антибиоз</a:t>
            </a:r>
          </a:p>
          <a:p>
            <a:pPr lvl="1" algn="just">
              <a:tabLst>
                <a:tab pos="1257300" algn="l"/>
              </a:tabLst>
            </a:pPr>
            <a:endParaRPr lang="ru-RU" sz="2000" b="1">
              <a:solidFill>
                <a:srgbClr val="222268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0800" y="3048000"/>
            <a:ext cx="3352800" cy="990600"/>
          </a:xfrm>
          <a:prstGeom prst="roundRect">
            <a:avLst/>
          </a:prstGeom>
          <a:solidFill>
            <a:srgbClr val="66FFFF"/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  <a:hlinkClick r:id="rId2" action="ppaction://hlinksldjump"/>
              </a:rPr>
              <a:t>хищничество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57600" y="4114800"/>
            <a:ext cx="3429000" cy="1066800"/>
          </a:xfrm>
          <a:prstGeom prst="roundRect">
            <a:avLst/>
          </a:prstGeom>
          <a:solidFill>
            <a:srgbClr val="66FF66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  <a:hlinkClick r:id="rId3" action="ppaction://hlinksldjump"/>
              </a:rPr>
              <a:t>паразитизм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76800" y="5257800"/>
            <a:ext cx="3352800" cy="9906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  <a:hlinkClick r:id="rId4" action="ppaction://hlinksldjump"/>
              </a:rPr>
              <a:t>конкуренция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558" name="Rectangle 1"/>
          <p:cNvSpPr>
            <a:spLocks noChangeArrowheads="1"/>
          </p:cNvSpPr>
          <p:nvPr/>
        </p:nvSpPr>
        <p:spPr bwMode="auto">
          <a:xfrm>
            <a:off x="838200" y="1371600"/>
            <a:ext cx="472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 eaLnBrk="0" hangingPunct="0">
              <a:tabLst>
                <a:tab pos="1257300" algn="l"/>
              </a:tabLst>
            </a:pPr>
            <a:r>
              <a:rPr lang="ru-RU" sz="2000" b="1">
                <a:solidFill>
                  <a:srgbClr val="19194D"/>
                </a:solidFill>
                <a:cs typeface="Times New Roman" pitchFamily="18" charset="0"/>
              </a:rPr>
              <a:t>отношения, при которых оба вида или один из них испытывает отрицательное влияние</a:t>
            </a:r>
            <a:r>
              <a:rPr lang="ru-RU" sz="1400">
                <a:cs typeface="Times New Roman" pitchFamily="18" charset="0"/>
              </a:rPr>
              <a:t>.</a:t>
            </a:r>
            <a:endParaRPr lang="ru-RU"/>
          </a:p>
        </p:txBody>
      </p:sp>
      <p:pic>
        <p:nvPicPr>
          <p:cNvPr id="9" name="Picture 6" descr="медвед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762000"/>
            <a:ext cx="2895600" cy="21717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Управляющая кнопка: далее 9">
            <a:hlinkClick r:id="rId6" action="ppaction://hlinksldjump" highlightClick="1"/>
          </p:cNvPr>
          <p:cNvSpPr/>
          <p:nvPr/>
        </p:nvSpPr>
        <p:spPr>
          <a:xfrm>
            <a:off x="8458200" y="6248400"/>
            <a:ext cx="457200" cy="433388"/>
          </a:xfrm>
          <a:prstGeom prst="actionButtonForwardNex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762000" y="381000"/>
            <a:ext cx="7543800" cy="3657600"/>
          </a:xfrm>
          <a:prstGeom prst="snip2DiagRect">
            <a:avLst/>
          </a:prstGeom>
          <a:solidFill>
            <a:schemeClr val="accent5">
              <a:lumMod val="75000"/>
            </a:schemeClr>
          </a:solidFill>
          <a:ln w="508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Представители одного вида (хищник) ловят и поедают представителей другого вида (жертву)</a:t>
            </a:r>
          </a:p>
        </p:txBody>
      </p:sp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2362200" y="609600"/>
            <a:ext cx="396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C00000"/>
                </a:solidFill>
              </a:rPr>
              <a:t>Хищничество</a:t>
            </a:r>
          </a:p>
        </p:txBody>
      </p:sp>
      <p:pic>
        <p:nvPicPr>
          <p:cNvPr id="10245" name="Picture 5" descr="C:\Documents and Settings\Admin\Рабочий стол\djk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124200"/>
            <a:ext cx="3126803" cy="3448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6" name="Picture 6" descr="C:\Documents and Settings\Admin\Рабочий стол\растения  хищни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1" y="3153610"/>
            <a:ext cx="2514599" cy="3418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7" name="Picture 7" descr="C:\Documents and Settings\Admin\Рабочий стол\[boyfz птиц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267200"/>
            <a:ext cx="2602494" cy="1733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Управляющая кнопка: назад 6">
            <a:hlinkClick r:id="rId5" action="ppaction://hlinksldjump" highlightClick="1"/>
          </p:cNvPr>
          <p:cNvSpPr/>
          <p:nvPr/>
        </p:nvSpPr>
        <p:spPr>
          <a:xfrm>
            <a:off x="8458200" y="6248400"/>
            <a:ext cx="381000" cy="381000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762000" y="228600"/>
            <a:ext cx="7543800" cy="3657600"/>
          </a:xfrm>
          <a:prstGeom prst="snip2DiagRect">
            <a:avLst/>
          </a:prstGeom>
          <a:solidFill>
            <a:schemeClr val="accent5">
              <a:lumMod val="75000"/>
            </a:schemeClr>
          </a:solidFill>
          <a:ln w="508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  <a:p>
            <a:pPr algn="just">
              <a:defRPr/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Один организм (паразит) использует другого (хозяина) в качестве источника питания и среды обитания.</a:t>
            </a:r>
          </a:p>
        </p:txBody>
      </p:sp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2590800" y="533400"/>
            <a:ext cx="3203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A50021"/>
                </a:solidFill>
              </a:rPr>
              <a:t>Паразитизм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3352800"/>
            <a:ext cx="5029200" cy="320040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</a:rPr>
              <a:t>Аскарида     –     круглый        червь,</a:t>
            </a:r>
          </a:p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</a:rPr>
              <a:t> паразитирующий      в    кишечнике</a:t>
            </a:r>
          </a:p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</a:rPr>
              <a:t>позвоночных животных и человека.</a:t>
            </a: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1270" name="Picture 11" descr="trut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143108"/>
            <a:ext cx="2286000" cy="249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05" name="Picture 8" descr="C:\Documents and Settings\Admin\Рабочий стол\карт\челове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4495800"/>
            <a:ext cx="15240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C:\Documents and Settings\Admin\Рабочий стол\ТЕМА экология\rr\Resour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648200"/>
            <a:ext cx="1447800" cy="1464315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Управляющая кнопка: назад 9">
            <a:hlinkClick r:id="rId5" action="ppaction://hlinksldjump" highlightClick="1"/>
          </p:cNvPr>
          <p:cNvSpPr/>
          <p:nvPr/>
        </p:nvSpPr>
        <p:spPr>
          <a:xfrm>
            <a:off x="8458200" y="6248400"/>
            <a:ext cx="457200" cy="357188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762000" y="381000"/>
            <a:ext cx="7543800" cy="3657600"/>
          </a:xfrm>
          <a:prstGeom prst="snip2DiagRect">
            <a:avLst/>
          </a:prstGeom>
          <a:solidFill>
            <a:schemeClr val="accent5">
              <a:lumMod val="75000"/>
            </a:schemeClr>
          </a:solidFill>
          <a:ln w="508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  <a:p>
            <a:pPr algn="just">
              <a:defRPr/>
            </a:pP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Борьба за одни и те же условия окружающей среды между разными видами (межвидовая) или внутри одного вида (внутривидовая)</a:t>
            </a:r>
          </a:p>
        </p:txBody>
      </p:sp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2819400" y="609600"/>
            <a:ext cx="3492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C00000"/>
                </a:solidFill>
              </a:rPr>
              <a:t>Конкуренция</a:t>
            </a:r>
          </a:p>
        </p:txBody>
      </p:sp>
      <p:pic>
        <p:nvPicPr>
          <p:cNvPr id="4" name="Picture 10" descr="сос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352800"/>
            <a:ext cx="2312988" cy="3200400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1" descr="сосны"/>
          <p:cNvPicPr>
            <a:picLocks noChangeAspect="1" noChangeArrowheads="1"/>
          </p:cNvPicPr>
          <p:nvPr/>
        </p:nvPicPr>
        <p:blipFill>
          <a:blip r:embed="rId3" cstate="print"/>
          <a:srcRect l="40580"/>
          <a:stretch>
            <a:fillRect/>
          </a:stretch>
        </p:blipFill>
        <p:spPr bwMode="auto">
          <a:xfrm>
            <a:off x="3581400" y="3352800"/>
            <a:ext cx="2520490" cy="3181350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019800" y="5486400"/>
            <a:ext cx="2897188" cy="646113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accent1">
                    <a:lumMod val="25000"/>
                  </a:schemeClr>
                </a:solidFill>
              </a:rPr>
              <a:t>Внутривидовая борьба</a:t>
            </a:r>
          </a:p>
          <a:p>
            <a:pPr algn="just">
              <a:defRPr/>
            </a:pPr>
            <a:r>
              <a:rPr lang="ru-RU" b="1" dirty="0">
                <a:solidFill>
                  <a:schemeClr val="accent1">
                    <a:lumMod val="25000"/>
                  </a:schemeClr>
                </a:solidFill>
              </a:rPr>
              <a:t>за свет между  соснами</a:t>
            </a:r>
          </a:p>
        </p:txBody>
      </p:sp>
      <p:sp>
        <p:nvSpPr>
          <p:cNvPr id="7" name="Управляющая кнопка: назад 6">
            <a:hlinkClick r:id="rId4" action="ppaction://hlinksldjump" highlightClick="1"/>
          </p:cNvPr>
          <p:cNvSpPr/>
          <p:nvPr/>
        </p:nvSpPr>
        <p:spPr>
          <a:xfrm>
            <a:off x="8534400" y="6248400"/>
            <a:ext cx="381000" cy="381000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685800"/>
            <a:ext cx="7543800" cy="541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1066800" y="762000"/>
            <a:ext cx="4343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>
              <a:buFont typeface="Symbol" pitchFamily="18" charset="2"/>
              <a:buChar char=""/>
              <a:tabLst>
                <a:tab pos="1257300" algn="l"/>
              </a:tabLst>
            </a:pPr>
            <a:r>
              <a:rPr lang="ru-RU" sz="3600" b="1">
                <a:solidFill>
                  <a:srgbClr val="C00000"/>
                </a:solidFill>
                <a:cs typeface="Times New Roman" pitchFamily="18" charset="0"/>
              </a:rPr>
              <a:t>Нейтрализм</a:t>
            </a:r>
          </a:p>
          <a:p>
            <a:pPr lvl="1" algn="just">
              <a:tabLst>
                <a:tab pos="1257300" algn="l"/>
              </a:tabLst>
            </a:pPr>
            <a:endParaRPr lang="ru-RU" sz="2000" b="1">
              <a:solidFill>
                <a:srgbClr val="222268"/>
              </a:solidFill>
            </a:endParaRPr>
          </a:p>
        </p:txBody>
      </p:sp>
      <p:sp>
        <p:nvSpPr>
          <p:cNvPr id="27651" name="Rectangle 1"/>
          <p:cNvSpPr>
            <a:spLocks noChangeArrowheads="1"/>
          </p:cNvSpPr>
          <p:nvPr/>
        </p:nvSpPr>
        <p:spPr bwMode="auto">
          <a:xfrm>
            <a:off x="457200" y="1524000"/>
            <a:ext cx="739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 eaLnBrk="0" hangingPunct="0">
              <a:tabLst>
                <a:tab pos="1257300" algn="l"/>
              </a:tabLst>
            </a:pPr>
            <a:r>
              <a:rPr lang="ru-RU" sz="2400" b="1">
                <a:solidFill>
                  <a:srgbClr val="222268"/>
                </a:solidFill>
                <a:cs typeface="Times New Roman" pitchFamily="18" charset="0"/>
              </a:rPr>
              <a:t>организмы не влияют друг на друга, т.к. имеют различающиеся экологические ниши.</a:t>
            </a:r>
            <a:endParaRPr lang="ru-RU" sz="2400" b="1">
              <a:solidFill>
                <a:srgbClr val="222268"/>
              </a:solidFill>
            </a:endParaRPr>
          </a:p>
        </p:txBody>
      </p:sp>
      <p:pic>
        <p:nvPicPr>
          <p:cNvPr id="13319" name="Picture 7" descr="C:\Documents and Settings\Admin\Рабочий стол\заяц.jpg"/>
          <p:cNvPicPr>
            <a:picLocks noChangeAspect="1" noChangeArrowheads="1"/>
          </p:cNvPicPr>
          <p:nvPr/>
        </p:nvPicPr>
        <p:blipFill>
          <a:blip r:embed="rId2" cstate="print"/>
          <a:srcRect l="6975" r="11008" b="5157"/>
          <a:stretch>
            <a:fillRect/>
          </a:stretch>
        </p:blipFill>
        <p:spPr bwMode="auto">
          <a:xfrm>
            <a:off x="4800600" y="2819400"/>
            <a:ext cx="3423055" cy="2967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Овал 7"/>
          <p:cNvSpPr/>
          <p:nvPr/>
        </p:nvSpPr>
        <p:spPr>
          <a:xfrm>
            <a:off x="6705600" y="2895600"/>
            <a:ext cx="1371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заяц</a:t>
            </a:r>
          </a:p>
        </p:txBody>
      </p:sp>
      <p:pic>
        <p:nvPicPr>
          <p:cNvPr id="13320" name="Picture 8" descr="C:\Documents and Settings\Admin\Рабочий стол\кро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7692" y="2819400"/>
            <a:ext cx="3421998" cy="2998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Овал 9"/>
          <p:cNvSpPr/>
          <p:nvPr/>
        </p:nvSpPr>
        <p:spPr>
          <a:xfrm>
            <a:off x="3200400" y="2819400"/>
            <a:ext cx="1371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крот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228600"/>
            <a:ext cx="86106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533400" y="304800"/>
            <a:ext cx="86106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>
              <a:tabLst>
                <a:tab pos="1257300" algn="l"/>
              </a:tabLst>
            </a:pPr>
            <a:r>
              <a:rPr lang="ru-RU" sz="3200" b="1">
                <a:solidFill>
                  <a:srgbClr val="C00000"/>
                </a:solidFill>
                <a:cs typeface="Times New Roman" pitchFamily="18" charset="0"/>
              </a:rPr>
              <a:t>Существует и другая классификация</a:t>
            </a:r>
          </a:p>
          <a:p>
            <a:pPr lvl="1" algn="just">
              <a:tabLst>
                <a:tab pos="1257300" algn="l"/>
              </a:tabLst>
            </a:pPr>
            <a:endParaRPr lang="ru-RU" sz="2000" b="1">
              <a:solidFill>
                <a:srgbClr val="222268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33600" y="1219200"/>
            <a:ext cx="5029200" cy="609600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Биотические отношения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4800" y="2057400"/>
            <a:ext cx="914400" cy="22098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Нейтральные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00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209800" y="2057400"/>
            <a:ext cx="914400" cy="2209800"/>
          </a:xfrm>
          <a:prstGeom prst="roundRect">
            <a:avLst/>
          </a:prstGeom>
          <a:solidFill>
            <a:srgbClr val="FFCC99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Взаимо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полезные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++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038600" y="1981200"/>
            <a:ext cx="914400" cy="2209800"/>
          </a:xfrm>
          <a:prstGeom prst="roundRect">
            <a:avLst/>
          </a:prstGeom>
          <a:solidFill>
            <a:srgbClr val="66FF66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Полезно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нейтральные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00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86400" y="1981200"/>
            <a:ext cx="914400" cy="22098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Полезно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вредные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+-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58000" y="1981200"/>
            <a:ext cx="914400" cy="2209800"/>
          </a:xfrm>
          <a:prstGeom prst="roundRect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Взаимовредные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- -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001000" y="1981200"/>
            <a:ext cx="914400" cy="22098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Вредно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нейтральные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- 0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676400" y="4343400"/>
            <a:ext cx="533400" cy="2286000"/>
          </a:xfrm>
          <a:prstGeom prst="roundRect">
            <a:avLst/>
          </a:prstGeom>
          <a:solidFill>
            <a:srgbClr val="FFCC99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протокооперация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38400" y="4343400"/>
            <a:ext cx="457200" cy="2286000"/>
          </a:xfrm>
          <a:prstGeom prst="roundRect">
            <a:avLst/>
          </a:prstGeom>
          <a:solidFill>
            <a:srgbClr val="FFCC99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симбиоз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048000" y="4343400"/>
            <a:ext cx="457200" cy="2286000"/>
          </a:xfrm>
          <a:prstGeom prst="roundRect">
            <a:avLst/>
          </a:prstGeom>
          <a:solidFill>
            <a:srgbClr val="FFCC99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мутуализм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343400" y="4343400"/>
            <a:ext cx="381000" cy="2209800"/>
          </a:xfrm>
          <a:prstGeom prst="roundRect">
            <a:avLst/>
          </a:prstGeom>
          <a:solidFill>
            <a:srgbClr val="66FF66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комменсализм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19800" y="4343400"/>
            <a:ext cx="381000" cy="22860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хищничество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86400" y="4343400"/>
            <a:ext cx="381000" cy="22860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паразитизм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086600" y="4343400"/>
            <a:ext cx="381000" cy="2286000"/>
          </a:xfrm>
          <a:prstGeom prst="roundRect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конкуренция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305800" y="4343400"/>
            <a:ext cx="381000" cy="2286000"/>
          </a:xfrm>
          <a:prstGeom prst="round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аменсализм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endCxn id="12" idx="1"/>
          </p:cNvCxnSpPr>
          <p:nvPr/>
        </p:nvCxnSpPr>
        <p:spPr>
          <a:xfrm>
            <a:off x="762000" y="1524000"/>
            <a:ext cx="1371600" cy="1588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162800" y="1524000"/>
            <a:ext cx="1295400" cy="1588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495301" y="1790700"/>
            <a:ext cx="533400" cy="3175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18" idx="0"/>
          </p:cNvCxnSpPr>
          <p:nvPr/>
        </p:nvCxnSpPr>
        <p:spPr>
          <a:xfrm rot="5400000" flipH="1" flipV="1">
            <a:off x="8230394" y="1751806"/>
            <a:ext cx="457200" cy="1588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14" idx="0"/>
          </p:cNvCxnSpPr>
          <p:nvPr/>
        </p:nvCxnSpPr>
        <p:spPr>
          <a:xfrm rot="5400000" flipH="1" flipV="1">
            <a:off x="2552701" y="1943100"/>
            <a:ext cx="228600" cy="3175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5" idx="0"/>
          </p:cNvCxnSpPr>
          <p:nvPr/>
        </p:nvCxnSpPr>
        <p:spPr>
          <a:xfrm rot="5400000" flipH="1" flipV="1">
            <a:off x="4419601" y="1905000"/>
            <a:ext cx="152400" cy="3175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16" idx="0"/>
          </p:cNvCxnSpPr>
          <p:nvPr/>
        </p:nvCxnSpPr>
        <p:spPr>
          <a:xfrm rot="5400000" flipH="1" flipV="1">
            <a:off x="5868194" y="1904206"/>
            <a:ext cx="152400" cy="1588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7162801" y="1752600"/>
            <a:ext cx="457200" cy="3175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610600" cy="5181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9698" name="TextBox 3"/>
          <p:cNvSpPr txBox="1">
            <a:spLocks noChangeArrowheads="1"/>
          </p:cNvSpPr>
          <p:nvPr/>
        </p:nvSpPr>
        <p:spPr bwMode="auto">
          <a:xfrm>
            <a:off x="914400" y="609600"/>
            <a:ext cx="3692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C00000"/>
                </a:solidFill>
                <a:cs typeface="Arial" charset="0"/>
              </a:rPr>
              <a:t> Аменсализм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295400"/>
            <a:ext cx="80772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Отношения при которых для одного из совместно обитающих видов  влияние другого отрицательно (он испытывает угнетение), в то время как угнетающий не получает ни вреда, ни пользы.</a:t>
            </a:r>
          </a:p>
        </p:txBody>
      </p:sp>
      <p:pic>
        <p:nvPicPr>
          <p:cNvPr id="1026" name="Picture 2" descr="C:\Documents and Settings\Admin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971800"/>
            <a:ext cx="5691251" cy="3609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267200" y="5638800"/>
            <a:ext cx="4572000" cy="6461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Деревья затеняют траву, трава же на деревья не влияет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8200" y="609600"/>
            <a:ext cx="7543800" cy="541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В 1932 году отечественный ученый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Г.Ф.Гаузе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предложил принцип исключения: два вида не могут существовать в одной и той же местности, если их экологические потребности идентичны. </a:t>
            </a:r>
          </a:p>
          <a:p>
            <a:pPr algn="just"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К какому типу биотических взаимодействий относится этот принцип?</a:t>
            </a: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2209800" y="685800"/>
            <a:ext cx="54864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just">
              <a:buFont typeface="Symbol" pitchFamily="18" charset="2"/>
              <a:buChar char=""/>
              <a:tabLst>
                <a:tab pos="1257300" algn="l"/>
              </a:tabLst>
            </a:pPr>
            <a:endParaRPr lang="en-US" sz="2800" b="1">
              <a:solidFill>
                <a:srgbClr val="C00000"/>
              </a:solidFill>
              <a:cs typeface="Times New Roman" pitchFamily="18" charset="0"/>
            </a:endParaRPr>
          </a:p>
          <a:p>
            <a:pPr lvl="1" algn="just">
              <a:buFont typeface="Symbol" pitchFamily="18" charset="2"/>
              <a:buChar char=""/>
              <a:tabLst>
                <a:tab pos="1257300" algn="l"/>
              </a:tabLst>
            </a:pPr>
            <a:r>
              <a:rPr lang="ru-RU" sz="2800" b="1">
                <a:solidFill>
                  <a:srgbClr val="C00000"/>
                </a:solidFill>
                <a:cs typeface="Times New Roman" pitchFamily="18" charset="0"/>
              </a:rPr>
              <a:t> Выскажите свое мнение</a:t>
            </a:r>
          </a:p>
          <a:p>
            <a:pPr lvl="1" algn="just">
              <a:tabLst>
                <a:tab pos="1257300" algn="l"/>
              </a:tabLst>
            </a:pPr>
            <a:r>
              <a:rPr lang="ru-RU" sz="2000" b="1">
                <a:solidFill>
                  <a:srgbClr val="222268"/>
                </a:solidFill>
              </a:rPr>
              <a:t> </a:t>
            </a:r>
          </a:p>
        </p:txBody>
      </p:sp>
      <p:pic>
        <p:nvPicPr>
          <p:cNvPr id="30723" name="Picture 4" descr="C:\Documents and Settings\Admin\Рабочий стол\ОФОРМЛЕНИЕ\анимашки\анимашки 2\64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23913"/>
            <a:ext cx="106680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Admin\Рабочий стол\gau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733800"/>
            <a:ext cx="1295400" cy="20218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</TotalTime>
  <Words>361</Words>
  <Application>Microsoft Office PowerPoint</Application>
  <PresentationFormat>Экран (4:3)</PresentationFormat>
  <Paragraphs>110</Paragraphs>
  <Slides>15</Slides>
  <Notes>0</Notes>
  <HiddenSlides>6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Owner</cp:lastModifiedBy>
  <cp:revision>110</cp:revision>
  <cp:lastPrinted>1601-01-01T00:00:00Z</cp:lastPrinted>
  <dcterms:created xsi:type="dcterms:W3CDTF">1601-01-01T00:00:00Z</dcterms:created>
  <dcterms:modified xsi:type="dcterms:W3CDTF">2012-06-01T08:19:20Z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