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2" r:id="rId9"/>
    <p:sldId id="265" r:id="rId10"/>
    <p:sldId id="264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2CC866-8B4E-4A04-B747-788A7891DCB8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BFF2B3-C363-44CB-A777-328C5D52914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FF2B3-C363-44CB-A777-328C5D52914D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FF2B3-C363-44CB-A777-328C5D52914D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D480BF-493D-45AA-8534-9A5595D5B4B4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C1596-2007-4C5B-877A-D4192D32D2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D480BF-493D-45AA-8534-9A5595D5B4B4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C1596-2007-4C5B-877A-D4192D32D2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D480BF-493D-45AA-8534-9A5595D5B4B4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C1596-2007-4C5B-877A-D4192D32D2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D480BF-493D-45AA-8534-9A5595D5B4B4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C1596-2007-4C5B-877A-D4192D32D2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D480BF-493D-45AA-8534-9A5595D5B4B4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C1596-2007-4C5B-877A-D4192D32D2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D480BF-493D-45AA-8534-9A5595D5B4B4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C1596-2007-4C5B-877A-D4192D32D2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D480BF-493D-45AA-8534-9A5595D5B4B4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C1596-2007-4C5B-877A-D4192D32D2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D480BF-493D-45AA-8534-9A5595D5B4B4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C1596-2007-4C5B-877A-D4192D32D2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0DD480BF-493D-45AA-8534-9A5595D5B4B4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968C1596-2007-4C5B-877A-D4192D32D2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D480BF-493D-45AA-8534-9A5595D5B4B4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C1596-2007-4C5B-877A-D4192D32D2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D480BF-493D-45AA-8534-9A5595D5B4B4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8C1596-2007-4C5B-877A-D4192D32D2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DD480BF-493D-45AA-8534-9A5595D5B4B4}" type="datetimeFigureOut">
              <a:rPr lang="ru-RU" smtClean="0"/>
              <a:pPr/>
              <a:t>22.02.2014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968C1596-2007-4C5B-877A-D4192D32D2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548680"/>
            <a:ext cx="7772400" cy="1470025"/>
          </a:xfrm>
        </p:spPr>
        <p:txBody>
          <a:bodyPr/>
          <a:lstStyle/>
          <a:p>
            <a:r>
              <a:rPr lang="ru-RU" dirty="0" smtClean="0"/>
              <a:t>«Холодильные установки»</a:t>
            </a:r>
            <a:endParaRPr lang="ru-RU" dirty="0"/>
          </a:p>
        </p:txBody>
      </p:sp>
      <p:sp>
        <p:nvSpPr>
          <p:cNvPr id="3" name="Скругленный прямоугольник 2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74912"/>
          </a:xfrm>
        </p:spPr>
        <p:txBody>
          <a:bodyPr>
            <a:normAutofit/>
          </a:bodyPr>
          <a:lstStyle/>
          <a:p>
            <a:r>
              <a:rPr lang="ru-RU" dirty="0" smtClean="0"/>
              <a:t>Холодильное оборудование – сердце пищевой промышленности. Холод используется практически на всех стадиях производства продуктов питания. В холодильниках хранится сырье и готовый товар, охлаждение. Холодильное оборудование должно отличаться долговечностью, быть простым в монтаже, использовании и обслуживании, соответствовать экологическим стандартам, быть безопасным и </a:t>
            </a:r>
            <a:r>
              <a:rPr lang="ru-RU" dirty="0" err="1" smtClean="0"/>
              <a:t>энергоэффективным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46920"/>
          </a:xfrm>
        </p:spPr>
        <p:txBody>
          <a:bodyPr>
            <a:normAutofit fontScale="97500"/>
          </a:bodyPr>
          <a:lstStyle/>
          <a:p>
            <a:r>
              <a:rPr lang="ru-RU" dirty="0" smtClean="0"/>
              <a:t>Хорошее оборудование – это, прежде всего современные, высокотехнологичные и надежные компоненты и составляющие. При выборе холодильного оборудования необходимо обращать особое внимание на качественные и иные характеристики холодильных установок, которые используются при его производстве.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 Первая холодильная установка для замораживания мяса была построена в Сиднее (Австралия) в 1861 году. В 1876 году впервые на судне-рефрижераторе с искусственным машинным охлаждением была осуществлена перевозка мяса. Первые стационарные холодильники были построены в Бостоне и Лондоне в 1881 году. В России впервые искусственный холод был применен в 1888 году на рыбных промыслах в Астрахани, в том же году на Волге начала эксплуатироваться рефрижераторная баржа с воздушной холодильной машиной, положившей начало развитию отечественного рефрижераторного водного транспорта. В 1889 году были построены холодильные установки на пивоваренных заводах и кондитерских фабриках, а в 1895 году в Белгороде построен первый заготовительный </a:t>
            </a:r>
            <a:r>
              <a:rPr lang="ru-RU" dirty="0" err="1" smtClean="0"/>
              <a:t>яично-птичный</a:t>
            </a:r>
            <a:r>
              <a:rPr lang="ru-RU" dirty="0" smtClean="0"/>
              <a:t> холодильник.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02904"/>
          </a:xfrm>
        </p:spPr>
        <p:txBody>
          <a:bodyPr>
            <a:normAutofit/>
          </a:bodyPr>
          <a:lstStyle/>
          <a:p>
            <a:r>
              <a:rPr lang="ru-RU" dirty="0" smtClean="0"/>
              <a:t> Все компоненты холодильных установок отличаются высокими качественными характеристиками, долговечны и надежны в эксплуатации. Тщательное тестирование, как готовой продукции, так и всех комплектующих, гарантирует качественную и бесперебойную работу предлагаемого заказчикам холодильного оборудования.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85097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Преимуществами центральных </a:t>
            </a:r>
            <a:r>
              <a:rPr lang="ru-RU" dirty="0" err="1" smtClean="0"/>
              <a:t>многокомпрессорных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холодильных станций перед одиночными компрессорами </a:t>
            </a:r>
          </a:p>
          <a:p>
            <a:pPr>
              <a:buNone/>
            </a:pPr>
            <a:r>
              <a:rPr lang="ru-RU" dirty="0" smtClean="0"/>
              <a:t>эквивалентной мощности являются:</a:t>
            </a:r>
          </a:p>
          <a:p>
            <a:pPr lvl="0"/>
            <a:r>
              <a:rPr lang="ru-RU" dirty="0" smtClean="0"/>
              <a:t>эффективное регулирование </a:t>
            </a:r>
            <a:r>
              <a:rPr lang="ru-RU" dirty="0" err="1" smtClean="0"/>
              <a:t>холодопроизводительности</a:t>
            </a:r>
            <a:r>
              <a:rPr lang="ru-RU" dirty="0" smtClean="0"/>
              <a:t> путем включения или выключения (модуляции) одного или нескольких компрессоров;</a:t>
            </a:r>
          </a:p>
          <a:p>
            <a:pPr lvl="0"/>
            <a:r>
              <a:rPr lang="ru-RU" dirty="0" smtClean="0"/>
              <a:t>повышенная надежность, связанная с меньшим количеством пусков/остановов и экономия электроэнергии;</a:t>
            </a:r>
          </a:p>
          <a:p>
            <a:pPr lvl="0"/>
            <a:r>
              <a:rPr lang="ru-RU" dirty="0" smtClean="0"/>
              <a:t>повышенная долговечность – изменение последовательности работы компрессоров, одинаковые часы наработки;</a:t>
            </a:r>
          </a:p>
          <a:p>
            <a:pPr lvl="0"/>
            <a:r>
              <a:rPr lang="ru-RU" dirty="0" smtClean="0"/>
              <a:t>уменьшение нагрузки при пуске - возможность запускать компрессоры с задержкой;</a:t>
            </a:r>
          </a:p>
          <a:p>
            <a:pPr lvl="0"/>
            <a:r>
              <a:rPr lang="ru-RU" dirty="0" smtClean="0"/>
              <a:t>резервирование – работа на частичную нагрузку при выходе из строя одного из компрессоров;</a:t>
            </a:r>
          </a:p>
          <a:p>
            <a:pPr lvl="0"/>
            <a:r>
              <a:rPr lang="ru-RU" dirty="0" smtClean="0"/>
              <a:t>снижение стоимости замены – все компрессоры одного типа;</a:t>
            </a:r>
          </a:p>
          <a:p>
            <a:pPr lvl="0"/>
            <a:r>
              <a:rPr lang="ru-RU" dirty="0" smtClean="0"/>
              <a:t>возможность при необходимости увеличить холодильную мощность в одном из источников потребления;</a:t>
            </a:r>
          </a:p>
          <a:p>
            <a:pPr lvl="0"/>
            <a:r>
              <a:rPr lang="ru-RU" dirty="0" smtClean="0"/>
              <a:t>экономия расходных материалов для монтажа;</a:t>
            </a:r>
          </a:p>
          <a:p>
            <a:pPr lvl="0"/>
            <a:r>
              <a:rPr lang="ru-RU" dirty="0" smtClean="0"/>
              <a:t>компактность при монтаже и эксплуатации.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0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2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283047">
            <a:off x="568467" y="647955"/>
            <a:ext cx="3830112" cy="2369071"/>
          </a:xfrm>
        </p:spPr>
      </p:pic>
      <p:pic>
        <p:nvPicPr>
          <p:cNvPr id="5" name="Рисунок 4" descr="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53260">
            <a:off x="4747685" y="725710"/>
            <a:ext cx="3564983" cy="2204745"/>
          </a:xfrm>
          <a:prstGeom prst="rect">
            <a:avLst/>
          </a:prstGeom>
        </p:spPr>
      </p:pic>
      <p:pic>
        <p:nvPicPr>
          <p:cNvPr id="6" name="Рисунок 5" descr="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39752" y="3140968"/>
            <a:ext cx="4248472" cy="2593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7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620688"/>
            <a:ext cx="3860873" cy="2494384"/>
          </a:xfrm>
        </p:spPr>
      </p:pic>
      <p:pic>
        <p:nvPicPr>
          <p:cNvPr id="5" name="Рисунок 4" descr="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692696"/>
            <a:ext cx="3605386" cy="2357922"/>
          </a:xfrm>
          <a:prstGeom prst="rect">
            <a:avLst/>
          </a:prstGeom>
        </p:spPr>
      </p:pic>
      <p:pic>
        <p:nvPicPr>
          <p:cNvPr id="6" name="Рисунок 5" descr="4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43808" y="3212976"/>
            <a:ext cx="3196580" cy="2692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                        </a:t>
            </a:r>
            <a:r>
              <a:rPr lang="ru-RU" sz="4400" dirty="0" smtClean="0"/>
              <a:t>Тесты!</a:t>
            </a:r>
            <a:r>
              <a:rPr lang="ru-RU" dirty="0" smtClean="0"/>
              <a:t>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каком году впервые создали холодильную установку?</a:t>
            </a:r>
          </a:p>
          <a:p>
            <a:r>
              <a:rPr lang="ru-RU" dirty="0" smtClean="0"/>
              <a:t>А)1861</a:t>
            </a:r>
          </a:p>
          <a:p>
            <a:r>
              <a:rPr lang="ru-RU" dirty="0" smtClean="0"/>
              <a:t>Б)1876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4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9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2.Где  впервые была использована холодильная установка ?</a:t>
            </a:r>
          </a:p>
          <a:p>
            <a:r>
              <a:rPr lang="ru-RU" dirty="0" smtClean="0"/>
              <a:t>А) США</a:t>
            </a:r>
          </a:p>
          <a:p>
            <a:r>
              <a:rPr lang="ru-RU" dirty="0" smtClean="0"/>
              <a:t>Б)Германия</a:t>
            </a:r>
          </a:p>
          <a:p>
            <a:r>
              <a:rPr lang="ru-RU" dirty="0" smtClean="0"/>
              <a:t>В)Австралия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8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2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100"/>
                            </p:stCondLst>
                            <p:childTnLst>
                              <p:par>
                                <p:cTn id="2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3.Холодильное оборудование – сердце (какой) промышленности?</a:t>
            </a:r>
          </a:p>
          <a:p>
            <a:r>
              <a:rPr lang="ru-RU" dirty="0" smtClean="0"/>
              <a:t>А)Пищевой</a:t>
            </a:r>
          </a:p>
          <a:p>
            <a:r>
              <a:rPr lang="ru-RU" dirty="0" smtClean="0"/>
              <a:t>Б)Автомобильной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3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1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268760"/>
            <a:ext cx="8136904" cy="4968552"/>
          </a:xfrm>
        </p:spPr>
        <p:txBody>
          <a:bodyPr/>
          <a:lstStyle/>
          <a:p>
            <a:r>
              <a:rPr lang="ru-RU" dirty="0" smtClean="0"/>
              <a:t>4.В каком году были построены холодильные установки на пивоваренных заводах и кондитерских фабриках?</a:t>
            </a:r>
          </a:p>
          <a:p>
            <a:r>
              <a:rPr lang="ru-RU" dirty="0" smtClean="0"/>
              <a:t>А)1889</a:t>
            </a:r>
          </a:p>
          <a:p>
            <a:r>
              <a:rPr lang="ru-RU" dirty="0" smtClean="0"/>
              <a:t>Б)1895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700"/>
                            </p:stCondLst>
                            <p:childTnLst>
                              <p:par>
                                <p:cTn id="12" presetID="56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200"/>
                            </p:stCondLst>
                            <p:childTnLst>
                              <p:par>
                                <p:cTn id="19" presetID="56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5.В каком городе впервые была использована холодильная установка ?</a:t>
            </a:r>
          </a:p>
          <a:p>
            <a:r>
              <a:rPr lang="ru-RU" dirty="0" smtClean="0"/>
              <a:t>А)Сидней</a:t>
            </a:r>
          </a:p>
          <a:p>
            <a:r>
              <a:rPr lang="ru-RU" dirty="0" smtClean="0"/>
              <a:t>Б)Мельбурн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7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4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                                    </a:t>
            </a:r>
          </a:p>
          <a:p>
            <a:r>
              <a:rPr lang="en-US" dirty="0" smtClean="0"/>
              <a:t>                 </a:t>
            </a:r>
          </a:p>
          <a:p>
            <a:endParaRPr lang="en-US" dirty="0" smtClean="0"/>
          </a:p>
          <a:p>
            <a:r>
              <a:rPr lang="en-US" dirty="0" smtClean="0"/>
              <a:t>                          </a:t>
            </a:r>
            <a:r>
              <a:rPr lang="ru-RU" sz="8000" dirty="0" smtClean="0"/>
              <a:t>Конец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74</TotalTime>
  <Words>310</Words>
  <Application>Microsoft Office PowerPoint</Application>
  <PresentationFormat>Экран (4:3)</PresentationFormat>
  <Paragraphs>41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Метро</vt:lpstr>
      <vt:lpstr>«Холодильные установки»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«Холодильные установки»</dc:title>
  <dc:creator>user</dc:creator>
  <cp:lastModifiedBy>Owner</cp:lastModifiedBy>
  <cp:revision>12</cp:revision>
  <dcterms:created xsi:type="dcterms:W3CDTF">2013-11-27T15:05:44Z</dcterms:created>
  <dcterms:modified xsi:type="dcterms:W3CDTF">2014-02-22T10:53:57Z</dcterms:modified>
</cp:coreProperties>
</file>