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257" r:id="rId2"/>
    <p:sldId id="256" r:id="rId3"/>
    <p:sldId id="258" r:id="rId4"/>
    <p:sldId id="260" r:id="rId5"/>
    <p:sldId id="303" r:id="rId6"/>
    <p:sldId id="304" r:id="rId7"/>
    <p:sldId id="261" r:id="rId8"/>
    <p:sldId id="305" r:id="rId9"/>
    <p:sldId id="306" r:id="rId10"/>
    <p:sldId id="307" r:id="rId11"/>
    <p:sldId id="308" r:id="rId12"/>
    <p:sldId id="309" r:id="rId13"/>
    <p:sldId id="310" r:id="rId14"/>
    <p:sldId id="262" r:id="rId15"/>
    <p:sldId id="311" r:id="rId16"/>
    <p:sldId id="263" r:id="rId17"/>
    <p:sldId id="264" r:id="rId18"/>
    <p:sldId id="265" r:id="rId19"/>
    <p:sldId id="267" r:id="rId20"/>
    <p:sldId id="268" r:id="rId21"/>
    <p:sldId id="270" r:id="rId22"/>
    <p:sldId id="312" r:id="rId23"/>
    <p:sldId id="313" r:id="rId24"/>
    <p:sldId id="314" r:id="rId25"/>
    <p:sldId id="315" r:id="rId26"/>
    <p:sldId id="271" r:id="rId27"/>
    <p:sldId id="272" r:id="rId28"/>
    <p:sldId id="274" r:id="rId29"/>
    <p:sldId id="275" r:id="rId30"/>
    <p:sldId id="277" r:id="rId31"/>
    <p:sldId id="316" r:id="rId32"/>
    <p:sldId id="278" r:id="rId33"/>
    <p:sldId id="317" r:id="rId34"/>
    <p:sldId id="318" r:id="rId35"/>
    <p:sldId id="282" r:id="rId36"/>
    <p:sldId id="319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301" r:id="rId46"/>
    <p:sldId id="291" r:id="rId47"/>
    <p:sldId id="292" r:id="rId48"/>
    <p:sldId id="293" r:id="rId49"/>
    <p:sldId id="302" r:id="rId50"/>
    <p:sldId id="294" r:id="rId51"/>
    <p:sldId id="295" r:id="rId52"/>
    <p:sldId id="296" r:id="rId53"/>
    <p:sldId id="297" r:id="rId54"/>
    <p:sldId id="298" r:id="rId55"/>
    <p:sldId id="299" r:id="rId56"/>
    <p:sldId id="320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36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9687A-DDE4-4D8A-AA59-6F81812DF8A9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3BA04-45DE-40C8-9175-F4F0966041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010A-DED2-43A0-B1AD-E249D70D55FA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8CD28-0D5F-406A-8FB5-0A91CDE276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8AD6572-80C6-4398-A92F-2D9C0362EA71}" type="datetimeFigureOut">
              <a:rPr lang="ru-RU" smtClean="0"/>
              <a:pPr/>
              <a:t>20.10.2014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8A58AB0-3BA5-40D2-B29E-1F461A0F9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040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Обычаи разных народов</a:t>
            </a:r>
            <a:br>
              <a:rPr lang="ru-RU" sz="6600" b="1" dirty="0" smtClean="0">
                <a:solidFill>
                  <a:srgbClr val="FF0000"/>
                </a:solidFill>
              </a:rPr>
            </a:br>
            <a:r>
              <a:rPr lang="en-US" sz="6600" b="1" dirty="0" smtClean="0">
                <a:solidFill>
                  <a:srgbClr val="FF0000"/>
                </a:solidFill>
              </a:rPr>
              <a:t/>
            </a:r>
            <a:br>
              <a:rPr lang="en-US" sz="6600" b="1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Урок окружающего мира, </a:t>
            </a:r>
            <a:b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 класс</a:t>
            </a:r>
            <a:b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система Л.В.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Занкова</a:t>
            </a:r>
            <a:r>
              <a:rPr lang="en-US" sz="6600" b="1" dirty="0" smtClean="0">
                <a:solidFill>
                  <a:srgbClr val="FF0000"/>
                </a:solidFill>
              </a:rPr>
              <a:t/>
            </a:r>
            <a:br>
              <a:rPr lang="en-US" sz="6600" b="1" dirty="0" smtClean="0">
                <a:solidFill>
                  <a:srgbClr val="FF0000"/>
                </a:solidFill>
              </a:rPr>
            </a:b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Скругленный прямоугольник 2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63688" y="620688"/>
            <a:ext cx="5544616" cy="9144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ГОЛЛАНДИЯ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день св. Николая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211960" y="1556792"/>
            <a:ext cx="4442703" cy="478951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/>
              <a:t>   В ночь с 5 на 6 декабря в Голландии отмечают самый главный зимний праздник – день Святого Николая.</a:t>
            </a:r>
          </a:p>
          <a:p>
            <a:pPr algn="just"/>
            <a:r>
              <a:rPr lang="ru-RU" sz="2000" b="1" dirty="0" smtClean="0"/>
              <a:t>   Культ этого святого пришёл в Северную Европу в эпоху испанского завоевания.</a:t>
            </a:r>
          </a:p>
          <a:p>
            <a:pPr algn="just"/>
            <a:r>
              <a:rPr lang="ru-RU" sz="2000" b="1" dirty="0" smtClean="0"/>
              <a:t>   Сегодня, 300 лет спустя, Голландия – единственное европейское государство, где население предпочитает этот праздник Рождеству.</a:t>
            </a:r>
            <a:endParaRPr lang="ru-RU" sz="2000" b="1" dirty="0"/>
          </a:p>
        </p:txBody>
      </p:sp>
      <p:pic>
        <p:nvPicPr>
          <p:cNvPr id="6" name="Содержимое 5" descr="Голландия день св. Никола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28800"/>
            <a:ext cx="3312368" cy="4176464"/>
          </a:xfr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4088" y="-747464"/>
            <a:ext cx="2971800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620688"/>
            <a:ext cx="4427984" cy="547260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000" b="1" dirty="0" smtClean="0"/>
              <a:t>       Вечером 5 декабря голландские семейства собираются за ужином. Дети выставляют у каминов башмаки, куда добрый дедушка </a:t>
            </a:r>
            <a:r>
              <a:rPr lang="ru-RU" sz="2000" b="1" dirty="0" err="1" smtClean="0"/>
              <a:t>Синтаклаас</a:t>
            </a:r>
            <a:r>
              <a:rPr lang="ru-RU" sz="2000" b="1" dirty="0" smtClean="0"/>
              <a:t> (очень похожий на русского Деда Мороза) или его чернокожий помощник Шварте Пит (молодой мавр в ярком камзоле) обязательно положат подарок. В этот день в Голландии неофициальный выходной, закрыты многие магазины и школы.</a:t>
            </a:r>
            <a:endParaRPr lang="ru-RU" sz="20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 descr="День св. Николая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620688"/>
            <a:ext cx="4104456" cy="5112568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96136" y="-675456"/>
            <a:ext cx="2971800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Содержимое 5" descr="День св. Николая-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620688"/>
            <a:ext cx="3096344" cy="5328592"/>
          </a:xfrm>
        </p:spPr>
      </p:pic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139952" y="548680"/>
            <a:ext cx="4370695" cy="554461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/>
              <a:t>   По преданию, Святой Николай жил в городе Мира в Турции и был очень богатым человеком. </a:t>
            </a:r>
          </a:p>
          <a:p>
            <a:pPr algn="just"/>
            <a:r>
              <a:rPr lang="ru-RU" sz="2400" b="1" dirty="0" smtClean="0"/>
              <a:t>   Он содержал целую армию слуг, большинство из них были родом из северной Африки, из арабских стран. Поэтому у Шварте Питов должны быть тёмные лица.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-914400"/>
            <a:ext cx="2971800" cy="914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8024" y="692696"/>
            <a:ext cx="3835896" cy="4494144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/>
              <a:t> Всю свою жизнь Святой Николай помогал неимущим, особенно детям. Поэтому и возник обычай дарить детям подарки в день Святого Николая.</a:t>
            </a:r>
          </a:p>
          <a:p>
            <a:pPr algn="just"/>
            <a:endParaRPr lang="ru-RU" sz="2400" dirty="0"/>
          </a:p>
        </p:txBody>
      </p:sp>
      <p:pic>
        <p:nvPicPr>
          <p:cNvPr id="5" name="Содержимое 4" descr="День св. Николая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3888432" cy="5400600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4208" y="-914400"/>
            <a:ext cx="2971800" cy="914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292080" y="1268760"/>
            <a:ext cx="3218567" cy="488921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/>
              <a:t>  С годами день </a:t>
            </a:r>
            <a:r>
              <a:rPr lang="ru-RU" sz="2400" b="1" dirty="0" err="1" smtClean="0"/>
              <a:t>Синтаклааса</a:t>
            </a:r>
            <a:r>
              <a:rPr lang="ru-RU" sz="2400" b="1" dirty="0" smtClean="0"/>
              <a:t> превратился в народный голландский праздник. Это очень живая  и мощная национальная традиция.</a:t>
            </a:r>
            <a:endParaRPr lang="ru-RU" sz="2400" b="1" dirty="0"/>
          </a:p>
        </p:txBody>
      </p:sp>
      <p:pic>
        <p:nvPicPr>
          <p:cNvPr id="5" name="Содержимое 4" descr="Голландия день св. Николая-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4896544" cy="4536503"/>
          </a:xfrm>
          <a:prstGeom prst="rect">
            <a:avLst/>
          </a:prstGeo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818904" cy="115212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ИТАЛИЯ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праздник волшебницы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Бефаны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5538847" y="1772816"/>
            <a:ext cx="2971800" cy="3881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95536" y="1844824"/>
            <a:ext cx="4248472" cy="416976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/>
              <a:t>     6 января в Италии отмечают праздник </a:t>
            </a:r>
            <a:r>
              <a:rPr lang="ru-RU" sz="2400" b="1" dirty="0" err="1" smtClean="0"/>
              <a:t>Епифании</a:t>
            </a:r>
            <a:r>
              <a:rPr lang="ru-RU" sz="2400" b="1" dirty="0" smtClean="0"/>
              <a:t>, или, в </a:t>
            </a:r>
            <a:r>
              <a:rPr lang="ru-RU" sz="2400" b="1" dirty="0" err="1" smtClean="0"/>
              <a:t>просторечьи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Бефаны</a:t>
            </a:r>
            <a:r>
              <a:rPr lang="ru-RU" sz="2400" b="1" dirty="0" smtClean="0"/>
              <a:t>, которая приносит детям чулки, набитые сладостями.</a:t>
            </a:r>
            <a:endParaRPr lang="ru-RU" sz="2400" b="1" dirty="0"/>
          </a:p>
        </p:txBody>
      </p:sp>
      <p:pic>
        <p:nvPicPr>
          <p:cNvPr id="9" name="Рисунок 8" descr="бефана-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556792"/>
            <a:ext cx="3672408" cy="432048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56176" y="-1323528"/>
            <a:ext cx="3187824" cy="10058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404664"/>
            <a:ext cx="4644008" cy="583264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 smtClean="0"/>
              <a:t>     </a:t>
            </a:r>
            <a:r>
              <a:rPr lang="ru-RU" sz="2400" b="1" dirty="0" err="1" smtClean="0"/>
              <a:t>Бефана</a:t>
            </a:r>
            <a:r>
              <a:rPr lang="ru-RU" sz="2400" b="1" dirty="0" smtClean="0"/>
              <a:t> немного похожа на Бабу Ягу из русских сказок – с крючковатым носом и большой бородавкой на щеке. Одета она в длинный заплатанный плащ, рваную ветхую юбку, дырявые чулки и чёрную остроконечную шляпу, из-под которой торчат длинные нечёсаные волосы.</a:t>
            </a:r>
            <a:endParaRPr lang="ru-RU" sz="2400" b="1" dirty="0"/>
          </a:p>
        </p:txBody>
      </p:sp>
      <p:pic>
        <p:nvPicPr>
          <p:cNvPr id="7" name="Содержимое 3" descr="праздник Эпифании Итал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476672"/>
            <a:ext cx="4104456" cy="5544616"/>
          </a:xfrm>
        </p:spPr>
      </p:pic>
      <p:pic>
        <p:nvPicPr>
          <p:cNvPr id="8" name="Рисунок 7" descr="праздник Эпифании Итал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620688"/>
            <a:ext cx="3888432" cy="5328592"/>
          </a:xfrm>
          <a:prstGeom prst="rect">
            <a:avLst/>
          </a:prstGeom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-914400"/>
            <a:ext cx="2683768" cy="2389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8024" y="764704"/>
            <a:ext cx="3722623" cy="4889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79513" y="548680"/>
            <a:ext cx="4392488" cy="56886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     В отличие от Деда Мороза, добрая волшебница </a:t>
            </a:r>
            <a:r>
              <a:rPr lang="ru-RU" sz="2000" b="1" dirty="0" err="1" smtClean="0"/>
              <a:t>Бефана</a:t>
            </a:r>
            <a:r>
              <a:rPr lang="ru-RU" sz="2000" b="1" dirty="0" smtClean="0"/>
              <a:t> прилетает не в санях, запряжённых оленями, а верхом на метле. В дома волшебница проникает ночью через дымоходную трубу, оставляя на каминах или у детских кроваток чулки с разными сладостями для послушных детей. Шалунам же достаётся уголёк от злой волшебницы </a:t>
            </a:r>
            <a:r>
              <a:rPr lang="ru-RU" sz="2000" b="1" dirty="0" err="1" smtClean="0"/>
              <a:t>Бефаны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pic>
        <p:nvPicPr>
          <p:cNvPr id="5" name="Рисунок 4" descr="бефана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548680"/>
            <a:ext cx="3860924" cy="5651500"/>
          </a:xfrm>
          <a:prstGeom prst="rect">
            <a:avLst/>
          </a:prstGeo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6296" y="-457200"/>
            <a:ext cx="2179712" cy="697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11560" y="908720"/>
            <a:ext cx="3672407" cy="472440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300" b="1" dirty="0" smtClean="0"/>
              <a:t>     Традиция дарить детям «вкусные» чулки на праздник </a:t>
            </a:r>
            <a:r>
              <a:rPr lang="ru-RU" sz="2300" b="1" dirty="0" err="1" smtClean="0"/>
              <a:t>Епифании</a:t>
            </a:r>
            <a:r>
              <a:rPr lang="ru-RU" sz="2300" b="1" dirty="0" smtClean="0"/>
              <a:t> 6 января уходит корнями в незапамятные времена, и на этот счёт существует легенда.</a:t>
            </a:r>
            <a:endParaRPr lang="ru-RU" sz="2300" b="1" dirty="0"/>
          </a:p>
        </p:txBody>
      </p:sp>
      <p:pic>
        <p:nvPicPr>
          <p:cNvPr id="5" name="Рисунок 4" descr="бефана-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908720"/>
            <a:ext cx="3384376" cy="4752528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04248" y="-675456"/>
            <a:ext cx="1706336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476672"/>
            <a:ext cx="4877679" cy="576064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     Согласно этой легенде, у жилища, в котором </a:t>
            </a:r>
            <a:r>
              <a:rPr lang="ru-RU" sz="2000" b="1" dirty="0" err="1" smtClean="0"/>
              <a:t>Бефана</a:t>
            </a:r>
            <a:r>
              <a:rPr lang="ru-RU" sz="2000" b="1" dirty="0" smtClean="0"/>
              <a:t> подметала пол, остановились три мудреца и позвали её сходить вместе навестить новорождённого младенца Иисуса. Однако она отказалась, сказав что занята другим важным делом, а когда передумала, то было уже слишком поздно. И теперь каждый год, в ночь с 5 на 6 января, она летает от дома к дому в поисках Святого Младенца, оставляя везде сладкие подарки.</a:t>
            </a:r>
            <a:endParaRPr lang="ru-RU" sz="2000" b="1" dirty="0"/>
          </a:p>
        </p:txBody>
      </p:sp>
      <p:pic>
        <p:nvPicPr>
          <p:cNvPr id="6" name="Рисунок 5" descr="бефа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476672"/>
            <a:ext cx="3744416" cy="54006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-914400"/>
            <a:ext cx="2611760" cy="4549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528" y="476672"/>
            <a:ext cx="3960440" cy="472440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300" b="1" dirty="0" smtClean="0"/>
              <a:t>     В Риме центром праздника становится площадь </a:t>
            </a:r>
            <a:r>
              <a:rPr lang="ru-RU" sz="2300" b="1" dirty="0" err="1" smtClean="0"/>
              <a:t>Навона</a:t>
            </a:r>
            <a:r>
              <a:rPr lang="ru-RU" sz="2300" b="1" dirty="0" smtClean="0"/>
              <a:t>, поскольку именно сюда, по легенде, в полночь приземляется </a:t>
            </a:r>
            <a:r>
              <a:rPr lang="ru-RU" sz="2300" b="1" dirty="0" err="1" smtClean="0"/>
              <a:t>Бефана</a:t>
            </a:r>
            <a:r>
              <a:rPr lang="ru-RU" sz="2300" b="1" dirty="0" smtClean="0"/>
              <a:t> на своей метле. В эти дни знаменитая площадь превращается в весёлую красочную ярмарку.</a:t>
            </a:r>
            <a:endParaRPr lang="ru-RU" sz="2300" b="1" dirty="0"/>
          </a:p>
        </p:txBody>
      </p:sp>
      <p:pic>
        <p:nvPicPr>
          <p:cNvPr id="5" name="Рисунок 4" descr="бефана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764704"/>
            <a:ext cx="4176464" cy="4968552"/>
          </a:xfrm>
          <a:prstGeom prst="rect">
            <a:avLst/>
          </a:prstGeom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6216" y="-747464"/>
            <a:ext cx="2627784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124744"/>
            <a:ext cx="2971800" cy="45291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332656"/>
            <a:ext cx="4355976" cy="56886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      Здесь, рядом с фонтанами, появляются карусели, тиры и многочисленные лавки, где продаются всевозможные сладости, игрушки и, конечно же, тряпичные фигурки самой </a:t>
            </a:r>
            <a:r>
              <a:rPr lang="ru-RU" sz="2000" b="1" dirty="0" err="1" smtClean="0"/>
              <a:t>Бефаны</a:t>
            </a:r>
            <a:r>
              <a:rPr lang="ru-RU" sz="2000" b="1" dirty="0" smtClean="0"/>
              <a:t>. Впрочем, и живых волшебниц на площади хоть отбавляй. Переодетые в </a:t>
            </a:r>
            <a:r>
              <a:rPr lang="ru-RU" sz="2000" b="1" dirty="0" err="1" smtClean="0"/>
              <a:t>Бефану</a:t>
            </a:r>
            <a:r>
              <a:rPr lang="ru-RU" sz="2000" b="1" dirty="0" smtClean="0"/>
              <a:t> бродячие актёры зазывают всех желающих сфотографироваться с ними за умеренную плату.</a:t>
            </a:r>
            <a:endParaRPr lang="ru-RU" sz="2000" b="1" dirty="0"/>
          </a:p>
        </p:txBody>
      </p:sp>
      <p:pic>
        <p:nvPicPr>
          <p:cNvPr id="5" name="Рисунок 4" descr="бефана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476672"/>
            <a:ext cx="4320480" cy="5400600"/>
          </a:xfrm>
          <a:prstGeom prst="rect">
            <a:avLst/>
          </a:prstGeo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96292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ИЗРАИЛЬ</a:t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</a:rPr>
              <a:t>праздник СУККОТ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0" y="1196752"/>
            <a:ext cx="3938647" cy="4824536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 smtClean="0"/>
              <a:t>Ежегодно в Израиле отмечают </a:t>
            </a:r>
            <a:r>
              <a:rPr lang="ru-RU" sz="2200" b="1" dirty="0" err="1" smtClean="0"/>
              <a:t>Суккот</a:t>
            </a:r>
            <a:r>
              <a:rPr lang="ru-RU" sz="2200" b="1" dirty="0" smtClean="0"/>
              <a:t>. Это «праздник кущей», праздник урожая. Продолжительность – 7 дней, из них первый – «полный праздник», а последующие – «праздничные дни», в которые разрешалось делать многое из будничных дел.</a:t>
            </a:r>
            <a:endParaRPr lang="ru-RU" sz="2200" b="1" dirty="0"/>
          </a:p>
        </p:txBody>
      </p:sp>
      <p:pic>
        <p:nvPicPr>
          <p:cNvPr id="6" name="Содержимое 5" descr="Израиль суккот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3960440" cy="4176464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8224" y="-675456"/>
            <a:ext cx="2555776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8024" y="620688"/>
            <a:ext cx="3722623" cy="5400600"/>
          </a:xfrm>
        </p:spPr>
        <p:txBody>
          <a:bodyPr>
            <a:normAutofit/>
          </a:bodyPr>
          <a:lstStyle/>
          <a:p>
            <a:pPr algn="just"/>
            <a:r>
              <a:rPr lang="ru-RU" sz="2200" b="1" dirty="0" smtClean="0"/>
              <a:t>   Праздник служит напоминанием о блуждании евреев по </a:t>
            </a:r>
            <a:r>
              <a:rPr lang="ru-RU" sz="2200" b="1" dirty="0" err="1" smtClean="0"/>
              <a:t>Синайской</a:t>
            </a:r>
            <a:r>
              <a:rPr lang="ru-RU" sz="2200" b="1" dirty="0" smtClean="0"/>
              <a:t> пустыне после исхода из Египта, когда они жили в подобных жилищах.</a:t>
            </a:r>
          </a:p>
          <a:p>
            <a:pPr algn="just"/>
            <a:r>
              <a:rPr lang="ru-RU" sz="2200" b="1" dirty="0" smtClean="0"/>
              <a:t>   В праздник кущей верующие сооружают шалаш и 7 дней живут в нём. К строительству шалаша многие приступают заранее.</a:t>
            </a:r>
            <a:endParaRPr lang="ru-RU" sz="2200" dirty="0"/>
          </a:p>
        </p:txBody>
      </p:sp>
      <p:pic>
        <p:nvPicPr>
          <p:cNvPr id="5" name="Содержимое 4" descr="евреи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3960440" cy="5256584"/>
          </a:xfr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раиль суккот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764704"/>
            <a:ext cx="4320480" cy="496855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04248" y="-914400"/>
            <a:ext cx="2339752" cy="3829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836712"/>
            <a:ext cx="3882636" cy="472440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       Те, у кого есть возможность , строят домик во дворе или в саду, другие превращают в шалаш балкон – при условии, что над ним нет соседского балкона. Обязательное условие – крыша из растительных материалов: дощечек, веток, листьев.   </a:t>
            </a:r>
            <a:endParaRPr lang="ru-RU" sz="20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9468544" y="980728"/>
            <a:ext cx="144016" cy="1008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раиль суккот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692696"/>
            <a:ext cx="4392488" cy="511256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9144000" y="-3555776"/>
            <a:ext cx="540568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79512" y="1052736"/>
            <a:ext cx="3816423" cy="472440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200" b="1" dirty="0" smtClean="0"/>
              <a:t>     В этом временном жилище стараются проводить всё время, даже спать, если есть возможность. Размеры жилища должны вмещать как минимум всех мужчин, включая мальчиков старше 13 лет.</a:t>
            </a:r>
            <a:endParaRPr lang="ru-RU" sz="22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 flipH="1">
            <a:off x="9612560" y="1447802"/>
            <a:ext cx="72008" cy="4206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раиль суккот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908720"/>
            <a:ext cx="4536504" cy="468052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84568" y="-914400"/>
            <a:ext cx="189168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79512" y="836712"/>
            <a:ext cx="3738620" cy="472440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    Если идёт дождь или очень холодная погода, то находиться в шалаше нельзя: непогода означает, что Всевышнему это не угодно.</a:t>
            </a:r>
          </a:p>
          <a:p>
            <a:pPr algn="just">
              <a:buNone/>
            </a:pPr>
            <a:r>
              <a:rPr lang="ru-RU" sz="2000" b="1" dirty="0" smtClean="0"/>
              <a:t>       В Израиле стены шалаша нередко украшают плодами – отсюда и другое название праздника – Праздник Урожая.</a:t>
            </a:r>
            <a:endParaRPr lang="ru-RU" sz="20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 flipH="1">
            <a:off x="10476655" y="1447802"/>
            <a:ext cx="144017" cy="4206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раиль суккот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496944" cy="6192688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раиль суккот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568952" cy="6192688"/>
          </a:xfrm>
          <a:prstGeom prst="rect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47667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РАДАМАН</a:t>
            </a:r>
            <a:b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мусульманский пост</a:t>
            </a:r>
            <a:endParaRPr lang="ru-RU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Содержимое 5" descr="Мусульманский пир - радома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84784"/>
            <a:ext cx="8280920" cy="4824536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8460432" y="-963488"/>
            <a:ext cx="2169468" cy="490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5076056" y="836712"/>
            <a:ext cx="3434591" cy="481720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404664"/>
            <a:ext cx="4032448" cy="524988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100" b="1" dirty="0" smtClean="0"/>
              <a:t>      В период поста </a:t>
            </a:r>
            <a:r>
              <a:rPr lang="ru-RU" sz="2100" b="1" i="1" dirty="0" err="1" smtClean="0"/>
              <a:t>радаман</a:t>
            </a:r>
            <a:r>
              <a:rPr lang="ru-RU" sz="2100" b="1" dirty="0" smtClean="0"/>
              <a:t>  все мусульмане обязаны поститься. С утра до вечера им строжайше запрещается что-то есть и пить. Но зато каждая ночь во время </a:t>
            </a:r>
            <a:r>
              <a:rPr lang="ru-RU" sz="2100" b="1" dirty="0" err="1" smtClean="0"/>
              <a:t>радамана</a:t>
            </a:r>
            <a:r>
              <a:rPr lang="ru-RU" sz="2100" b="1" dirty="0" smtClean="0"/>
              <a:t> считается праздником, и поэтому весь месяц, пока длится </a:t>
            </a:r>
            <a:r>
              <a:rPr lang="ru-RU" sz="2100" b="1" dirty="0" err="1" smtClean="0"/>
              <a:t>радаман</a:t>
            </a:r>
            <a:r>
              <a:rPr lang="ru-RU" sz="2100" b="1" dirty="0" smtClean="0"/>
              <a:t>, с наступлением темноты начинается не просто утоление голода, а настоящий пир.</a:t>
            </a:r>
            <a:endParaRPr lang="ru-RU" sz="2100" b="1" dirty="0"/>
          </a:p>
        </p:txBody>
      </p:sp>
      <p:pic>
        <p:nvPicPr>
          <p:cNvPr id="7" name="Рисунок 6" descr="радаман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692696"/>
            <a:ext cx="4464496" cy="5184576"/>
          </a:xfrm>
          <a:prstGeom prst="rect">
            <a:avLst/>
          </a:prstGeom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044608" y="1412776"/>
            <a:ext cx="8183880" cy="10515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548680"/>
            <a:ext cx="4176464" cy="541892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    В каждом доме готовят и подают всё самое вкусное, обязательно плов, много разных сладостей. Но только наступает рассвет, снова наступает воздержание от еды и питья до следующей ночи.</a:t>
            </a:r>
            <a:endParaRPr lang="ru-RU" b="1" dirty="0"/>
          </a:p>
        </p:txBody>
      </p:sp>
      <p:pic>
        <p:nvPicPr>
          <p:cNvPr id="7" name="Содержимое 6" descr="Мусульманский пир - радоман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268760"/>
            <a:ext cx="4258817" cy="3816423"/>
          </a:xfr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4728" y="-914400"/>
            <a:ext cx="1315616" cy="1669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79512" y="476672"/>
            <a:ext cx="4248472" cy="561662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000" b="1" dirty="0" smtClean="0"/>
              <a:t>      Смыслом поста у мусульман является испытание воли ради торжества духа над желаниями тела, концентрация внимания на своём внутреннем мире с целью выявления и уничтожения в себе греховных склонностей.</a:t>
            </a:r>
          </a:p>
          <a:p>
            <a:pPr algn="just">
              <a:buNone/>
            </a:pPr>
            <a:r>
              <a:rPr lang="ru-RU" sz="2000" b="1" dirty="0" smtClean="0"/>
              <a:t>        Мусульмане верят, что Аллах может простить грехи человека, если он проводит время в чтении молитв и совершает благородные поступки, например, помогает нуждающимся, жертвует средства на благотворительные цели.</a:t>
            </a:r>
          </a:p>
          <a:p>
            <a:pPr algn="just">
              <a:buNone/>
            </a:pPr>
            <a:endParaRPr lang="ru-RU" sz="2000" b="1" dirty="0"/>
          </a:p>
        </p:txBody>
      </p:sp>
      <p:pic>
        <p:nvPicPr>
          <p:cNvPr id="5" name="Рисунок 4" descr="радама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692695"/>
            <a:ext cx="4176464" cy="5256585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2720" y="-675456"/>
            <a:ext cx="1315616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528" y="836712"/>
            <a:ext cx="3672408" cy="518457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600" b="1" dirty="0" smtClean="0"/>
              <a:t>    </a:t>
            </a:r>
            <a:r>
              <a:rPr lang="ru-RU" sz="2600" b="1" dirty="0" err="1" smtClean="0"/>
              <a:t>Радаман</a:t>
            </a:r>
            <a:r>
              <a:rPr lang="ru-RU" sz="2600" b="1" dirty="0" smtClean="0"/>
              <a:t> считается у мусульман великим праздником. </a:t>
            </a:r>
          </a:p>
          <a:p>
            <a:pPr algn="just">
              <a:buNone/>
            </a:pPr>
            <a:r>
              <a:rPr lang="ru-RU" sz="2600" b="1" dirty="0" smtClean="0"/>
              <a:t>     Когда </a:t>
            </a:r>
            <a:r>
              <a:rPr lang="ru-RU" sz="2600" b="1" dirty="0" err="1" smtClean="0"/>
              <a:t>радаман</a:t>
            </a:r>
            <a:r>
              <a:rPr lang="ru-RU" sz="2600" b="1" dirty="0" smtClean="0"/>
              <a:t> заканчивается, мусульмане пируют и дарят друг другу подарки.</a:t>
            </a:r>
            <a:endParaRPr lang="ru-RU" sz="2600" b="1" dirty="0"/>
          </a:p>
        </p:txBody>
      </p:sp>
      <p:pic>
        <p:nvPicPr>
          <p:cNvPr id="5" name="Рисунок 4" descr="радаман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1052736"/>
            <a:ext cx="4680519" cy="46805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РОССИЯ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святочные вечера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Россия святочные вечера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8208912" cy="4752528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оссия святочные вечера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548680"/>
            <a:ext cx="4536504" cy="532859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9396536" y="-603448"/>
            <a:ext cx="288032" cy="55772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332656"/>
            <a:ext cx="3888432" cy="524988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 smtClean="0"/>
              <a:t>      С 6 по 19 января по всей России отмечались Святочные вечера. Группы молодых людей с наступлением темноты ходили от двора ко двору, одетые в маски, костюмы, пели колядки и получали за это различные лакомства.</a:t>
            </a:r>
            <a:endParaRPr lang="ru-RU" sz="24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 flipH="1">
            <a:off x="9468543" y="1447802"/>
            <a:ext cx="144017" cy="4206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сия святочные вечера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980728"/>
            <a:ext cx="3600400" cy="388843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96736" y="-457200"/>
            <a:ext cx="1459632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332656"/>
            <a:ext cx="5076057" cy="561662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900" b="1" dirty="0" smtClean="0"/>
              <a:t>     Святки отмечались обычно в вечернее и ночное время: дневное время отводилось для повседневной работы.</a:t>
            </a:r>
          </a:p>
          <a:p>
            <a:pPr algn="just">
              <a:buNone/>
            </a:pPr>
            <a:r>
              <a:rPr lang="ru-RU" sz="1900" b="1" dirty="0" smtClean="0"/>
              <a:t>      Запрет на вечернюю работу касался всех, его нарушителям высказывалось неодобрение всем деревенским обществом. Считали, что работающего в святки накажет Бог: у человека, который в святочные вечера плетёт лапти, скот будет кривой, а у шьющего одежду – скот ослепнет. Тот же, кто занимается в святки изготовлением обручей, коромысел, полозьев для саней, не получит приплод скота.</a:t>
            </a:r>
            <a:endParaRPr lang="ru-RU" sz="19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 flipH="1">
            <a:off x="9756575" y="1447802"/>
            <a:ext cx="72009" cy="39702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116616" y="0"/>
            <a:ext cx="102758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" y="332656"/>
            <a:ext cx="4571999" cy="652534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      </a:t>
            </a:r>
            <a:r>
              <a:rPr lang="ru-RU" sz="1900" b="1" dirty="0" smtClean="0"/>
              <a:t>Святочный цикл воспринимался как пограничный между старым и новым солнечным годом, как «плохое» время, своего рода безвременье. Старый год уходил, а новый только начинался, будущее казалось тёмным, непонятным. Верили, что в это время на земле появлялись души умерших, а нечисть становилась особенно опасной, так как в период безвременья граница между миром людей и враждебным им миром  нечистой силы была размыта.</a:t>
            </a:r>
            <a:endParaRPr lang="ru-RU" sz="19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 flipH="1">
            <a:off x="10548662" y="1447802"/>
            <a:ext cx="504057" cy="42061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Россия святочные вечера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124744"/>
            <a:ext cx="4176464" cy="396044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сия святочные вечер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484784"/>
            <a:ext cx="3888432" cy="367240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9684568" y="0"/>
            <a:ext cx="288032" cy="2606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79513" y="332656"/>
            <a:ext cx="4608511" cy="5832648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000" b="1" dirty="0" smtClean="0"/>
              <a:t>     Святки были насыщены различного рода обрядами, магическими действиями, запретами, гаданиями. С их помощью старались обеспечить благополучие на весь год, выяснить свою судьбу, задобрить «родителей» – умерших предков, обезопасить себя от нечистой силы. Так, например, в надежде на будущую счастливую жизнь ставили сноп в красный угол избы, разбрасывали солому по полу, кормили кутьёй куриц, обвязывали лентами фруктовые деревья.</a:t>
            </a:r>
            <a:endParaRPr lang="ru-RU" sz="20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9972598" y="1447802"/>
            <a:ext cx="45719" cy="4206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6616" y="-747464"/>
            <a:ext cx="1999184" cy="5760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476672"/>
            <a:ext cx="4104457" cy="539389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000" b="1" dirty="0" smtClean="0"/>
              <a:t>    </a:t>
            </a:r>
            <a:r>
              <a:rPr lang="ru-RU" sz="2200" b="1" dirty="0" smtClean="0"/>
              <a:t>Во время святок молодёжь устраивала игрища, на которые приглашались парни и девушки из других деревень. Кроме того, в Крещение в больших сёлах проходили смотры невест, то есть показ девушек брачного возраста в преддверии следующего за святками месяца сватовства и свадеб.</a:t>
            </a:r>
            <a:endParaRPr lang="ru-RU" sz="2200" b="1" dirty="0"/>
          </a:p>
        </p:txBody>
      </p:sp>
      <p:pic>
        <p:nvPicPr>
          <p:cNvPr id="5" name="Рисунок 4" descr="святки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764704"/>
            <a:ext cx="4536504" cy="4896544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400" b="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Святочные гадания</a:t>
            </a:r>
            <a:endParaRPr lang="ru-RU" sz="4400" b="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Содержимое 4" descr="Россия святочные вечера-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124744"/>
            <a:ext cx="4464496" cy="4680520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В святочные вечера молодые девушки гадали, чтобы узнать свою судьбу, своего суженого.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Содержимое 10" descr="святки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1" y="1772816"/>
            <a:ext cx="4076700" cy="3888432"/>
          </a:xfrm>
        </p:spPr>
      </p:pic>
      <p:pic>
        <p:nvPicPr>
          <p:cNvPr id="13" name="Содержимое 12" descr="Россия святочные вечера-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772816"/>
            <a:ext cx="3744416" cy="3888432"/>
          </a:xfrm>
          <a:prstGeom prst="rect">
            <a:avLst/>
          </a:prstGeo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76672"/>
            <a:ext cx="8327896" cy="105156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Считалось, что сон, приснившийся молодой девушке в рождественскую ночь, обязательно сбудется.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Содержимое 6" descr="святки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556793"/>
            <a:ext cx="6336704" cy="4331246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183880" cy="288032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ОДЕЖДА В РАЗНЫХ СТРАНАХ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992888" cy="105156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Свои традиции существуют у каждого народа и в одежде.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20072" y="332656"/>
            <a:ext cx="2971800" cy="914400"/>
          </a:xfrm>
        </p:spPr>
        <p:txBody>
          <a:bodyPr>
            <a:normAutofit/>
          </a:bodyPr>
          <a:lstStyle/>
          <a:p>
            <a:pPr algn="ctr"/>
            <a:r>
              <a:rPr lang="ru-RU" sz="4400" i="1" dirty="0" smtClean="0">
                <a:solidFill>
                  <a:schemeClr val="accent4">
                    <a:lumMod val="50000"/>
                  </a:schemeClr>
                </a:solidFill>
              </a:rPr>
              <a:t>ИНДИЯ</a:t>
            </a:r>
            <a:endParaRPr lang="ru-RU" sz="44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788024" y="1447802"/>
            <a:ext cx="3722623" cy="4206112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В Индии женщины носят сари – куски шёлковой или хлопчатобумажной материи длиною около 6 метров. Под сари надевают нижние юбки и короткие блузки.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одежда индии-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22437" y="1258887"/>
            <a:ext cx="2705100" cy="4067175"/>
          </a:xfrm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дежда индии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332656"/>
            <a:ext cx="4536503" cy="6192688"/>
          </a:xfrm>
          <a:prstGeom prst="rect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ежда индии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404664"/>
            <a:ext cx="4104456" cy="612068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ежда инди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32656"/>
            <a:ext cx="4032448" cy="6192688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ежда индии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8496944" cy="612068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ежда индии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332656"/>
            <a:ext cx="3600400" cy="6144344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ежда индии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496944" cy="6192688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400" i="1" dirty="0" smtClean="0">
                <a:solidFill>
                  <a:schemeClr val="accent1">
                    <a:lumMod val="75000"/>
                  </a:schemeClr>
                </a:solidFill>
              </a:rPr>
              <a:t>САХАРА</a:t>
            </a:r>
            <a:endParaRPr lang="ru-RU" sz="4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одежда в сахар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196752"/>
            <a:ext cx="7416824" cy="4824536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дежда в сахаре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836712"/>
            <a:ext cx="4320480" cy="475252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24728" y="-914400"/>
            <a:ext cx="991072" cy="1669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548680"/>
            <a:ext cx="3960440" cy="496185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 smtClean="0"/>
              <a:t>    Жители пустынь носят тонкую свободную одежду, защищающую их от жары. Тканью они закрывают также лицо и голову, чтобы спастись от палящего солнца и песка, разносимого ветром.</a:t>
            </a:r>
            <a:endParaRPr lang="ru-RU" sz="24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 flipH="1">
            <a:off x="11196735" y="1447802"/>
            <a:ext cx="288031" cy="4206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400" i="1" dirty="0" smtClean="0">
                <a:solidFill>
                  <a:schemeClr val="accent4">
                    <a:lumMod val="75000"/>
                  </a:schemeClr>
                </a:solidFill>
              </a:rPr>
              <a:t>ДЖУНГЛИ</a:t>
            </a:r>
            <a:endParaRPr lang="ru-RU" sz="44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одежда в джунгля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340768"/>
            <a:ext cx="7056784" cy="4608512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одежда в джунглях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836712"/>
            <a:ext cx="4032448" cy="496855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9144000" y="-502919"/>
            <a:ext cx="192819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4176464" cy="503385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/>
              <a:t>       В Джунглях племена ходят в одних набедренных повязках. Часто они натирают кожу соком различных растений, чтобы отпугнуть насекомых.</a:t>
            </a:r>
            <a:endParaRPr lang="ru-RU" sz="24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 flipH="1">
            <a:off x="9900591" y="1447802"/>
            <a:ext cx="144015" cy="4206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400" i="1" dirty="0" smtClean="0">
                <a:solidFill>
                  <a:schemeClr val="accent2">
                    <a:lumMod val="75000"/>
                  </a:schemeClr>
                </a:solidFill>
              </a:rPr>
              <a:t>ЙЕМЕН</a:t>
            </a:r>
            <a:endParaRPr lang="ru-RU" sz="4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одежда в йемене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340769"/>
            <a:ext cx="4608512" cy="4608511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дежда в йемен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1196753"/>
            <a:ext cx="4320480" cy="4464495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84568" y="-457200"/>
            <a:ext cx="1243608" cy="2137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980728"/>
            <a:ext cx="4032448" cy="472440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    </a:t>
            </a:r>
            <a:r>
              <a:rPr lang="ru-RU" sz="2400" b="1" dirty="0" smtClean="0"/>
              <a:t>Мусульманские женщины облачаются в длинные одежды, закрывающие их с ног до головы, так чтобы даже лица были закрыты.</a:t>
            </a:r>
            <a:endParaRPr lang="ru-RU" sz="24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 flipH="1">
            <a:off x="9972599" y="1447802"/>
            <a:ext cx="288031" cy="4206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дежда в йемене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32656"/>
            <a:ext cx="7200800" cy="6192687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ежда в йемене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496944" cy="6216352"/>
          </a:xfrm>
          <a:prstGeom prst="rect">
            <a:avLst/>
          </a:prstGeom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ежда в йемене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8250" y="332656"/>
            <a:ext cx="6667500" cy="612068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дежда в йемене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496944" cy="6192688"/>
          </a:xfrm>
          <a:prstGeom prst="rect">
            <a:avLst/>
          </a:prstGeo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400" i="1" dirty="0" smtClean="0">
                <a:solidFill>
                  <a:schemeClr val="accent2">
                    <a:lumMod val="75000"/>
                  </a:schemeClr>
                </a:solidFill>
              </a:rPr>
              <a:t>ШОТЛАНДИЯ</a:t>
            </a:r>
            <a:endParaRPr lang="ru-RU" sz="4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одежда в шотланди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340768"/>
            <a:ext cx="3312368" cy="4608512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дежда в шотландии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196752"/>
            <a:ext cx="3672408" cy="410445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9756576" y="-963488"/>
            <a:ext cx="667544" cy="5062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1052736"/>
            <a:ext cx="4499992" cy="472440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    </a:t>
            </a:r>
            <a:r>
              <a:rPr lang="ru-RU" sz="2400" b="1" dirty="0" smtClean="0"/>
              <a:t>Мужчины Шотландии в национальные праздники  надевают шотландские юбки, на ногах -  длинные гольфы и специальные туфли.</a:t>
            </a:r>
            <a:endParaRPr lang="ru-RU" sz="24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9900590" y="1447802"/>
            <a:ext cx="45719" cy="42061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Презентацию подготовила учитель начальных классов МБОУ «СОШ № 76» г. Барнаула Муратова Ольга Борисовна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416</TotalTime>
  <Words>1418</Words>
  <Application>Microsoft Office PowerPoint</Application>
  <PresentationFormat>Экран (4:3)</PresentationFormat>
  <Paragraphs>57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Аспект</vt:lpstr>
      <vt:lpstr>Обычаи разных народов  Урок окружающего мира,  2 класс система Л.В. Занкова </vt:lpstr>
      <vt:lpstr>ГОЛЛАНДИЯ день св. Николая</vt:lpstr>
      <vt:lpstr>Слайд 3</vt:lpstr>
      <vt:lpstr>Слайд 4</vt:lpstr>
      <vt:lpstr>Слайд 5</vt:lpstr>
      <vt:lpstr>Слайд 6</vt:lpstr>
      <vt:lpstr>ИТАЛИЯ праздник волшебницы Бефаны</vt:lpstr>
      <vt:lpstr>Слайд 8</vt:lpstr>
      <vt:lpstr>Слайд 9</vt:lpstr>
      <vt:lpstr>Слайд 10</vt:lpstr>
      <vt:lpstr>Слайд 11</vt:lpstr>
      <vt:lpstr>Слайд 12</vt:lpstr>
      <vt:lpstr>Слайд 13</vt:lpstr>
      <vt:lpstr>ИЗРАИЛЬ праздник СУККОТ</vt:lpstr>
      <vt:lpstr>Слайд 15</vt:lpstr>
      <vt:lpstr>Слайд 16</vt:lpstr>
      <vt:lpstr>Слайд 17</vt:lpstr>
      <vt:lpstr>Слайд 18</vt:lpstr>
      <vt:lpstr>Слайд 19</vt:lpstr>
      <vt:lpstr>Слайд 20</vt:lpstr>
      <vt:lpstr>РАДАМАН мусульманский пост</vt:lpstr>
      <vt:lpstr>Слайд 22</vt:lpstr>
      <vt:lpstr>Слайд 23</vt:lpstr>
      <vt:lpstr>Слайд 24</vt:lpstr>
      <vt:lpstr>Слайд 25</vt:lpstr>
      <vt:lpstr>РОССИЯ святочные вечера</vt:lpstr>
      <vt:lpstr>Слайд 27</vt:lpstr>
      <vt:lpstr>Слайд 28</vt:lpstr>
      <vt:lpstr>Слайд 29</vt:lpstr>
      <vt:lpstr>Слайд 30</vt:lpstr>
      <vt:lpstr>Слайд 31</vt:lpstr>
      <vt:lpstr>Святочные гадания</vt:lpstr>
      <vt:lpstr> В святочные вечера молодые девушки гадали, чтобы узнать свою судьбу, своего суженого.</vt:lpstr>
      <vt:lpstr>Считалось, что сон, приснившийся молодой девушке в рождественскую ночь, обязательно сбудется.</vt:lpstr>
      <vt:lpstr>ОДЕЖДА В РАЗНЫХ СТРАНАХ</vt:lpstr>
      <vt:lpstr>Свои традиции существуют у каждого народа и в одежде.</vt:lpstr>
      <vt:lpstr>ИНДИЯ</vt:lpstr>
      <vt:lpstr>Слайд 38</vt:lpstr>
      <vt:lpstr>Слайд 39</vt:lpstr>
      <vt:lpstr>Слайд 40</vt:lpstr>
      <vt:lpstr>Слайд 41</vt:lpstr>
      <vt:lpstr>Слайд 42</vt:lpstr>
      <vt:lpstr>Слайд 43</vt:lpstr>
      <vt:lpstr>САХАРА</vt:lpstr>
      <vt:lpstr>Слайд 45</vt:lpstr>
      <vt:lpstr>ДЖУНГЛИ</vt:lpstr>
      <vt:lpstr>Слайд 47</vt:lpstr>
      <vt:lpstr>ЙЕМЕН</vt:lpstr>
      <vt:lpstr>Слайд 49</vt:lpstr>
      <vt:lpstr>Слайд 50</vt:lpstr>
      <vt:lpstr>Слайд 51</vt:lpstr>
      <vt:lpstr>Слайд 52</vt:lpstr>
      <vt:lpstr>Слайд 53</vt:lpstr>
      <vt:lpstr>ШОТЛАНДИЯ</vt:lpstr>
      <vt:lpstr>Слайд 55</vt:lpstr>
      <vt:lpstr>Презентацию подготовила учитель начальных классов МБОУ «СОШ № 76» г. Барнаула Муратова Ольга Борисовна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Обычаи разных народов Урок окружающего мира, 2 класс система Л.В. Занкова</dc:title>
  <dc:creator>Admin</dc:creator>
  <cp:lastModifiedBy>Owner</cp:lastModifiedBy>
  <cp:revision>152</cp:revision>
  <dcterms:created xsi:type="dcterms:W3CDTF">2011-04-17T15:06:15Z</dcterms:created>
  <dcterms:modified xsi:type="dcterms:W3CDTF">2014-10-20T07:36:34Z</dcterms:modified>
</cp:coreProperties>
</file>