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0" r:id="rId2"/>
    <p:sldId id="267" r:id="rId3"/>
    <p:sldId id="263" r:id="rId4"/>
    <p:sldId id="268" r:id="rId5"/>
    <p:sldId id="269" r:id="rId6"/>
    <p:sldId id="262" r:id="rId7"/>
    <p:sldId id="259" r:id="rId8"/>
    <p:sldId id="257" r:id="rId9"/>
    <p:sldId id="258" r:id="rId10"/>
    <p:sldId id="270" r:id="rId11"/>
    <p:sldId id="271" r:id="rId12"/>
    <p:sldId id="272" r:id="rId13"/>
    <p:sldId id="277" r:id="rId14"/>
    <p:sldId id="273" r:id="rId15"/>
    <p:sldId id="274" r:id="rId16"/>
    <p:sldId id="275" r:id="rId17"/>
    <p:sldId id="276" r:id="rId18"/>
    <p:sldId id="27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475AE3"/>
    <a:srgbClr val="3333CC"/>
    <a:srgbClr val="006600"/>
    <a:srgbClr val="D6F9FE"/>
    <a:srgbClr val="008000"/>
    <a:srgbClr val="0000CC"/>
    <a:srgbClr val="000099"/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DF66C2-ACB8-484C-A08B-719BA42394A2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9E26DD-5485-4DF2-BF67-8E64D0FF8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5A8CFD-5A96-4731-AC07-55ED0B29D08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D9A132-8863-4E3E-BC8C-9C101F85C8D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32E0A4-75CA-47BE-B6B5-38FFD133B77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77E626-7EDC-4E25-92EA-F598F270765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FC9C60-3CE6-40F9-B2E3-EFA86B50852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D6EEEF-B7A4-4C7F-80E5-8C466A66B02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69DCE6-DBA2-40BC-81D3-723E948F82D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5ED0A-18A7-4F0F-B558-3B4A3CC2E439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20E6-A75D-4F64-BA98-3EE758D6A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BDBF0-5020-4893-9C87-56D059397656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F47CF-D541-4870-9676-C794DA675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68771-EC3D-4DAC-8CFD-B2709FDC0D36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76912-15D2-4E20-BF50-24FFFA9C5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CC605-7E57-4423-9B0D-B1772A7DF483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79B79-3480-4C9B-A57C-71550D722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D2D9-0B5C-4E4D-9154-0D04783D01DF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B94BC-88D5-4432-9F83-6937D4EA0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91006-62B3-4744-8FCD-7B3B653E1FD8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7B3FA-A165-4DEC-8A94-B35E98B93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816A3-EC08-4B9D-9CF2-889A0FD1F0D2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5D6F0-07A6-4B00-8D67-B37F264B5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AEBC-C10D-46E0-8F67-9F06BC6DE86E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116DF-261B-483D-9DB8-4D4D129E5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6177D-9963-4007-85C6-34BF2B776CD8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A0362-A739-4691-8808-A611069BB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81B5E-B553-476A-9B52-7FE76DBA31CB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84170-838F-49F8-8766-6B158121B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18221-FE42-42AA-8A80-DC47A6142CC0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FECF2-3E8B-4703-80A8-64C47CD081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6CA8E4-9F49-43DF-B9E6-24A8412BEC27}" type="datetimeFigureOut">
              <a:rPr lang="ru-RU"/>
              <a:pPr>
                <a:defRPr/>
              </a:pPr>
              <a:t>01.05.2014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8CE753-9E0C-4817-969B-6B077EBA0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Рисунок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214438" y="1571625"/>
            <a:ext cx="6858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4800">
              <a:latin typeface="Monotype Corsiva" pitchFamily="66" charset="0"/>
            </a:endParaRPr>
          </a:p>
          <a:p>
            <a:pPr algn="ctr"/>
            <a:r>
              <a:rPr lang="ru-RU" sz="4800">
                <a:solidFill>
                  <a:srgbClr val="006600"/>
                </a:solidFill>
                <a:latin typeface="Century Gothic" pitchFamily="34" charset="0"/>
              </a:rPr>
              <a:t>Задачи и функции </a:t>
            </a:r>
            <a:br>
              <a:rPr lang="ru-RU" sz="4800">
                <a:solidFill>
                  <a:srgbClr val="006600"/>
                </a:solidFill>
                <a:latin typeface="Century Gothic" pitchFamily="34" charset="0"/>
              </a:rPr>
            </a:br>
            <a:r>
              <a:rPr lang="ru-RU" sz="4800">
                <a:solidFill>
                  <a:srgbClr val="006600"/>
                </a:solidFill>
                <a:latin typeface="Century Gothic" pitchFamily="34" charset="0"/>
              </a:rPr>
              <a:t>педагога-психолога</a:t>
            </a:r>
            <a:br>
              <a:rPr lang="ru-RU" sz="4800">
                <a:solidFill>
                  <a:srgbClr val="006600"/>
                </a:solidFill>
                <a:latin typeface="Century Gothic" pitchFamily="34" charset="0"/>
              </a:rPr>
            </a:br>
            <a:r>
              <a:rPr lang="ru-RU" sz="4800">
                <a:solidFill>
                  <a:srgbClr val="006600"/>
                </a:solidFill>
                <a:latin typeface="Century Gothic" pitchFamily="34" charset="0"/>
              </a:rPr>
              <a:t> </a:t>
            </a:r>
            <a:r>
              <a:rPr lang="ru-RU" sz="4800">
                <a:solidFill>
                  <a:srgbClr val="3333CC"/>
                </a:solidFill>
                <a:latin typeface="Century Gothic" pitchFamily="34" charset="0"/>
              </a:rPr>
              <a:t>в работе с детьми </a:t>
            </a:r>
            <a:br>
              <a:rPr lang="ru-RU" sz="4800">
                <a:solidFill>
                  <a:srgbClr val="3333CC"/>
                </a:solidFill>
                <a:latin typeface="Century Gothic" pitchFamily="34" charset="0"/>
              </a:rPr>
            </a:br>
            <a:r>
              <a:rPr lang="ru-RU" sz="4800">
                <a:solidFill>
                  <a:srgbClr val="3333CC"/>
                </a:solidFill>
                <a:latin typeface="Century Gothic" pitchFamily="34" charset="0"/>
              </a:rPr>
              <a:t>раннего возраста </a:t>
            </a:r>
          </a:p>
        </p:txBody>
      </p:sp>
      <p:sp>
        <p:nvSpPr>
          <p:cNvPr id="4" name="Скругленный прямоугольник 3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6386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Рисунок 3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2563813" y="32448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357313" y="785813"/>
            <a:ext cx="6929437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Основной задачей работы педагога-психолога </a:t>
            </a:r>
          </a:p>
          <a:p>
            <a:pPr algn="ctr"/>
            <a:r>
              <a:rPr lang="ru-RU" sz="360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в детском саду </a:t>
            </a:r>
          </a:p>
          <a:p>
            <a:pPr algn="ctr"/>
            <a:r>
              <a:rPr lang="ru-RU" sz="36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является  создание условий, способствующих сохранению и укреплению психологического здоровья детей, гармоничного развития в условиях дошкольного образовательного учреждения.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00188" y="785813"/>
            <a:ext cx="7072312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работы педагога-психолога    </a:t>
            </a:r>
          </a:p>
          <a:p>
            <a:pPr algn="ctr"/>
            <a:r>
              <a:rPr lang="ru-RU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детьми раннего возраста –</a:t>
            </a:r>
          </a:p>
          <a:p>
            <a:pPr algn="ctr"/>
            <a:endParaRPr lang="ru-RU" sz="3600" b="1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обеспечение успешной адаптации к условиям дошкольного учреждения, </a:t>
            </a:r>
          </a:p>
          <a:p>
            <a:pPr algn="ctr"/>
            <a:r>
              <a:rPr lang="ru-RU" sz="36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социализации и </a:t>
            </a:r>
          </a:p>
          <a:p>
            <a:pPr algn="ctr"/>
            <a:r>
              <a:rPr lang="ru-RU" sz="36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формирования психических процессов</a:t>
            </a:r>
            <a:r>
              <a:rPr lang="ru-RU" sz="3600" i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8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  <a:solidFill>
            <a:schemeClr val="bg1">
              <a:lumMod val="95000"/>
            </a:schemeClr>
          </a:solidFill>
          <a:ln/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CC"/>
                </a:solidFill>
              </a:rPr>
              <a:t>Работа осуществляется по нескольким      направлениям :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3116"/>
            <a:ext cx="7615262" cy="3983047"/>
          </a:xfrm>
          <a:solidFill>
            <a:schemeClr val="bg1">
              <a:lumMod val="95000"/>
            </a:schemeClr>
          </a:solidFill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Cambria" pitchFamily="18" charset="0"/>
              </a:rPr>
              <a:t>- </a:t>
            </a:r>
            <a:r>
              <a:rPr lang="ru-RU" dirty="0" smtClean="0">
                <a:solidFill>
                  <a:srgbClr val="006600"/>
                </a:solidFill>
                <a:latin typeface="Cambria" pitchFamily="18" charset="0"/>
              </a:rPr>
              <a:t>Сопровождение  режимных моментов.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6600"/>
                </a:solidFill>
                <a:latin typeface="Cambria" pitchFamily="18" charset="0"/>
              </a:rPr>
              <a:t>- Игровые взаимодействия с детьми и родителями.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6600"/>
                </a:solidFill>
                <a:latin typeface="Cambria" pitchFamily="18" charset="0"/>
              </a:rPr>
              <a:t>- Психолого-педагогическая диагностика.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6600"/>
                </a:solidFill>
                <a:latin typeface="Cambria" pitchFamily="18" charset="0"/>
              </a:rPr>
              <a:t>- Консультирование воспитателей.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6600"/>
                </a:solidFill>
                <a:latin typeface="Cambria" pitchFamily="18" charset="0"/>
              </a:rPr>
              <a:t>- Консультирование родителей </a:t>
            </a:r>
            <a:endParaRPr lang="ru-RU" dirty="0">
              <a:solidFill>
                <a:srgbClr val="0066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2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800972" cy="1654164"/>
          </a:xfrm>
          <a:solidFill>
            <a:schemeClr val="accent5">
              <a:lumMod val="20000"/>
              <a:lumOff val="80000"/>
            </a:schemeClr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smtClean="0">
                <a:solidFill>
                  <a:srgbClr val="008000"/>
                </a:solidFill>
                <a:cs typeface="Arial" charset="0"/>
              </a:rPr>
              <a:t>Сопровождение процесса адаптации </a:t>
            </a:r>
            <a:r>
              <a:rPr lang="ru-RU" sz="3600" smtClean="0">
                <a:solidFill>
                  <a:srgbClr val="006600"/>
                </a:solidFill>
                <a:cs typeface="Arial" charset="0"/>
              </a:rPr>
              <a:t>–</a:t>
            </a:r>
            <a:r>
              <a:rPr lang="ru-RU" sz="3600" smtClean="0">
                <a:cs typeface="Arial" charset="0"/>
              </a:rPr>
              <a:t> </a:t>
            </a:r>
            <a:r>
              <a:rPr lang="ru-RU" sz="2400" smtClean="0">
                <a:solidFill>
                  <a:srgbClr val="333399"/>
                </a:solidFill>
                <a:latin typeface="Cambria Math" pitchFamily="18" charset="0"/>
                <a:cs typeface="Arial" charset="0"/>
              </a:rPr>
              <a:t>наблюдения  за течением  адаптации детей </a:t>
            </a:r>
            <a:br>
              <a:rPr lang="ru-RU" sz="2400" smtClean="0">
                <a:solidFill>
                  <a:srgbClr val="333399"/>
                </a:solidFill>
                <a:latin typeface="Cambria Math" pitchFamily="18" charset="0"/>
                <a:cs typeface="Arial" charset="0"/>
              </a:rPr>
            </a:br>
            <a:r>
              <a:rPr lang="ru-RU" sz="2400" smtClean="0">
                <a:solidFill>
                  <a:srgbClr val="333399"/>
                </a:solidFill>
                <a:latin typeface="Cambria Math" pitchFamily="18" charset="0"/>
                <a:cs typeface="Arial" charset="0"/>
              </a:rPr>
              <a:t> в различные режимные моменты:</a:t>
            </a:r>
          </a:p>
        </p:txBody>
      </p:sp>
      <p:pic>
        <p:nvPicPr>
          <p:cNvPr id="34820" name="Picture 4" descr="G:\DCIM\100SSCAM\SDC101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85918" y="2071678"/>
            <a:ext cx="5867405" cy="4400554"/>
          </a:xfrm>
          <a:effectLst>
            <a:softEdge rad="112500"/>
          </a:effectLst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072313" y="6211888"/>
            <a:ext cx="20716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8000"/>
                </a:solidFill>
                <a:latin typeface="Monotype Corsiva" pitchFamily="66" charset="0"/>
              </a:rPr>
              <a:t>В группе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8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38"/>
            <a:ext cx="9144000" cy="682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3"/>
          <p:cNvSpPr>
            <a:spLocks noGrp="1"/>
          </p:cNvSpPr>
          <p:nvPr>
            <p:ph type="title"/>
          </p:nvPr>
        </p:nvSpPr>
        <p:spPr>
          <a:xfrm>
            <a:off x="-500063" y="5000625"/>
            <a:ext cx="6943726" cy="357188"/>
          </a:xfrm>
        </p:spPr>
        <p:txBody>
          <a:bodyPr/>
          <a:lstStyle/>
          <a:p>
            <a:r>
              <a:rPr lang="ru-RU" sz="3600" smtClean="0">
                <a:solidFill>
                  <a:srgbClr val="008000"/>
                </a:solidFill>
                <a:latin typeface="Monotype Corsiva" pitchFamily="66" charset="0"/>
              </a:rPr>
              <a:t>На прогулке</a:t>
            </a:r>
          </a:p>
        </p:txBody>
      </p:sp>
      <p:pic>
        <p:nvPicPr>
          <p:cNvPr id="10241" name="Picture 1" descr="G:\DCIM\100SSCAM\SDC1015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85720" y="642918"/>
            <a:ext cx="4286280" cy="3214710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 descr="SDC102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1333461"/>
            <a:ext cx="3643338" cy="4857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3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Текст 5"/>
          <p:cNvSpPr>
            <a:spLocks noGrp="1"/>
          </p:cNvSpPr>
          <p:nvPr>
            <p:ph type="body" sz="half" idx="2"/>
          </p:nvPr>
        </p:nvSpPr>
        <p:spPr>
          <a:xfrm>
            <a:off x="4357688" y="928688"/>
            <a:ext cx="5486400" cy="490537"/>
          </a:xfrm>
        </p:spPr>
        <p:txBody>
          <a:bodyPr/>
          <a:lstStyle/>
          <a:p>
            <a:pPr algn="ctr"/>
            <a:r>
              <a:rPr lang="ru-RU" sz="3600" smtClean="0">
                <a:solidFill>
                  <a:srgbClr val="008000"/>
                </a:solidFill>
                <a:latin typeface="Monotype Corsiva" pitchFamily="66" charset="0"/>
              </a:rPr>
              <a:t>За  игровой </a:t>
            </a:r>
          </a:p>
          <a:p>
            <a:pPr algn="ctr"/>
            <a:r>
              <a:rPr lang="ru-RU" sz="3600" smtClean="0">
                <a:solidFill>
                  <a:srgbClr val="008000"/>
                </a:solidFill>
                <a:latin typeface="Monotype Corsiva" pitchFamily="66" charset="0"/>
              </a:rPr>
              <a:t>деятельностью</a:t>
            </a:r>
          </a:p>
        </p:txBody>
      </p:sp>
      <p:pic>
        <p:nvPicPr>
          <p:cNvPr id="15" name="Рисунок 14" descr="SDC102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357166"/>
            <a:ext cx="4024307" cy="30182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 descr="SDC10170.JPG"/>
          <p:cNvPicPr>
            <a:picLocks noGrp="1" noChangeAspect="1"/>
          </p:cNvPicPr>
          <p:nvPr>
            <p:ph type="pic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214810" y="3143248"/>
            <a:ext cx="4533893" cy="34004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5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10" descr="SDC10376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286248" y="3214686"/>
            <a:ext cx="4476781" cy="3357586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627" name="TextBox 12"/>
          <p:cNvSpPr txBox="1">
            <a:spLocks noChangeArrowheads="1"/>
          </p:cNvSpPr>
          <p:nvPr/>
        </p:nvSpPr>
        <p:spPr bwMode="auto">
          <a:xfrm>
            <a:off x="1285875" y="4929188"/>
            <a:ext cx="2316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8000"/>
                </a:solidFill>
                <a:latin typeface="Monotype Corsiva" pitchFamily="66" charset="0"/>
              </a:rPr>
              <a:t>приема пищи </a:t>
            </a:r>
          </a:p>
        </p:txBody>
      </p:sp>
      <p:sp>
        <p:nvSpPr>
          <p:cNvPr id="26628" name="TextBox 14"/>
          <p:cNvSpPr txBox="1">
            <a:spLocks noChangeArrowheads="1"/>
          </p:cNvSpPr>
          <p:nvPr/>
        </p:nvSpPr>
        <p:spPr bwMode="auto">
          <a:xfrm>
            <a:off x="5286375" y="1285875"/>
            <a:ext cx="3346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8000"/>
                </a:solidFill>
                <a:latin typeface="Monotype Corsiva" pitchFamily="66" charset="0"/>
              </a:rPr>
              <a:t>Во время умывания,</a:t>
            </a:r>
          </a:p>
        </p:txBody>
      </p:sp>
      <p:pic>
        <p:nvPicPr>
          <p:cNvPr id="12" name="Содержимое 11" descr="SDC10335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28596" y="428604"/>
            <a:ext cx="4476781" cy="3357586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6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SDC10277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14282" y="3143248"/>
            <a:ext cx="4800606" cy="3600454"/>
          </a:xfrm>
          <a:effectLst>
            <a:softEdge rad="112500"/>
          </a:effectLst>
        </p:spPr>
      </p:pic>
      <p:pic>
        <p:nvPicPr>
          <p:cNvPr id="15" name="Содержимое 14" descr="SDC10288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990943" y="214290"/>
            <a:ext cx="4762533" cy="3571900"/>
          </a:xfrm>
          <a:effectLst>
            <a:softEdge rad="112500"/>
          </a:effectLst>
        </p:spPr>
      </p:pic>
      <p:sp>
        <p:nvSpPr>
          <p:cNvPr id="28676" name="TextBox 15"/>
          <p:cNvSpPr txBox="1">
            <a:spLocks noChangeArrowheads="1"/>
          </p:cNvSpPr>
          <p:nvPr/>
        </p:nvSpPr>
        <p:spPr bwMode="auto">
          <a:xfrm>
            <a:off x="1643063" y="1214438"/>
            <a:ext cx="1160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8000"/>
                </a:solidFill>
                <a:latin typeface="Monotype Corsiva" pitchFamily="66" charset="0"/>
              </a:rPr>
              <a:t>и сна </a:t>
            </a:r>
          </a:p>
        </p:txBody>
      </p:sp>
      <p:pic>
        <p:nvPicPr>
          <p:cNvPr id="28677" name="Рисунок 17" descr="children00020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75" y="3857625"/>
            <a:ext cx="25003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8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263"/>
            <a:ext cx="9144000" cy="678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796908"/>
          </a:xfrm>
          <a:solidFill>
            <a:schemeClr val="accent3">
              <a:lumMod val="20000"/>
              <a:lumOff val="80000"/>
            </a:schemeClr>
          </a:solidFill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8000"/>
                </a:solidFill>
              </a:rPr>
              <a:t>Игровые взаимодействия</a:t>
            </a: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6" name="Содержимое 5" descr="SDC1030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20518"/>
          <a:stretch>
            <a:fillRect/>
          </a:stretch>
        </p:blipFill>
        <p:spPr>
          <a:xfrm>
            <a:off x="142844" y="3271160"/>
            <a:ext cx="4857784" cy="3444604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7" descr="SDC1020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r="10422"/>
          <a:stretch>
            <a:fillRect/>
          </a:stretch>
        </p:blipFill>
        <p:spPr>
          <a:xfrm>
            <a:off x="4286248" y="1357298"/>
            <a:ext cx="4429156" cy="2786698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43063" y="1857375"/>
            <a:ext cx="1671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00CC"/>
                </a:solidFill>
                <a:latin typeface="Monotype Corsiva" pitchFamily="66" charset="0"/>
              </a:rPr>
              <a:t>с  детьми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13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85813" y="274638"/>
            <a:ext cx="7900987" cy="2082800"/>
          </a:xfrm>
        </p:spPr>
        <p:txBody>
          <a:bodyPr/>
          <a:lstStyle/>
          <a:p>
            <a: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ИГРОВЫЕ ВЗАИМОДЕЙСТВИЯ ДЛИТЕЛЬНОСТЬЮ 10-20 МИНУТ ПРОВОЯТСЯ </a:t>
            </a:r>
            <a:b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РАЗ В НЕДЕЛЮ.</a:t>
            </a:r>
            <a:b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КАЖДОЕ ИЗ ЗАНЯТИЙ ПОВТОРЯЕТСЯ ПО НЕСКОЛЬКО  РАЗ, ЧТОБЫ ДЕТИ ЗАПОМНИЛИ СЛОВА ПОТЕШЕК И ПЕСЕНОК, ПРАВИЛА ИГР. ДЕТИ МЛАДШЕГО ВОЗРАСТА ЛЮБЯТ ПОВТОРЕНИЯ, ЗНАКОМЫЕ ИГРЫ И УПРАЖНЕНИЯ ВОСПРИНИМАЮТСЯ ИМИ ЛЕГЧЕ. ОНИ ВЫПОЛНЯЮТ ИХ С БОЛЬШИМ ИНТЕРЕСОМ И РАДОСТЬЮ.</a:t>
            </a:r>
            <a:r>
              <a:rPr lang="ru-RU" sz="1600" smtClean="0">
                <a:solidFill>
                  <a:srgbClr val="000099"/>
                </a:solidFill>
              </a:rPr>
              <a:t/>
            </a:r>
            <a:br>
              <a:rPr lang="ru-RU" sz="1600" smtClean="0">
                <a:solidFill>
                  <a:srgbClr val="000099"/>
                </a:solidFill>
              </a:rPr>
            </a:br>
            <a:endParaRPr lang="ru-RU" sz="1600" smtClean="0">
              <a:solidFill>
                <a:srgbClr val="000099"/>
              </a:solidFill>
            </a:endParaRPr>
          </a:p>
        </p:txBody>
      </p:sp>
      <p:pic>
        <p:nvPicPr>
          <p:cNvPr id="13" name="Содержимое 12" descr="SDC104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00100" y="2714620"/>
            <a:ext cx="7087085" cy="399425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654050"/>
          </a:xfrm>
          <a:solidFill>
            <a:schemeClr val="accent1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3333CC"/>
                </a:solidFill>
                <a:latin typeface="Monotype Corsiva" pitchFamily="66" charset="0"/>
              </a:rPr>
              <a:t>Цель занятий:</a:t>
            </a:r>
            <a:endParaRPr lang="ru-RU" sz="3600" b="1" dirty="0">
              <a:solidFill>
                <a:srgbClr val="3333CC"/>
              </a:solidFill>
              <a:latin typeface="Monotype Corsiva" pitchFamily="66" charset="0"/>
            </a:endParaRPr>
          </a:p>
        </p:txBody>
      </p:sp>
      <p:pic>
        <p:nvPicPr>
          <p:cNvPr id="9" name="Содержимое 16" descr="SDC10806.JPG"/>
          <p:cNvPicPr>
            <a:picLocks noChangeAspect="1"/>
          </p:cNvPicPr>
          <p:nvPr/>
        </p:nvPicPr>
        <p:blipFill>
          <a:blip r:embed="rId3" cstate="print"/>
          <a:srcRect r="15094"/>
          <a:stretch>
            <a:fillRect/>
          </a:stretch>
        </p:blipFill>
        <p:spPr>
          <a:xfrm>
            <a:off x="2857488" y="3063454"/>
            <a:ext cx="4295743" cy="379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00125" y="1143000"/>
            <a:ext cx="7729538" cy="4768850"/>
          </a:xfrm>
        </p:spPr>
        <p:txBody>
          <a:bodyPr/>
          <a:lstStyle/>
          <a:p>
            <a:r>
              <a:rPr lang="ru-RU" sz="24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Создание положительного эмоционального настроя в группе;</a:t>
            </a:r>
          </a:p>
          <a:p>
            <a:r>
              <a:rPr lang="ru-RU" sz="24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Снятие эмоционального и мышечного напряжения;</a:t>
            </a:r>
          </a:p>
          <a:p>
            <a:r>
              <a:rPr lang="ru-RU" sz="24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Развитие умения действовать соответственно правилам игры;</a:t>
            </a:r>
          </a:p>
          <a:p>
            <a:pPr>
              <a:buFont typeface="Arial" charset="0"/>
              <a:buNone/>
            </a:pPr>
            <a:endParaRPr lang="ru-RU" sz="240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5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14" descr="SDC111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36" y="3261099"/>
            <a:ext cx="4643470" cy="3482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25" y="142875"/>
            <a:ext cx="7658100" cy="4525963"/>
          </a:xfrm>
        </p:spPr>
        <p:txBody>
          <a:bodyPr/>
          <a:lstStyle/>
          <a:p>
            <a:r>
              <a:rPr lang="ru-RU" sz="28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Развитие координаций движений, общей и мелкой моторики, ориентации в собственном теле;</a:t>
            </a:r>
          </a:p>
          <a:p>
            <a:r>
              <a:rPr lang="ru-RU" sz="20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Развитие зрительного восприятия (цвета, формы, размера предмета),  внимания, речи и воображения, творческих способностей.</a:t>
            </a:r>
          </a:p>
          <a:p>
            <a:r>
              <a:rPr lang="ru-RU" sz="20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Снижение импульсивности, повышенной двигательной активности;</a:t>
            </a:r>
          </a:p>
          <a:p>
            <a:r>
              <a:rPr lang="ru-RU" sz="200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Развитие коммуникативных навыков, учить устанавливать контакт друг с другом.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1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  <a:solidFill>
            <a:schemeClr val="accent3">
              <a:lumMod val="20000"/>
              <a:lumOff val="80000"/>
            </a:schemeClr>
          </a:solidFill>
          <a:ln/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Игровые взаимодействия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00CC"/>
                </a:solidFill>
                <a:latin typeface="Monotype Corsiva" pitchFamily="66" charset="0"/>
                <a:cs typeface="Times New Roman" pitchFamily="18" charset="0"/>
              </a:rPr>
              <a:t> с  родителями и детьми</a:t>
            </a:r>
            <a:endParaRPr lang="ru-RU" sz="3200" dirty="0">
              <a:solidFill>
                <a:srgbClr val="0000CC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8" name="Содержимое 7" descr="SDC102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57356" y="1714488"/>
            <a:ext cx="6034617" cy="4525963"/>
          </a:xfrm>
          <a:effectLst>
            <a:softEdge rad="112500"/>
          </a:effec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215063" y="635793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solidFill>
                  <a:srgbClr val="9933FF"/>
                </a:solidFill>
                <a:latin typeface="Comic Sans MS" pitchFamily="66" charset="0"/>
              </a:rPr>
              <a:t>Путешествие к Зайке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3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615262" cy="1274786"/>
          </a:xfrm>
          <a:solidFill>
            <a:schemeClr val="bg1">
              <a:lumMod val="95000"/>
            </a:schemeClr>
          </a:solidFill>
          <a:ln/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3333CC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800" dirty="0" smtClean="0">
                <a:solidFill>
                  <a:srgbClr val="3333CC"/>
                </a:solidFill>
                <a:latin typeface="+mn-lt"/>
                <a:cs typeface="Times New Roman" pitchFamily="18" charset="0"/>
              </a:rPr>
            </a:br>
            <a:r>
              <a:rPr lang="ru-RU" sz="800" dirty="0">
                <a:solidFill>
                  <a:srgbClr val="3333CC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800" dirty="0">
                <a:solidFill>
                  <a:srgbClr val="3333CC"/>
                </a:solidFill>
                <a:latin typeface="+mn-lt"/>
                <a:cs typeface="Times New Roman" pitchFamily="18" charset="0"/>
              </a:rPr>
            </a:br>
            <a:r>
              <a:rPr lang="ru-RU" sz="800" dirty="0" smtClean="0">
                <a:solidFill>
                  <a:srgbClr val="3333CC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800" dirty="0" smtClean="0">
                <a:solidFill>
                  <a:srgbClr val="3333CC"/>
                </a:solidFill>
                <a:latin typeface="+mn-lt"/>
                <a:cs typeface="Times New Roman" pitchFamily="18" charset="0"/>
              </a:rPr>
            </a:br>
            <a:r>
              <a:rPr lang="ru-RU" sz="4000" dirty="0" smtClean="0">
                <a:solidFill>
                  <a:srgbClr val="3333CC"/>
                </a:solidFill>
                <a:latin typeface="+mn-lt"/>
                <a:cs typeface="Times New Roman" pitchFamily="18" charset="0"/>
              </a:rPr>
              <a:t>Психолого-педагогическая диагностика  включает: </a:t>
            </a:r>
            <a:r>
              <a:rPr lang="ru-RU" sz="36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63" y="1600200"/>
            <a:ext cx="7615237" cy="5257800"/>
          </a:xfrm>
        </p:spPr>
        <p:txBody>
          <a:bodyPr/>
          <a:lstStyle/>
          <a:p>
            <a:r>
              <a:rPr lang="ru-RU" sz="3600" smtClean="0">
                <a:solidFill>
                  <a:srgbClr val="008000"/>
                </a:solidFill>
                <a:latin typeface="Monotype Corsiva" pitchFamily="66" charset="0"/>
              </a:rPr>
              <a:t>Наблюдения за формированием навыков: </a:t>
            </a:r>
          </a:p>
          <a:p>
            <a:pPr>
              <a:buFont typeface="Arial" charset="0"/>
              <a:buNone/>
            </a:pPr>
            <a:r>
              <a:rPr lang="ru-RU" sz="2800" smtClean="0"/>
              <a:t>              - игры;</a:t>
            </a:r>
          </a:p>
          <a:p>
            <a:pPr>
              <a:buFont typeface="Arial" charset="0"/>
              <a:buNone/>
            </a:pPr>
            <a:r>
              <a:rPr lang="ru-RU" sz="2800" smtClean="0"/>
              <a:t>              - самообслуживания;</a:t>
            </a:r>
          </a:p>
          <a:p>
            <a:pPr>
              <a:buFont typeface="Arial" charset="0"/>
              <a:buNone/>
            </a:pPr>
            <a:r>
              <a:rPr lang="ru-RU" sz="2800" smtClean="0"/>
              <a:t>              - общения;</a:t>
            </a:r>
          </a:p>
          <a:p>
            <a:pPr>
              <a:buFont typeface="Arial" charset="0"/>
              <a:buNone/>
            </a:pPr>
            <a:r>
              <a:rPr lang="ru-RU" sz="2800" smtClean="0"/>
              <a:t>              - конструирования.</a:t>
            </a:r>
          </a:p>
          <a:p>
            <a:r>
              <a:rPr lang="ru-RU" smtClean="0">
                <a:solidFill>
                  <a:srgbClr val="008000"/>
                </a:solidFill>
                <a:latin typeface="Monotype Corsiva" pitchFamily="66" charset="0"/>
              </a:rPr>
              <a:t>Диагностику  развития </a:t>
            </a:r>
            <a:r>
              <a:rPr lang="ru-RU" smtClean="0">
                <a:solidFill>
                  <a:srgbClr val="008000"/>
                </a:solidFill>
                <a:latin typeface="Monotype Corsiva" pitchFamily="66" charset="0"/>
                <a:cs typeface="Times New Roman" pitchFamily="18" charset="0"/>
              </a:rPr>
              <a:t>психических процессов</a:t>
            </a:r>
            <a:endParaRPr lang="ru-RU" sz="280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2800" smtClean="0">
                <a:solidFill>
                  <a:srgbClr val="008000"/>
                </a:solidFill>
              </a:rPr>
              <a:t>• </a:t>
            </a:r>
            <a:r>
              <a:rPr lang="ru-RU" smtClean="0">
                <a:solidFill>
                  <a:srgbClr val="008000"/>
                </a:solidFill>
                <a:latin typeface="Monotype Corsiva" pitchFamily="66" charset="0"/>
              </a:rPr>
              <a:t>Развитие общей моторики</a:t>
            </a:r>
            <a:r>
              <a:rPr lang="ru-RU" sz="2800" smtClean="0">
                <a:solidFill>
                  <a:srgbClr val="008000"/>
                </a:solidFill>
              </a:rPr>
              <a:t>.</a:t>
            </a:r>
          </a:p>
          <a:p>
            <a:pPr>
              <a:buFont typeface="Arial" charset="0"/>
              <a:buNone/>
            </a:pPr>
            <a:endParaRPr lang="ru-RU" sz="2800" smtClean="0"/>
          </a:p>
          <a:p>
            <a:pPr>
              <a:buFont typeface="Arial" charset="0"/>
              <a:buNone/>
            </a:pPr>
            <a:endParaRPr lang="ru-RU" sz="2800" smtClean="0"/>
          </a:p>
          <a:p>
            <a:pPr>
              <a:buFont typeface="Arial" charset="0"/>
              <a:buNone/>
            </a:pPr>
            <a:endParaRPr lang="ru-RU" sz="2800" smtClean="0"/>
          </a:p>
          <a:p>
            <a:pPr>
              <a:buFont typeface="Arial" charset="0"/>
              <a:buNone/>
            </a:pPr>
            <a:endParaRPr lang="ru-RU" sz="2800" smtClean="0"/>
          </a:p>
          <a:p>
            <a:pPr>
              <a:buFont typeface="Arial" charset="0"/>
              <a:buNone/>
            </a:pPr>
            <a:endParaRPr lang="ru-RU" sz="2800" smtClean="0"/>
          </a:p>
          <a:p>
            <a:pPr>
              <a:buFont typeface="Arial" charset="0"/>
              <a:buNone/>
            </a:pPr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1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8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372344" cy="1000148"/>
          </a:xfrm>
          <a:solidFill>
            <a:srgbClr val="D6F9FE"/>
          </a:solidFill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3333CC"/>
                </a:solidFill>
                <a:latin typeface="Monotype Corsiva" pitchFamily="66" charset="0"/>
              </a:rPr>
              <a:t>Диагностика развития:</a:t>
            </a:r>
            <a:br>
              <a:rPr lang="ru-RU" sz="3600" dirty="0" smtClean="0">
                <a:solidFill>
                  <a:srgbClr val="3333CC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3333CC"/>
                </a:solidFill>
                <a:latin typeface="Monotype Corsiva" pitchFamily="66" charset="0"/>
              </a:rPr>
              <a:t> речи, внимания, памяти, восприятия.</a:t>
            </a:r>
            <a:br>
              <a:rPr lang="ru-RU" sz="3600" dirty="0" smtClean="0">
                <a:solidFill>
                  <a:srgbClr val="3333CC"/>
                </a:solidFill>
                <a:latin typeface="Monotype Corsiva" pitchFamily="66" charset="0"/>
              </a:rPr>
            </a:br>
            <a:endParaRPr lang="ru-RU" sz="3600" dirty="0">
              <a:solidFill>
                <a:srgbClr val="3333CC"/>
              </a:solidFill>
              <a:latin typeface="Monotype Corsiva" pitchFamily="66" charset="0"/>
            </a:endParaRPr>
          </a:p>
        </p:txBody>
      </p:sp>
      <p:pic>
        <p:nvPicPr>
          <p:cNvPr id="8" name="Содержимое 7" descr="SDC1039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r="13325"/>
          <a:stretch>
            <a:fillRect/>
          </a:stretch>
        </p:blipFill>
        <p:spPr>
          <a:xfrm>
            <a:off x="1071538" y="1357297"/>
            <a:ext cx="3857652" cy="3338027"/>
          </a:xfrm>
          <a:effectLst>
            <a:softEdge rad="112500"/>
          </a:effectLst>
        </p:spPr>
      </p:pic>
      <p:pic>
        <p:nvPicPr>
          <p:cNvPr id="9" name="Содержимое 8" descr="SDC104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357686" y="3500438"/>
            <a:ext cx="4038600" cy="302895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Содержимое 19" descr="Рисуно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428750" y="1143000"/>
            <a:ext cx="7115175" cy="1439863"/>
          </a:xfrm>
        </p:spPr>
        <p:txBody>
          <a:bodyPr/>
          <a:lstStyle/>
          <a:p>
            <a:r>
              <a:rPr lang="ru-RU" sz="2800" smtClean="0">
                <a:solidFill>
                  <a:srgbClr val="3333CC"/>
                </a:solidFill>
              </a:rPr>
              <a:t>По результатам диагностики проводятся </a:t>
            </a:r>
            <a:br>
              <a:rPr lang="ru-RU" sz="2800" smtClean="0">
                <a:solidFill>
                  <a:srgbClr val="3333CC"/>
                </a:solidFill>
              </a:rPr>
            </a:br>
            <a:r>
              <a:rPr lang="ru-RU" sz="2800" smtClean="0">
                <a:solidFill>
                  <a:srgbClr val="3333CC"/>
                </a:solidFill>
              </a:rPr>
              <a:t>индивидуальные консультации с родителями</a:t>
            </a:r>
            <a:br>
              <a:rPr lang="ru-RU" sz="2800" smtClean="0">
                <a:solidFill>
                  <a:srgbClr val="3333CC"/>
                </a:solidFill>
              </a:rPr>
            </a:br>
            <a:endParaRPr lang="ru-RU" sz="2800" smtClean="0">
              <a:solidFill>
                <a:srgbClr val="3333CC"/>
              </a:solidFill>
            </a:endParaRPr>
          </a:p>
        </p:txBody>
      </p:sp>
      <p:pic>
        <p:nvPicPr>
          <p:cNvPr id="26" name="Содержимое 4" descr="SDC10401.JPG"/>
          <p:cNvPicPr>
            <a:picLocks noChangeAspect="1"/>
          </p:cNvPicPr>
          <p:nvPr/>
        </p:nvPicPr>
        <p:blipFill>
          <a:blip r:embed="rId3" cstate="print"/>
          <a:srcRect b="5619"/>
          <a:stretch>
            <a:fillRect/>
          </a:stretch>
        </p:blipFill>
        <p:spPr>
          <a:xfrm>
            <a:off x="2285984" y="2857496"/>
            <a:ext cx="4945103" cy="3500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2" descr="rostok4[1]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8324" t="15320" r="8406" b="11150"/>
          <a:stretch>
            <a:fillRect/>
          </a:stretch>
        </p:blipFill>
        <p:spPr>
          <a:xfrm>
            <a:off x="6429389" y="500042"/>
            <a:ext cx="1785949" cy="2144346"/>
          </a:xfrm>
          <a:solidFill>
            <a:srgbClr val="FFFF00"/>
          </a:solidFill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214546" y="3071810"/>
            <a:ext cx="4892686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475AE3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  <a:cs typeface="+mn-cs"/>
              </a:rPr>
              <a:t>Приглашаем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475AE3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  <a:cs typeface="+mn-cs"/>
              </a:rPr>
              <a:t>к дальнейшему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475AE3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  <a:cs typeface="+mn-cs"/>
              </a:rPr>
              <a:t>сотрудничеству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475AE3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427538" y="6021388"/>
            <a:ext cx="44275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0000CC"/>
                </a:solidFill>
              </a:rPr>
              <a:t>Презентация выполнена</a:t>
            </a:r>
          </a:p>
          <a:p>
            <a:pPr algn="ctr"/>
            <a:r>
              <a:rPr lang="ru-RU">
                <a:solidFill>
                  <a:srgbClr val="0000CC"/>
                </a:solidFill>
              </a:rPr>
              <a:t> педагогом-психологом Семеновой С.В.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256</Words>
  <Application>Microsoft Office PowerPoint</Application>
  <PresentationFormat>Экран (4:3)</PresentationFormat>
  <Paragraphs>67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Работа осуществляется по нескольким      направлениям :</vt:lpstr>
      <vt:lpstr>Сопровождение процесса адаптации – наблюдения  за течением  адаптации детей   в различные режимные моменты:</vt:lpstr>
      <vt:lpstr>На прогулке</vt:lpstr>
      <vt:lpstr>Слайд 7</vt:lpstr>
      <vt:lpstr>Слайд 8</vt:lpstr>
      <vt:lpstr>Слайд 9</vt:lpstr>
      <vt:lpstr>Игровые взаимодействия</vt:lpstr>
      <vt:lpstr>ИГРОВЫЕ ВЗАИМОДЕЙСТВИЯ ДЛИТЕЛЬНОСТЬЮ 10-20 МИНУТ ПРОВОЯТСЯ  1 РАЗ В НЕДЕЛЮ.   КАЖДОЕ ИЗ ЗАНЯТИЙ ПОВТОРЯЕТСЯ ПО НЕСКОЛЬКО  РАЗ, ЧТОБЫ ДЕТИ ЗАПОМНИЛИ СЛОВА ПОТЕШЕК И ПЕСЕНОК, ПРАВИЛА ИГР. ДЕТИ МЛАДШЕГО ВОЗРАСТА ЛЮБЯТ ПОВТОРЕНИЯ, ЗНАКОМЫЕ ИГРЫ И УПРАЖНЕНИЯ ВОСПРИНИМАЮТСЯ ИМИ ЛЕГЧЕ. ОНИ ВЫПОЛНЯЮТ ИХ С БОЛЬШИМ ИНТЕРЕСОМ И РАДОСТЬЮ. </vt:lpstr>
      <vt:lpstr>Цель занятий:</vt:lpstr>
      <vt:lpstr>Слайд 13</vt:lpstr>
      <vt:lpstr>Игровые взаимодействия  с  родителями и детьми</vt:lpstr>
      <vt:lpstr>   Психолого-педагогическая диагностика  включает:  </vt:lpstr>
      <vt:lpstr> Диагностика развития:  речи, внимания, памяти, восприятия. </vt:lpstr>
      <vt:lpstr>По результатам диагностики проводятся  индивидуальные консультации с родителями 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и функции педагога-психолога в работе с детьми раннего возраста</dc:title>
  <dc:creator>Александр</dc:creator>
  <cp:lastModifiedBy>Owner</cp:lastModifiedBy>
  <cp:revision>39</cp:revision>
  <dcterms:created xsi:type="dcterms:W3CDTF">2011-09-25T13:41:54Z</dcterms:created>
  <dcterms:modified xsi:type="dcterms:W3CDTF">2014-05-01T12:17:09Z</dcterms:modified>
</cp:coreProperties>
</file>