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8" r:id="rId18"/>
    <p:sldId id="273" r:id="rId19"/>
    <p:sldId id="274" r:id="rId20"/>
    <p:sldId id="275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074" autoAdjust="0"/>
  </p:normalViewPr>
  <p:slideViewPr>
    <p:cSldViewPr>
      <p:cViewPr>
        <p:scale>
          <a:sx n="62" d="100"/>
          <a:sy n="62" d="100"/>
        </p:scale>
        <p:origin x="-1290" y="-9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70;&#1088;&#1072;\&#1056;&#1072;&#1073;&#1086;&#1095;&#1080;&#1081;%20&#1089;&#1090;&#1086;&#1083;\&#1050;&#1085;&#1080;&#1075;&#1072;1%20(&#1042;&#1086;&#1089;&#1089;&#1090;&#1072;&#1085;&#1086;&#1074;&#1083;&#1077;&#1085;&#1085;&#1099;&#1081;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3.5932258750213907E-2"/>
          <c:y val="4.6292650918635294E-3"/>
          <c:w val="0.83767815388763023"/>
          <c:h val="0.99537062095644757"/>
        </c:manualLayout>
      </c:layout>
      <c:pieChart>
        <c:varyColors val="1"/>
        <c:ser>
          <c:idx val="0"/>
          <c:order val="0"/>
          <c:explosion val="2"/>
          <c:dLbls>
            <c:showVal val="1"/>
            <c:showLeaderLines val="1"/>
          </c:dLbls>
          <c:val>
            <c:numRef>
              <c:f>Лист1!$C$3:$C$9</c:f>
              <c:numCache>
                <c:formatCode>General</c:formatCode>
                <c:ptCount val="7"/>
                <c:pt idx="0">
                  <c:v>22</c:v>
                </c:pt>
                <c:pt idx="1">
                  <c:v>16</c:v>
                </c:pt>
                <c:pt idx="2">
                  <c:v>7</c:v>
                </c:pt>
                <c:pt idx="3">
                  <c:v>6</c:v>
                </c:pt>
                <c:pt idx="4">
                  <c:v>3</c:v>
                </c:pt>
                <c:pt idx="5">
                  <c:v>3</c:v>
                </c:pt>
                <c:pt idx="6">
                  <c:v>38</c:v>
                </c:pt>
              </c:numCache>
            </c:numRef>
          </c:val>
        </c:ser>
        <c:firstSliceAng val="0"/>
      </c:pieChart>
    </c:plotArea>
    <c:legend>
      <c:legendPos val="r"/>
      <c:txPr>
        <a:bodyPr/>
        <a:lstStyle/>
        <a:p>
          <a:pPr rtl="0">
            <a:defRPr/>
          </a:pPr>
          <a:endParaRPr lang="ru-RU"/>
        </a:p>
      </c:txPr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360EB-06EE-422F-82ED-B04A5DC572C7}" type="datetimeFigureOut">
              <a:rPr lang="ru-RU" smtClean="0"/>
              <a:pPr/>
              <a:t>31.12.2014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9C6FEE-9131-4A24-96A7-1C1B9106028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C6FEE-9131-4A24-96A7-1C1B9106028A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31.12.2014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heel spokes="3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31.12.2014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wheel spokes="3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 spokes="3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wheel spokes="3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wheel spokes="3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31.12.2014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wheel spokes="3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3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31.12.2014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heel spokes="3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31.12.2014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wheel spokes="3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3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3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  <a:alpha val="36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heel spokes="3"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900igr.net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hyperlink" Target="http://www.krassota.com/i/zhivot/17.gif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SDC10365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4414" y="268920"/>
            <a:ext cx="7215238" cy="2151544"/>
          </a:xfrm>
        </p:spPr>
        <p:txBody>
          <a:bodyPr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600" cap="all" dirty="0" smtClean="0">
                <a:ln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sz="3600" cap="all" dirty="0" smtClean="0">
                <a:ln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3200" dirty="0" smtClean="0"/>
              <a:t> </a:t>
            </a:r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</a:rPr>
              <a:t>СОЦИАЛЬНЫЙ ПРОЕКТ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«</a:t>
            </a:r>
            <a:r>
              <a:rPr lang="ru-RU" sz="3600" cap="all" dirty="0" smtClean="0">
                <a:ln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Лес - богатство, красота! Береги свои леса!»</a:t>
            </a:r>
            <a:r>
              <a:rPr lang="ru-RU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endParaRPr lang="ru-RU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14810" y="5244367"/>
            <a:ext cx="4929190" cy="1210221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Выполнили: 	Ученики 6  класса                                                                                                                             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Руководитель: Русанова Г.Н.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Учитель МБОУ «Красноярская СОШ»</a:t>
            </a:r>
          </a:p>
          <a:p>
            <a:endParaRPr lang="ru-RU" dirty="0"/>
          </a:p>
        </p:txBody>
      </p:sp>
      <p:sp>
        <p:nvSpPr>
          <p:cNvPr id="5" name="Скругленный прямоугольник 4">
            <a:hlinkClick r:id="rId4" tooltip=" Каталог презентаций "/>
          </p:cNvPr>
          <p:cNvSpPr/>
          <p:nvPr/>
        </p:nvSpPr>
        <p:spPr>
          <a:xfrm>
            <a:off x="3898900" y="6477000"/>
            <a:ext cx="13716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5klass.net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928662" y="285729"/>
            <a:ext cx="7000924" cy="458587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Цель: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Ответ на вопрос Полон ли лес тайн и чудес?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Задачи: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Рассмотреть лес - многоэтажный дом.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Выяснить экологическое состояние природы?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Сделать вывод как  охранять и беречь лес?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Выяснить чем богат лес нашей местности?</a:t>
            </a:r>
          </a:p>
          <a:p>
            <a:pPr algn="ctr"/>
            <a:r>
              <a:rPr lang="ru-RU" sz="1600" b="1" dirty="0" smtClean="0"/>
              <a:t>Актуальность.</a:t>
            </a:r>
            <a:endParaRPr lang="ru-RU" sz="1600" dirty="0" smtClean="0"/>
          </a:p>
          <a:p>
            <a:pPr algn="ctr"/>
            <a:r>
              <a:rPr lang="ru-RU" sz="1600" dirty="0" smtClean="0"/>
              <a:t>Проблема сохранения здоровья детей и привития им навыков экологической грамотности - очень актуальна сегодня. Природа родного края - </a:t>
            </a:r>
            <a:r>
              <a:rPr lang="ru-RU" sz="1600" dirty="0" err="1" smtClean="0"/>
              <a:t>зто</a:t>
            </a:r>
            <a:r>
              <a:rPr lang="ru-RU" sz="1600" dirty="0" smtClean="0"/>
              <a:t> политика, в которой заложено наше будущее. Данный проект направлен на активизацию эмоциональной сферы школьников, на уточнение и расширение знаний по ознакомлению с окружающим, ОБЖ. Предлагаемый материал помогает взрослым и детям обратить внимание на эту проблему, способствует воспитанию у школьников экологической грамотности, бережного, гуманного отношения к богатствам нашей природы.</a:t>
            </a: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050" name="Picture 2" descr="D:\Документы Таня\природа\дорога осенью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740740" y="73088"/>
            <a:ext cx="2349488" cy="1762116"/>
          </a:xfrm>
          <a:prstGeom prst="rect">
            <a:avLst/>
          </a:prstGeom>
          <a:noFill/>
        </p:spPr>
      </p:pic>
      <p:pic>
        <p:nvPicPr>
          <p:cNvPr id="2051" name="Picture 3" descr="D:\Документы Таня\природа\закат.jpe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177019" y="50439"/>
            <a:ext cx="2288833" cy="1716625"/>
          </a:xfrm>
          <a:prstGeom prst="rect">
            <a:avLst/>
          </a:prstGeom>
          <a:noFill/>
        </p:spPr>
      </p:pic>
      <p:pic>
        <p:nvPicPr>
          <p:cNvPr id="2052" name="Picture 4" descr="D:\Документы Таня\природа\калина 2.jpe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21246577">
            <a:off x="-18833" y="4769233"/>
            <a:ext cx="2701085" cy="1968257"/>
          </a:xfrm>
          <a:prstGeom prst="rect">
            <a:avLst/>
          </a:prstGeom>
          <a:noFill/>
        </p:spPr>
      </p:pic>
      <p:pic>
        <p:nvPicPr>
          <p:cNvPr id="2053" name="Picture 5" descr="D:\Документы Таня\природа\высота.jpe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536387">
            <a:off x="6331763" y="4667505"/>
            <a:ext cx="2702486" cy="202686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0"/>
            <a:ext cx="7467600" cy="114300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2800" b="1" i="1" dirty="0" smtClean="0"/>
              <a:t>Лесные богатства России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714348" y="1142984"/>
            <a:ext cx="7786742" cy="2500330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latin typeface="Arial" pitchFamily="34" charset="0"/>
                <a:cs typeface="Arial" pitchFamily="34" charset="0"/>
              </a:rPr>
              <a:t>Россия богата лесами: они занимают более 45 % её территории. В нашей стране находится 1/5 всех лесов мира и 1/4 мировых запасов древесины. Около 1/4 лесной территории - это овраги и болота, а 1/8 - гари и поляны. Не во всех лесах разрешена промышленная рубка. Более 15 % лесов России являются особо ценными. Они служат для защиты рек и озёр (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водоохранные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), добычи орехов (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орехопромысловые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), составляют значительную часть российских заповедников (заповедные леса). Эти леса находятся под особой охраной.</a:t>
            </a:r>
          </a:p>
          <a:p>
            <a:pPr algn="ctr"/>
            <a:endParaRPr lang="ru-RU" dirty="0"/>
          </a:p>
        </p:txBody>
      </p:sp>
      <p:pic>
        <p:nvPicPr>
          <p:cNvPr id="17410" name="Picture 2" descr="D:\Документы Таня\природа\сосны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21253124">
            <a:off x="82707" y="3525559"/>
            <a:ext cx="3669528" cy="3023250"/>
          </a:xfrm>
          <a:prstGeom prst="rect">
            <a:avLst/>
          </a:prstGeom>
          <a:noFill/>
        </p:spPr>
      </p:pic>
      <p:pic>
        <p:nvPicPr>
          <p:cNvPr id="17411" name="Picture 3" descr="D:\Документы Таня\природа\getImage.jpeg"/>
          <p:cNvPicPr>
            <a:picLocks noChangeAspect="1" noChangeArrowheads="1"/>
          </p:cNvPicPr>
          <p:nvPr/>
        </p:nvPicPr>
        <p:blipFill>
          <a:blip r:embed="rId3" cstate="email"/>
          <a:stretch>
            <a:fillRect/>
          </a:stretch>
        </p:blipFill>
        <p:spPr bwMode="auto">
          <a:xfrm rot="420540">
            <a:off x="5406873" y="3533586"/>
            <a:ext cx="3638441" cy="284487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571472" y="357166"/>
            <a:ext cx="8143932" cy="3429024"/>
          </a:xfrm>
        </p:spPr>
        <p:txBody>
          <a:bodyPr>
            <a:normAutofit/>
          </a:bodyPr>
          <a:lstStyle/>
          <a:p>
            <a:pPr marL="0" lvl="0" indent="450850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7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Сейчас в Европейской России лесозаготовки ведутся в основном в Западной Сибири - в Кемеровской, Тюменской, Томской областях и Алтайском крае. Россия экспортировала лес издавна. И в настоящее время наша страна продолжает экспортировать лес. Причём постоянно увеличивается доля переработанной древесины: фанеры, целлюлозы, бумаги, древесностружечных плит.</a:t>
            </a:r>
            <a:endParaRPr lang="ru-RU" sz="1700" dirty="0" smtClean="0">
              <a:latin typeface="Arial" pitchFamily="34" charset="0"/>
              <a:ea typeface="Times New Roman" pitchFamily="18" charset="0"/>
            </a:endParaRPr>
          </a:p>
          <a:p>
            <a:pPr marL="0" lvl="0" indent="45085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7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Многие деревья могут жить по нескольку сотен лет. Но старые деревья растут медленно, часто болеют. Молодое дерево растёт очень быстро, затем его рост замедляется. У берёзы и осины спелость наступает в 50-70 лет, у хвойных деревьев на севере - в 150 и в центральной и южной тайге - в 80-100 лет.</a:t>
            </a:r>
            <a:endParaRPr lang="ru-RU" sz="1700" dirty="0" smtClean="0">
              <a:latin typeface="Arial" pitchFamily="34" charset="0"/>
            </a:endParaRPr>
          </a:p>
          <a:p>
            <a:endParaRPr lang="ru-RU" dirty="0"/>
          </a:p>
        </p:txBody>
      </p:sp>
      <p:pic>
        <p:nvPicPr>
          <p:cNvPr id="18434" name="Picture 2" descr="D:\Документы Таня\природа\грибы зимой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21028875">
            <a:off x="203065" y="3632213"/>
            <a:ext cx="3550736" cy="2751504"/>
          </a:xfrm>
          <a:prstGeom prst="rect">
            <a:avLst/>
          </a:prstGeom>
          <a:noFill/>
        </p:spPr>
      </p:pic>
      <p:pic>
        <p:nvPicPr>
          <p:cNvPr id="18435" name="Picture 3" descr="D:\Документы Таня\природа\дорога охотников.jpe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503423">
            <a:off x="5381003" y="3634281"/>
            <a:ext cx="3487980" cy="273770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0"/>
            <a:ext cx="7467600" cy="1143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i="1" dirty="0" smtClean="0"/>
              <a:t>Мировое значение лесов России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142984"/>
            <a:ext cx="8401080" cy="2714644"/>
          </a:xfrm>
        </p:spPr>
        <p:txBody>
          <a:bodyPr>
            <a:norm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Лес – сложный биологический комплекс, входящий в состав биосферы Земли. Являясь “колыбелью человечества”, он до сих пор не утратил своего глобального значения во многих сферах деятельности человека. Лес – источник добычи пушного зверя, целебных плодов и трав и др.</a:t>
            </a: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Лес – основной климатообразующий фактор, регулятор кислородно-углеродистого баланса Земли.</a:t>
            </a: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Постоянная вырубка лесов в течение многих столетий, а в странах с древней историей и тысячелетий, привела к почти повсеместному уничтожению коренных и девственных лесов .</a:t>
            </a:r>
          </a:p>
          <a:p>
            <a:endParaRPr lang="ru-RU" dirty="0"/>
          </a:p>
        </p:txBody>
      </p:sp>
      <p:pic>
        <p:nvPicPr>
          <p:cNvPr id="1026" name="Picture 2" descr="D:\Документы Таня\фото с нэта\лес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3714752"/>
            <a:ext cx="2673250" cy="2000264"/>
          </a:xfrm>
          <a:prstGeom prst="rect">
            <a:avLst/>
          </a:prstGeom>
          <a:noFill/>
        </p:spPr>
      </p:pic>
      <p:pic>
        <p:nvPicPr>
          <p:cNvPr id="1027" name="Picture 3" descr="D:\Документы Таня\фото с нэта\дикоросы\брусника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000364" y="4929198"/>
            <a:ext cx="2561440" cy="1714512"/>
          </a:xfrm>
          <a:prstGeom prst="rect">
            <a:avLst/>
          </a:prstGeom>
          <a:noFill/>
        </p:spPr>
      </p:pic>
      <p:pic>
        <p:nvPicPr>
          <p:cNvPr id="1028" name="Picture 4" descr="D:\Документы Таня\фото с нэта\вырубка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786446" y="3714752"/>
            <a:ext cx="2937706" cy="221457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/>
        </p:nvGraphicFramePr>
        <p:xfrm>
          <a:off x="4929190" y="0"/>
          <a:ext cx="4214810" cy="3714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0"/>
            <a:ext cx="5929322" cy="6572272"/>
          </a:xfrm>
        </p:spPr>
        <p:txBody>
          <a:bodyPr>
            <a:normAutofit fontScale="85000" lnSpcReduction="20000"/>
          </a:bodyPr>
          <a:lstStyle/>
          <a:p>
            <a:pPr algn="ctr">
              <a:lnSpc>
                <a:spcPct val="170000"/>
              </a:lnSpc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По данным “Всемирного банка” (1977 г.) распределение лесопокрытой площади в мире выражается следующими цифрами</a:t>
            </a:r>
            <a:br>
              <a:rPr lang="ru-RU" sz="1600" dirty="0" smtClean="0">
                <a:latin typeface="Arial" pitchFamily="34" charset="0"/>
                <a:cs typeface="Arial" pitchFamily="34" charset="0"/>
              </a:rPr>
            </a:br>
            <a:r>
              <a:rPr lang="ru-RU" sz="1600" dirty="0" smtClean="0">
                <a:latin typeface="Arial" pitchFamily="34" charset="0"/>
                <a:cs typeface="Arial" pitchFamily="34" charset="0"/>
              </a:rPr>
              <a:t>Россия располагает 22 % мирового запаса леса; </a:t>
            </a:r>
            <a:br>
              <a:rPr lang="ru-RU" sz="1600" dirty="0" smtClean="0">
                <a:latin typeface="Arial" pitchFamily="34" charset="0"/>
                <a:cs typeface="Arial" pitchFamily="34" charset="0"/>
              </a:rPr>
            </a:br>
            <a:r>
              <a:rPr lang="ru-RU" sz="1600" dirty="0" smtClean="0">
                <a:latin typeface="Arial" pitchFamily="34" charset="0"/>
                <a:cs typeface="Arial" pitchFamily="34" charset="0"/>
              </a:rPr>
              <a:t>Бразилия – 16 %; </a:t>
            </a:r>
            <a:br>
              <a:rPr lang="ru-RU" sz="1600" dirty="0" smtClean="0">
                <a:latin typeface="Arial" pitchFamily="34" charset="0"/>
                <a:cs typeface="Arial" pitchFamily="34" charset="0"/>
              </a:rPr>
            </a:br>
            <a:r>
              <a:rPr lang="ru-RU" sz="1600" dirty="0" smtClean="0">
                <a:latin typeface="Arial" pitchFamily="34" charset="0"/>
                <a:cs typeface="Arial" pitchFamily="34" charset="0"/>
              </a:rPr>
              <a:t>США – 7 %; </a:t>
            </a:r>
            <a:br>
              <a:rPr lang="ru-RU" sz="1600" dirty="0" smtClean="0">
                <a:latin typeface="Arial" pitchFamily="34" charset="0"/>
                <a:cs typeface="Arial" pitchFamily="34" charset="0"/>
              </a:rPr>
            </a:br>
            <a:r>
              <a:rPr lang="ru-RU" sz="1600" dirty="0" smtClean="0">
                <a:latin typeface="Arial" pitchFamily="34" charset="0"/>
                <a:cs typeface="Arial" pitchFamily="34" charset="0"/>
              </a:rPr>
              <a:t>Китай – 6 %; </a:t>
            </a:r>
            <a:br>
              <a:rPr lang="ru-RU" sz="1600" dirty="0" smtClean="0">
                <a:latin typeface="Arial" pitchFamily="34" charset="0"/>
                <a:cs typeface="Arial" pitchFamily="34" charset="0"/>
              </a:rPr>
            </a:br>
            <a:r>
              <a:rPr lang="ru-RU" sz="1600" dirty="0" smtClean="0">
                <a:latin typeface="Arial" pitchFamily="34" charset="0"/>
                <a:cs typeface="Arial" pitchFamily="34" charset="0"/>
              </a:rPr>
              <a:t>Заир и Индонезия по 3 %. </a:t>
            </a:r>
            <a:br>
              <a:rPr lang="ru-RU" sz="1600" dirty="0" smtClean="0">
                <a:latin typeface="Arial" pitchFamily="34" charset="0"/>
                <a:cs typeface="Arial" pitchFamily="34" charset="0"/>
              </a:rPr>
            </a:br>
            <a:r>
              <a:rPr lang="ru-RU" sz="1600" dirty="0" smtClean="0">
                <a:latin typeface="Arial" pitchFamily="34" charset="0"/>
                <a:cs typeface="Arial" pitchFamily="34" charset="0"/>
              </a:rPr>
              <a:t>Все остальные страны мира вместе взятые – 38 %.</a:t>
            </a:r>
            <a:br>
              <a:rPr lang="ru-RU" sz="1600" dirty="0" smtClean="0">
                <a:latin typeface="Arial" pitchFamily="34" charset="0"/>
                <a:cs typeface="Arial" pitchFamily="34" charset="0"/>
              </a:rPr>
            </a:br>
            <a:r>
              <a:rPr lang="ru-RU" sz="1600" dirty="0" smtClean="0">
                <a:latin typeface="Arial" pitchFamily="34" charset="0"/>
                <a:cs typeface="Arial" pitchFamily="34" charset="0"/>
              </a:rPr>
              <a:t>Как видим, Россия располагает наибольшей частью мирового запаса лесов. Ей принадлежит 10% мирового производства древесины, она является одним из главных ее экспортеров на мировом рынке.</a:t>
            </a:r>
            <a:br>
              <a:rPr lang="ru-RU" sz="1600" dirty="0" smtClean="0">
                <a:latin typeface="Arial" pitchFamily="34" charset="0"/>
                <a:cs typeface="Arial" pitchFamily="34" charset="0"/>
              </a:rPr>
            </a:br>
            <a:r>
              <a:rPr lang="ru-RU" sz="1600" dirty="0" smtClean="0">
                <a:latin typeface="Arial" pitchFamily="34" charset="0"/>
                <a:cs typeface="Arial" pitchFamily="34" charset="0"/>
              </a:rPr>
              <a:t>Но леса России распределены неравномерно. Лишь 22% из них находится в Европейской части, а 78% – за Уралом, в Сибири и на Дальнем Востоке. Основными лесообразующими породами Европейской части лесов России являются такие ценные породы, как сосна, ель, пихта, на Дальнем Востоке и в Сибири – лиственница. Из лиственных пород повсеместно распространены береза и осина.</a:t>
            </a:r>
          </a:p>
          <a:p>
            <a:endParaRPr lang="ru-RU" sz="1600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214290"/>
            <a:ext cx="8643998" cy="3571900"/>
          </a:xfrm>
        </p:spPr>
        <p:txBody>
          <a:bodyPr>
            <a:normAutofit/>
          </a:bodyPr>
          <a:lstStyle/>
          <a:p>
            <a:pPr algn="ctr"/>
            <a:r>
              <a:rPr lang="ru-RU" sz="1700" dirty="0" smtClean="0">
                <a:latin typeface="Arial" pitchFamily="34" charset="0"/>
                <a:cs typeface="Arial" pitchFamily="34" charset="0"/>
              </a:rPr>
              <a:t>Уникальность российских лесов и их мировое экологическое значение как поставщика древесного сырья на мировой рынок требуют особой системы их охраны. Большую тревогу лесной службы России вызывает резкое возрастание частоты возникновения пожаров и вспышек болезней, а также наблюдаемое усиление вспышек размножения вредителей леса. По оценкам Федеральной службы лесного хозяйства России из-за отсутствия регулярной службы охраны лесов от пожаров, вредителей и болезней ежегодно погибает около 2 млн. га лесов.</a:t>
            </a:r>
          </a:p>
          <a:p>
            <a:pPr algn="ctr"/>
            <a:r>
              <a:rPr lang="ru-RU" sz="1700" dirty="0" smtClean="0">
                <a:latin typeface="Arial" pitchFamily="34" charset="0"/>
                <a:cs typeface="Arial" pitchFamily="34" charset="0"/>
              </a:rPr>
              <a:t>По данным Всемирного банка “Леса России” (1997 г.) у мирового сообщества есть веские основания для беспокойства о будущем лесных ресурсов России. Нависает угроза экологической деградации 22% мировых площадей лесов, потери уникальных экосистем и других типов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биоразнообразия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ctr"/>
            <a:endParaRPr lang="ru-RU" dirty="0"/>
          </a:p>
        </p:txBody>
      </p:sp>
      <p:pic>
        <p:nvPicPr>
          <p:cNvPr id="2050" name="Picture 2" descr="D:\Документы Таня\фото с нэта\пожар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3643314"/>
            <a:ext cx="3246089" cy="2428892"/>
          </a:xfrm>
          <a:prstGeom prst="rect">
            <a:avLst/>
          </a:prstGeom>
          <a:noFill/>
        </p:spPr>
      </p:pic>
      <p:pic>
        <p:nvPicPr>
          <p:cNvPr id="2051" name="Picture 3" descr="D:\Документы Таня\фото с нэта\болезнь леса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86414" y="3643314"/>
            <a:ext cx="3357586" cy="2387617"/>
          </a:xfrm>
          <a:prstGeom prst="rect">
            <a:avLst/>
          </a:prstGeom>
          <a:noFill/>
        </p:spPr>
      </p:pic>
      <p:pic>
        <p:nvPicPr>
          <p:cNvPr id="2052" name="Picture 4" descr="D:\Документы Таня\фото с нэта\болезни леса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143240" y="4929174"/>
            <a:ext cx="2881894" cy="192882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7467600" cy="100013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>Значение леса в природе и жизни человека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142984"/>
            <a:ext cx="5572132" cy="571501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Россия богата лесом. Более 1,2 </a:t>
            </a:r>
            <a:r>
              <a:rPr lang="ru-RU" sz="1900" dirty="0" err="1" smtClean="0">
                <a:latin typeface="Arial" pitchFamily="34" charset="0"/>
                <a:cs typeface="Arial" pitchFamily="34" charset="0"/>
              </a:rPr>
              <a:t>млрд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 га, или 75% от площади земельных угодий занимают леса. </a:t>
            </a:r>
            <a:r>
              <a:rPr lang="ru-RU" sz="1900" dirty="0" err="1" smtClean="0">
                <a:latin typeface="Arial" pitchFamily="34" charset="0"/>
                <a:cs typeface="Arial" pitchFamily="34" charset="0"/>
              </a:rPr>
              <a:t>Обшая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 площадь лесов России составляет сегодня значительную часть всех лесов Земли. Это самые мощные легкие планеты из оставшихся. Леса — важная составная часть окружающей природной среды. Как экологическая система лес выполняет различные функции и одновременно является незаменимым природным ресурсом. Многочисленные исследования как у нас в стране, так и за рубежом подтвердили исключительное значение лесов в сохранении экологического равновесия в природной среде. По мнению специалистов, значение </a:t>
            </a:r>
            <a:r>
              <a:rPr lang="ru-RU" sz="1900" dirty="0" err="1" smtClean="0">
                <a:latin typeface="Arial" pitchFamily="34" charset="0"/>
                <a:cs typeface="Arial" pitchFamily="34" charset="0"/>
              </a:rPr>
              <a:t>средозащитной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 функции леса, т. е. сохранность генофонда флоры и фауны, на порядок выше их экономического значения как источника сырья и продуктов.</a:t>
            </a:r>
          </a:p>
          <a:p>
            <a:pPr algn="ctr"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1026" name="Picture 2" descr="D:\Документы Таня\фото с нэта\лес легкие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00760" y="1428736"/>
            <a:ext cx="2417902" cy="1571636"/>
          </a:xfrm>
          <a:prstGeom prst="rect">
            <a:avLst/>
          </a:prstGeom>
          <a:noFill/>
        </p:spPr>
      </p:pic>
      <p:pic>
        <p:nvPicPr>
          <p:cNvPr id="1027" name="Picture 3" descr="D:\Документы Таня\фото с нэта\лесник в лесу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00760" y="4000504"/>
            <a:ext cx="2470135" cy="18573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Влияние лесов на окружающую природную среду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Влияние лесов на окружающую природную среду исключительно многообразно. Оно проявляется, в частности, в том, что леса: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— являются основным поставщиком кислорода на планете;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— непосредственно влияют на водный режим как на занятых ими, так и на прилегающих территориях и регулируют баланс воды;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— снижают отрицательное воздействие засух и суховеев, сдерживают движение подвижных песков;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— смягчая климат, способствуют повышению урожаев сельскохозяйственных культур;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— поглощают и преобразовывают часть атмосферных химических загрязнений;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— защищают почвы от водной и ветровой эрозии, селей, оползней, разрушения берегов и других неблагоприятных геологических процессов;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— создают нормальные санитарно-гигиенические условия, благотворно влияют на психику человека, имеют огромное рекреационное значение.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7467600" cy="1143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b="1" i="1" dirty="0" smtClean="0"/>
              <a:t>Антропогенные воздействия на леса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142984"/>
            <a:ext cx="7467600" cy="487375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Леса раньше других компонентов природной среды испытали отрицательное влияние деятельности человека. Воздействие человека на леса и вообще на весь растительный мир может быть прямым и косвенным. </a:t>
            </a:r>
          </a:p>
          <a:p>
            <a:pPr>
              <a:buNone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К </a:t>
            </a:r>
            <a:r>
              <a:rPr lang="ru-RU" sz="1900" u="sng" dirty="0" smtClean="0">
                <a:latin typeface="Arial" pitchFamily="34" charset="0"/>
                <a:cs typeface="Arial" pitchFamily="34" charset="0"/>
              </a:rPr>
              <a:t>прямому воздействию относятся</a:t>
            </a:r>
            <a:r>
              <a:rPr lang="ru-RU" sz="1900" i="1" dirty="0" smtClean="0">
                <a:latin typeface="Arial" pitchFamily="34" charset="0"/>
                <a:cs typeface="Arial" pitchFamily="34" charset="0"/>
              </a:rPr>
              <a:t>: </a:t>
            </a:r>
            <a:endParaRPr lang="ru-RU" sz="19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1900" dirty="0" smtClean="0">
                <a:latin typeface="Arial" pitchFamily="34" charset="0"/>
                <a:cs typeface="Arial" pitchFamily="34" charset="0"/>
              </a:rPr>
              <a:t>сплошная вырубка лесов; </a:t>
            </a:r>
          </a:p>
          <a:p>
            <a:pPr lvl="0"/>
            <a:r>
              <a:rPr lang="ru-RU" sz="1900" dirty="0" smtClean="0">
                <a:latin typeface="Arial" pitchFamily="34" charset="0"/>
                <a:cs typeface="Arial" pitchFamily="34" charset="0"/>
              </a:rPr>
              <a:t>лесные пожары и выжигание растительности; </a:t>
            </a:r>
          </a:p>
          <a:p>
            <a:pPr lvl="0"/>
            <a:r>
              <a:rPr lang="ru-RU" sz="1900" dirty="0" smtClean="0">
                <a:latin typeface="Arial" pitchFamily="34" charset="0"/>
                <a:cs typeface="Arial" pitchFamily="34" charset="0"/>
              </a:rPr>
              <a:t>уничтожение лесов и растительности при создании хозяйственной инфраструктуры (затопление при создании водохранилищ, уничтожение вблизи карьеров, промышленных комплексов); </a:t>
            </a:r>
          </a:p>
          <a:p>
            <a:pPr lvl="0"/>
            <a:r>
              <a:rPr lang="ru-RU" sz="1900" dirty="0" smtClean="0">
                <a:latin typeface="Arial" pitchFamily="34" charset="0"/>
                <a:cs typeface="Arial" pitchFamily="34" charset="0"/>
              </a:rPr>
              <a:t>усиливающийся пресс туризма. </a:t>
            </a:r>
          </a:p>
          <a:p>
            <a:pPr>
              <a:buNone/>
            </a:pPr>
            <a:r>
              <a:rPr lang="ru-RU" sz="1900" u="sng" dirty="0" smtClean="0">
                <a:latin typeface="Arial" pitchFamily="34" charset="0"/>
                <a:cs typeface="Arial" pitchFamily="34" charset="0"/>
              </a:rPr>
              <a:t>Косвенное воздействие</a:t>
            </a:r>
            <a:r>
              <a:rPr lang="ru-RU" sz="1900" i="1" dirty="0" smtClean="0">
                <a:latin typeface="Arial" pitchFamily="34" charset="0"/>
                <a:cs typeface="Arial" pitchFamily="34" charset="0"/>
              </a:rPr>
              <a:t> —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это изменение условий обитания в результате антропогенного загрязнения воздуха, воды, применения пестицидов и минеральных удобрений. Определенное значение имеет также проникновение в растительные сообщества чуждых видов растений (</a:t>
            </a:r>
            <a:r>
              <a:rPr lang="ru-RU" sz="1900" dirty="0" err="1" smtClean="0">
                <a:latin typeface="Arial" pitchFamily="34" charset="0"/>
                <a:cs typeface="Arial" pitchFamily="34" charset="0"/>
              </a:rPr>
              <a:t>интродуцентов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endParaRPr lang="ru-RU" dirty="0"/>
          </a:p>
        </p:txBody>
      </p:sp>
      <p:pic>
        <p:nvPicPr>
          <p:cNvPr id="2050" name="Picture 2" descr="D:\Документы Таня\фото с нэта\вырубка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715140" y="1857364"/>
            <a:ext cx="2214546" cy="1615598"/>
          </a:xfrm>
          <a:prstGeom prst="rect">
            <a:avLst/>
          </a:prstGeom>
          <a:noFill/>
        </p:spPr>
      </p:pic>
      <p:pic>
        <p:nvPicPr>
          <p:cNvPr id="2051" name="Picture 3" descr="D:\Документы Таня\фото с нэта\мусор в лесу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215074" y="5050149"/>
            <a:ext cx="2714612" cy="180785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214290"/>
            <a:ext cx="6500826" cy="6643710"/>
          </a:xfrm>
        </p:spPr>
        <p:txBody>
          <a:bodyPr>
            <a:normAutofit lnSpcReduction="10000"/>
          </a:bodyPr>
          <a:lstStyle/>
          <a:p>
            <a:r>
              <a:rPr lang="ru-RU" sz="1600" dirty="0" smtClean="0"/>
              <a:t>В XVII в. на Русской равнине площадь лесов достигала 5 </a:t>
            </a:r>
            <a:r>
              <a:rPr lang="ru-RU" sz="1600" dirty="0" err="1" smtClean="0"/>
              <a:t>млн</a:t>
            </a:r>
            <a:r>
              <a:rPr lang="ru-RU" sz="1600" dirty="0" smtClean="0"/>
              <a:t> км</a:t>
            </a:r>
            <a:r>
              <a:rPr lang="ru-RU" sz="1600" baseline="30000" dirty="0" smtClean="0"/>
              <a:t>2</a:t>
            </a:r>
            <a:r>
              <a:rPr lang="ru-RU" sz="1600" dirty="0" smtClean="0"/>
              <a:t>, к 1970 г. их осталось не более 1,5 </a:t>
            </a:r>
            <a:r>
              <a:rPr lang="ru-RU" sz="1600" dirty="0" err="1" smtClean="0"/>
              <a:t>млн</a:t>
            </a:r>
            <a:r>
              <a:rPr lang="ru-RU" sz="1600" dirty="0" smtClean="0"/>
              <a:t> км</a:t>
            </a:r>
            <a:r>
              <a:rPr lang="ru-RU" sz="1600" baseline="30000" dirty="0" smtClean="0"/>
              <a:t>2</a:t>
            </a:r>
            <a:r>
              <a:rPr lang="ru-RU" sz="1600" dirty="0" smtClean="0"/>
              <a:t>. В наши дни лес в России вырубают примерно на 2 </a:t>
            </a:r>
            <a:r>
              <a:rPr lang="ru-RU" sz="1600" dirty="0" err="1" smtClean="0"/>
              <a:t>млн</a:t>
            </a:r>
            <a:r>
              <a:rPr lang="ru-RU" sz="1600" dirty="0" smtClean="0"/>
              <a:t> га ежегодно. В то же время масштабы </a:t>
            </a:r>
            <a:r>
              <a:rPr lang="ru-RU" sz="1600" dirty="0" err="1" smtClean="0"/>
              <a:t>лесовосстановления</a:t>
            </a:r>
            <a:r>
              <a:rPr lang="ru-RU" sz="1600" dirty="0" smtClean="0"/>
              <a:t> с помощью посадок и посевов леса постоянно сокращаются. Для естественного восстановления леса после сплошной рубки требуются многие десятки лет, а для достижения </a:t>
            </a:r>
            <a:r>
              <a:rPr lang="ru-RU" sz="1600" dirty="0" err="1" smtClean="0"/>
              <a:t>климаксной</a:t>
            </a:r>
            <a:r>
              <a:rPr lang="ru-RU" sz="1600" dirty="0" smtClean="0"/>
              <a:t> фазы, т. е. высокой степени замыкания круговорота </a:t>
            </a:r>
            <a:r>
              <a:rPr lang="ru-RU" sz="1600" dirty="0" err="1" smtClean="0"/>
              <a:t>биогенов</a:t>
            </a:r>
            <a:r>
              <a:rPr lang="ru-RU" sz="1600" dirty="0" smtClean="0"/>
              <a:t>, и того больше — первые сотни лет.</a:t>
            </a:r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Ранее в России лесные пожары возникали в каждый засушливый год. Огромные массивы леса (около 15 </a:t>
            </a:r>
            <a:r>
              <a:rPr lang="ru-RU" sz="1600" dirty="0" err="1" smtClean="0"/>
              <a:t>млн</a:t>
            </a:r>
            <a:r>
              <a:rPr lang="ru-RU" sz="1600" dirty="0" smtClean="0"/>
              <a:t> га) горели, например, в Восточной Сибири в 1915 г. В дальнейшем в связи с развитием новых технических средств тушения пожаров и совершенствованием методов их обнаружения, площади лесных пожаров сократились. Однако и на сегодня лесные пожары представляют серьезную угрозу для лесного фонда не только России, но и всех стран мира. Значительные лесные пожары наблюдались в 90-е гг. Только в 1997 г. зарегистрировано более 31 тыс. пожаров, охвативших более 726 тыс. га лесной площади.</a:t>
            </a:r>
            <a:endParaRPr lang="ru-RU" sz="1600" dirty="0"/>
          </a:p>
        </p:txBody>
      </p:sp>
      <p:pic>
        <p:nvPicPr>
          <p:cNvPr id="3074" name="Picture 2" descr="D:\Документы Таня\фото с нэта\посадка дерев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572264" y="285728"/>
            <a:ext cx="2184112" cy="2357454"/>
          </a:xfrm>
          <a:prstGeom prst="rect">
            <a:avLst/>
          </a:prstGeom>
          <a:noFill/>
        </p:spPr>
      </p:pic>
      <p:pic>
        <p:nvPicPr>
          <p:cNvPr id="3076" name="Picture 4" descr="D:\Документы Таня\фото с нэта\тушение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71604" y="2285992"/>
            <a:ext cx="2786082" cy="1634501"/>
          </a:xfrm>
          <a:prstGeom prst="rect">
            <a:avLst/>
          </a:prstGeom>
          <a:noFill/>
        </p:spPr>
      </p:pic>
      <p:pic>
        <p:nvPicPr>
          <p:cNvPr id="3077" name="Picture 5" descr="D:\Документы Таня\фото с нэта\пожар тушат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357918" y="4643446"/>
            <a:ext cx="2786082" cy="18573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7467600" cy="1143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i="1" dirty="0" smtClean="0"/>
              <a:t>Восстановление лесов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142984"/>
            <a:ext cx="5572132" cy="571501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В России более 10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млн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га занимают искусственные леса, т. е. посаженные человеком. Выращивают главным образом сосну, она составляет 60 % лесонасаждений. На долю ели приходится 25%, мелколиственных пород (берёза, осина и др.) - около 10 %, дуба - 3 %, кедра - 2,5 %.</a:t>
            </a: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Восстановление леса - трудное и дорогое дело. На специально подготовленных участках высевают семена или сажают молодые деревца. На площади более 150 тыс. га ежегодно выращивается в питомниках и теплицах несколько миллиардов саженцев.</a:t>
            </a: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Чтобы вырастить хороший лес, нужны хорошие семена. Получение их также дело непростое. Уже много столетий генетический фонд лесов России неуклонно ухудшается. </a:t>
            </a: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Сейчас лесоводы пытаются улучшить генетический фонд будущих лесов - за элитными семенами снаряжаются экспедиции в далёкие уголки страны, выращиваются специальные семенные леса.</a:t>
            </a:r>
          </a:p>
          <a:p>
            <a:endParaRPr lang="ru-RU" dirty="0"/>
          </a:p>
        </p:txBody>
      </p:sp>
      <p:pic>
        <p:nvPicPr>
          <p:cNvPr id="20482" name="Picture 2" descr="D:\Документы Таня\природа\утро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643570" y="1285860"/>
            <a:ext cx="3206744" cy="2405058"/>
          </a:xfrm>
          <a:prstGeom prst="rect">
            <a:avLst/>
          </a:prstGeom>
          <a:noFill/>
        </p:spPr>
      </p:pic>
      <p:pic>
        <p:nvPicPr>
          <p:cNvPr id="4098" name="Picture 2" descr="D:\Документы Таня\фото с нэта\пасадка дер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86446" y="4143380"/>
            <a:ext cx="3032746" cy="214314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214290"/>
            <a:ext cx="5929322" cy="6643710"/>
          </a:xfrm>
        </p:spPr>
        <p:txBody>
          <a:bodyPr>
            <a:norm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Посадкой саженцев забота о новом лесе не ограничивается. Через одно-два десятилетия на этих местах появляются густые заросли, где часто преобладают совсем не те виды, которые были посажены, а другие, малоценные породы. Значит, пришло время молодой лес "прополоть". Рубки ухода в молодняках препятствуют росту нежелательных пород и осветляют лес, давая больше простора для растущих деревьев. С подобными же целями "пропалывают" и такой лес, который сам вырос на месте вырубки или после пожара.</a:t>
            </a:r>
          </a:p>
          <a:p>
            <a:pPr algn="just"/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Лес издавна был и остаётся одним из важнейших природных богатств России. В промышленности, связанной с использованием древесины, в нашей стране занято 1,4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млн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человек: лесорубы, работники целлюлозно-бумажных комбинатов, лесники и др. Они не только добывают и перерабатывают лесные ресурсы, но и заботятся о том, чтобы сохранить "зелёное золото" для будущих поколений.</a:t>
            </a:r>
          </a:p>
          <a:p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D:\Документы Таня\фото с нэта\лесник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00760" y="2357429"/>
            <a:ext cx="2857520" cy="215266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14290"/>
            <a:ext cx="7467600" cy="1143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i="1" dirty="0" smtClean="0"/>
              <a:t>Наш край</a:t>
            </a:r>
            <a:endParaRPr lang="ru-RU" dirty="0"/>
          </a:p>
        </p:txBody>
      </p:sp>
      <p:pic>
        <p:nvPicPr>
          <p:cNvPr id="4" name="Содержимое 3" descr="C:\Documents and Settings\Lanos\Мои документы\Мои рисунки\img077.jpg"/>
          <p:cNvPicPr>
            <a:picLocks noGrp="1"/>
          </p:cNvPicPr>
          <p:nvPr>
            <p:ph sz="quarter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 rot="5400000">
            <a:off x="2107387" y="-250054"/>
            <a:ext cx="4929222" cy="8429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429264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Arial" pitchFamily="34" charset="0"/>
                <a:cs typeface="Arial" pitchFamily="34" charset="0"/>
              </a:rPr>
              <a:t>Площадь  Красноярского участкового лесничества занимает 226461 га.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Содержимое 3" descr="C:\Documents and Settings\Lanos\Мои документы\Мои рисунки\img078.jpg"/>
          <p:cNvPicPr>
            <a:picLocks noGrp="1"/>
          </p:cNvPicPr>
          <p:nvPr>
            <p:ph sz="quarter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 rot="10800000">
            <a:off x="1928794" y="0"/>
            <a:ext cx="4572032" cy="5257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7467600" cy="582594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i="1" dirty="0" smtClean="0"/>
              <a:t>Богатства лесов нашего края.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714356"/>
            <a:ext cx="4186238" cy="575959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ru-RU" dirty="0" smtClean="0"/>
              <a:t>кедр занимает 17976,2га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сосна 63505,4га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лиственница 8,6га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 ель 6833,2га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 пихта 10435,2га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 берёза 64527,1га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 осина 26290га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 тополь11,5га 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ива 979,3га 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ореховые зоны2180,7га.</a:t>
            </a:r>
            <a:endParaRPr lang="ru-RU" dirty="0"/>
          </a:p>
        </p:txBody>
      </p:sp>
      <p:pic>
        <p:nvPicPr>
          <p:cNvPr id="21506" name="Picture 2" descr="G:\дикоросы\кедр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071934" y="714356"/>
            <a:ext cx="2071702" cy="1143008"/>
          </a:xfrm>
          <a:prstGeom prst="rect">
            <a:avLst/>
          </a:prstGeom>
          <a:noFill/>
        </p:spPr>
      </p:pic>
      <p:pic>
        <p:nvPicPr>
          <p:cNvPr id="21507" name="Picture 3" descr="G:\дикоросы\орех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14876" y="5214950"/>
            <a:ext cx="2183033" cy="1449082"/>
          </a:xfrm>
          <a:prstGeom prst="rect">
            <a:avLst/>
          </a:prstGeom>
          <a:noFill/>
        </p:spPr>
      </p:pic>
      <p:pic>
        <p:nvPicPr>
          <p:cNvPr id="21508" name="Picture 4" descr="D:\Документы Таня\природа\елочка.jpe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215074" y="1785926"/>
            <a:ext cx="2143141" cy="1607356"/>
          </a:xfrm>
          <a:prstGeom prst="rect">
            <a:avLst/>
          </a:prstGeom>
          <a:noFill/>
        </p:spPr>
      </p:pic>
      <p:pic>
        <p:nvPicPr>
          <p:cNvPr id="21509" name="Picture 5" descr="D:\Документы Таня\природа\высота.jpe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857620" y="3643314"/>
            <a:ext cx="2000264" cy="1500198"/>
          </a:xfrm>
          <a:prstGeom prst="rect">
            <a:avLst/>
          </a:prstGeom>
          <a:noFill/>
        </p:spPr>
      </p:pic>
      <p:pic>
        <p:nvPicPr>
          <p:cNvPr id="6146" name="Picture 2" descr="D:\Документы Таня\фото с нэта\ель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214810" y="1857364"/>
            <a:ext cx="1285884" cy="1709802"/>
          </a:xfrm>
          <a:prstGeom prst="rect">
            <a:avLst/>
          </a:prstGeom>
          <a:noFill/>
        </p:spPr>
      </p:pic>
      <p:pic>
        <p:nvPicPr>
          <p:cNvPr id="6147" name="Picture 3" descr="D:\Документы Таня\фото с нэта\тополь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143768" y="3643314"/>
            <a:ext cx="1428760" cy="196454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251519" y="764704"/>
          <a:ext cx="8496941" cy="4344908"/>
        </p:xfrm>
        <a:graphic>
          <a:graphicData uri="http://schemas.openxmlformats.org/drawingml/2006/table">
            <a:tbl>
              <a:tblPr/>
              <a:tblGrid>
                <a:gridCol w="563568"/>
                <a:gridCol w="1249871"/>
                <a:gridCol w="537686"/>
                <a:gridCol w="443341"/>
                <a:gridCol w="585276"/>
                <a:gridCol w="537686"/>
                <a:gridCol w="585276"/>
                <a:gridCol w="585276"/>
                <a:gridCol w="585276"/>
                <a:gridCol w="585276"/>
                <a:gridCol w="443341"/>
                <a:gridCol w="585276"/>
                <a:gridCol w="585276"/>
                <a:gridCol w="624516"/>
              </a:tblGrid>
              <a:tr h="15841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ДОХОД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ЧЕРНИКА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ГОЛУБИКА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БРУСНИКА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КЛЮКВА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ЛЕК.СЫРЬЁ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ОРЕХ</a:t>
                      </a: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КОРЕНЬ ЛОПУХА</a:t>
                      </a: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СУХ. БЕРЁЗ.ЛИСТ ЛИСТ</a:t>
                      </a: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ГРИБЫ</a:t>
                      </a: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ШИПОВНИК</a:t>
                      </a: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ВЕНИКИ</a:t>
                      </a: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КОРА ОСИНЫ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9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2008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6,5МЛ. РУБ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23Т.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0,6Т.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0,2Т.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0,1Т.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9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2009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8МИЛ.РУБ.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0,1Т.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3Т.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0,8Т.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0,2Т.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0,2Т.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3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2010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9МИЛ. РУБ.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11Т.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0,2Т.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3Т.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0,5Т.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0,2Т.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9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2011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12МИЛ.РУБ.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0,8Т.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98Т.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1,5Т.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17Т.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6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2012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10МИЛ.РУБ.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23Т.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0,3Т.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0,2Т.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0,3Т.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0,1Т.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0,2Т.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92" marR="64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7467600" cy="65403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«</a:t>
            </a:r>
            <a:r>
              <a:rPr lang="ru-RU" dirty="0" err="1" smtClean="0"/>
              <a:t>Першинский</a:t>
            </a:r>
            <a:r>
              <a:rPr lang="ru-RU" dirty="0" smtClean="0"/>
              <a:t> заказник»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000108"/>
            <a:ext cx="4400552" cy="4873752"/>
          </a:xfrm>
        </p:spPr>
        <p:txBody>
          <a:bodyPr>
            <a:normAutofit/>
          </a:bodyPr>
          <a:lstStyle/>
          <a:p>
            <a:r>
              <a:rPr lang="ru-RU" dirty="0" smtClean="0"/>
              <a:t>На территории Красноярского участкового лесничества существует Государственный зоологический заказник областного значения «</a:t>
            </a:r>
            <a:r>
              <a:rPr lang="ru-RU" dirty="0" err="1" smtClean="0"/>
              <a:t>Першинский</a:t>
            </a:r>
            <a:r>
              <a:rPr lang="ru-RU" dirty="0" smtClean="0"/>
              <a:t> заказник», площадью 23719га.Задачами заказника является сохранение и воспроизводство объектов животного мира.</a:t>
            </a:r>
          </a:p>
          <a:p>
            <a:endParaRPr lang="ru-RU" dirty="0"/>
          </a:p>
        </p:txBody>
      </p:sp>
      <p:pic>
        <p:nvPicPr>
          <p:cNvPr id="7170" name="Picture 2" descr="D:\Документы Таня\фото с нэта\роща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929190" y="857232"/>
            <a:ext cx="3571900" cy="2362063"/>
          </a:xfrm>
          <a:prstGeom prst="rect">
            <a:avLst/>
          </a:prstGeom>
          <a:noFill/>
        </p:spPr>
      </p:pic>
      <p:pic>
        <p:nvPicPr>
          <p:cNvPr id="7171" name="Picture 3" descr="D:\Документы Таня\фото с нэта\заповедник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29190" y="3714752"/>
            <a:ext cx="3604162" cy="242889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14290"/>
            <a:ext cx="4471990" cy="625966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Части лесного участка, относящегося к землям лесного фонда площадь которого составляет 226461га, расположенного в Красноярском участковом лесничестве предоставляются в аренду по договору-188124 га лесных насаждений, для местного населения площадь лесного фонда составляет 14619 га.</a:t>
            </a:r>
          </a:p>
          <a:p>
            <a:r>
              <a:rPr lang="ru-RU" dirty="0" smtClean="0"/>
              <a:t> 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Последние крупные лесные пожары были в 2003 году. Пожары 2012года на площади арендаторов составили  6175га. Ущерб составил  соответственно 526799350руб. Потеря древесины  на корню в объёме166069 куб. м.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Отпускается древесины для удовлетворения собственных нужд населения всего 14000 куб. м. из них на отопление 5500куб.м. Остальная древесина использована на строительство и ремонт жилого фонда. </a:t>
            </a:r>
          </a:p>
          <a:p>
            <a:endParaRPr lang="ru-RU" dirty="0"/>
          </a:p>
        </p:txBody>
      </p:sp>
      <p:pic>
        <p:nvPicPr>
          <p:cNvPr id="8194" name="Picture 2" descr="D:\Документы Таня\фото с нэта\лесничок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286380" y="214290"/>
            <a:ext cx="2500330" cy="1714512"/>
          </a:xfrm>
          <a:prstGeom prst="rect">
            <a:avLst/>
          </a:prstGeom>
          <a:noFill/>
        </p:spPr>
      </p:pic>
      <p:pic>
        <p:nvPicPr>
          <p:cNvPr id="8195" name="Picture 3" descr="D:\Документы Таня\фото с нэта\лес и пожар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500826" y="2214554"/>
            <a:ext cx="2214578" cy="1669722"/>
          </a:xfrm>
          <a:prstGeom prst="rect">
            <a:avLst/>
          </a:prstGeom>
          <a:noFill/>
        </p:spPr>
      </p:pic>
      <p:pic>
        <p:nvPicPr>
          <p:cNvPr id="8197" name="Picture 5" descr="http://t3.gstatic.com/images?q=tbn:ANd9GcRgZGmqlvfbdoVasq_j8v0U1r9UNlCuc7TMNBVHgv-5bVoF2OPWHwPF62s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858015" y="5214950"/>
            <a:ext cx="2190731" cy="1643050"/>
          </a:xfrm>
          <a:prstGeom prst="rect">
            <a:avLst/>
          </a:prstGeom>
          <a:noFill/>
        </p:spPr>
      </p:pic>
      <p:pic>
        <p:nvPicPr>
          <p:cNvPr id="8199" name="Picture 7" descr="http://t3.gstatic.com/images?q=tbn:ANd9GcToP9ZAxQlXH2JRThEjwuV4mQ2CDcRAm1_5-A-2Pwpmyh0tkQgyDJIi_Y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072066" y="3929066"/>
            <a:ext cx="1857388" cy="171113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7467600" cy="65403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i="1" dirty="0" smtClean="0"/>
              <a:t>Богатства лесов нашего края.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857232"/>
            <a:ext cx="2900354" cy="4500594"/>
          </a:xfrm>
        </p:spPr>
        <p:txBody>
          <a:bodyPr/>
          <a:lstStyle/>
          <a:p>
            <a:r>
              <a:rPr lang="ru-RU" dirty="0" smtClean="0"/>
              <a:t>На территории села работает ООО «Сибирская ягода», индивидуальные предприятия.</a:t>
            </a:r>
          </a:p>
          <a:p>
            <a:r>
              <a:rPr lang="ru-RU" dirty="0" smtClean="0"/>
              <a:t>Они ведут заготовку ягод, грибов, орех.</a:t>
            </a:r>
            <a:endParaRPr lang="ru-RU" dirty="0"/>
          </a:p>
        </p:txBody>
      </p:sp>
      <p:pic>
        <p:nvPicPr>
          <p:cNvPr id="9218" name="Picture 2" descr="D:\Документы Таня\фото с нэта\дикоросы\голубика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868" y="4786321"/>
            <a:ext cx="1857379" cy="1871137"/>
          </a:xfrm>
          <a:prstGeom prst="rect">
            <a:avLst/>
          </a:prstGeom>
          <a:noFill/>
        </p:spPr>
      </p:pic>
      <p:pic>
        <p:nvPicPr>
          <p:cNvPr id="9219" name="Picture 3" descr="D:\Документы Таня\фото с нэта\дикоросы\грибы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286512" y="1428736"/>
            <a:ext cx="2166691" cy="1428760"/>
          </a:xfrm>
          <a:prstGeom prst="rect">
            <a:avLst/>
          </a:prstGeom>
          <a:noFill/>
        </p:spPr>
      </p:pic>
      <p:pic>
        <p:nvPicPr>
          <p:cNvPr id="9220" name="Picture 4" descr="D:\Документы Таня\фото с нэта\дикоросы\шишки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57638" y="2967038"/>
            <a:ext cx="1900246" cy="1428867"/>
          </a:xfrm>
          <a:prstGeom prst="rect">
            <a:avLst/>
          </a:prstGeom>
          <a:noFill/>
        </p:spPr>
      </p:pic>
      <p:pic>
        <p:nvPicPr>
          <p:cNvPr id="9221" name="Picture 5" descr="D:\Документы Таня\фото с нэта\дикоросы\черника1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858016" y="3341761"/>
            <a:ext cx="1500198" cy="1039741"/>
          </a:xfrm>
          <a:prstGeom prst="rect">
            <a:avLst/>
          </a:prstGeom>
          <a:noFill/>
        </p:spPr>
      </p:pic>
      <p:pic>
        <p:nvPicPr>
          <p:cNvPr id="9222" name="Picture 6" descr="D:\Документы Таня\фото с нэта\дикоросы\сибдикоросы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714744" y="928670"/>
            <a:ext cx="1714512" cy="1714512"/>
          </a:xfrm>
          <a:prstGeom prst="rect">
            <a:avLst/>
          </a:prstGeom>
          <a:noFill/>
        </p:spPr>
      </p:pic>
      <p:pic>
        <p:nvPicPr>
          <p:cNvPr id="9223" name="Picture 7" descr="D:\Документы Таня\фото с нэта\дикоросы\грибы ягоды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715139" y="5000636"/>
            <a:ext cx="2084823" cy="1571636"/>
          </a:xfrm>
          <a:prstGeom prst="rect">
            <a:avLst/>
          </a:prstGeom>
          <a:noFill/>
        </p:spPr>
      </p:pic>
      <p:pic>
        <p:nvPicPr>
          <p:cNvPr id="9224" name="Picture 8" descr="D:\Документы Таня\фото с нэта\дикоросы\грибы3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14348" y="4857760"/>
            <a:ext cx="1928826" cy="16894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Картинка 63 из 1430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WordArt 3"/>
          <p:cNvSpPr>
            <a:spLocks noChangeArrowheads="1" noChangeShapeType="1" noTextEdit="1"/>
          </p:cNvSpPr>
          <p:nvPr/>
        </p:nvSpPr>
        <p:spPr bwMode="auto">
          <a:xfrm>
            <a:off x="971550" y="404813"/>
            <a:ext cx="7272338" cy="7620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БЕРЕГИТЕ 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ЛЕС!!!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Impact"/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242</TotalTime>
  <Words>1654</Words>
  <Application>Microsoft Office PowerPoint</Application>
  <PresentationFormat>Экран (4:3)</PresentationFormat>
  <Paragraphs>159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Эркер</vt:lpstr>
      <vt:lpstr>  СОЦИАЛЬНЫЙ ПРОЕКТ  «Лес - богатство, красота! Береги свои леса!» </vt:lpstr>
      <vt:lpstr>Слайд 2</vt:lpstr>
      <vt:lpstr>Лесные богатства России </vt:lpstr>
      <vt:lpstr>Слайд 4</vt:lpstr>
      <vt:lpstr>Мировое значение лесов России </vt:lpstr>
      <vt:lpstr>Слайд 6</vt:lpstr>
      <vt:lpstr>Слайд 7</vt:lpstr>
      <vt:lpstr>Значение леса в природе и жизни человека</vt:lpstr>
      <vt:lpstr>Влияние лесов на окружающую природную среду</vt:lpstr>
      <vt:lpstr>Антропогенные воздействия на леса </vt:lpstr>
      <vt:lpstr>Слайд 11</vt:lpstr>
      <vt:lpstr>Восстановление лесов </vt:lpstr>
      <vt:lpstr>Слайд 13</vt:lpstr>
      <vt:lpstr>Наш край</vt:lpstr>
      <vt:lpstr>Площадь  Красноярского участкового лесничества занимает 226461 га.</vt:lpstr>
      <vt:lpstr>Богатства лесов нашего края.</vt:lpstr>
      <vt:lpstr>Слайд 17</vt:lpstr>
      <vt:lpstr>«Першинский заказник»</vt:lpstr>
      <vt:lpstr>Слайд 19</vt:lpstr>
      <vt:lpstr>Богатства лесов нашего края.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СОЦИАЛЬНЫЙ ПРОЕКТ «Лес - богатство, красота</dc:title>
  <cp:lastModifiedBy>Owner</cp:lastModifiedBy>
  <cp:revision>49</cp:revision>
  <dcterms:modified xsi:type="dcterms:W3CDTF">2014-12-30T21:14:42Z</dcterms:modified>
</cp:coreProperties>
</file>