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80" y="-4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64CF2E0-CCC4-4E1E-9902-C3C36AB3FDA4}" type="datetimeFigureOut">
              <a:rPr lang="en-US" smtClean="0"/>
              <a:pPr/>
              <a:t>11/2/2012</a:t>
            </a:fld>
            <a:endParaRPr lang="en-US"/>
          </a:p>
        </p:txBody>
      </p:sp>
      <p:sp>
        <p:nvSpPr>
          <p:cNvPr id="19" name="Нижний колонтитул 18"/>
          <p:cNvSpPr>
            <a:spLocks noGrp="1"/>
          </p:cNvSpPr>
          <p:nvPr>
            <p:ph type="ftr" sz="quarter" idx="11"/>
          </p:nvPr>
        </p:nvSpPr>
        <p:spPr/>
        <p:txBody>
          <a:bodyPr/>
          <a:lstStyle/>
          <a:p>
            <a:endParaRPr kumimoji="0" lang="en-US"/>
          </a:p>
        </p:txBody>
      </p:sp>
      <p:sp>
        <p:nvSpPr>
          <p:cNvPr id="27" name="Номер слайда 26"/>
          <p:cNvSpPr>
            <a:spLocks noGrp="1"/>
          </p:cNvSpPr>
          <p:nvPr>
            <p:ph type="sldNum" sz="quarter" idx="12"/>
          </p:nvPr>
        </p:nvSpPr>
        <p:spPr/>
        <p:txBody>
          <a:bodyPr/>
          <a:lstStyle/>
          <a:p>
            <a:fld id="{6F42FDE4-A7DD-41A7-A0A6-9B649FB43336}" type="slidenum">
              <a:rPr kumimoji="0" lang="en-US" smtClean="0"/>
              <a:pPr/>
              <a:t>‹#›</a:t>
            </a:fld>
            <a:endParaRPr kumimoji="0" lang="en-US" sz="1400"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64CF2E0-CCC4-4E1E-9902-C3C36AB3FDA4}" type="datetimeFigureOut">
              <a:rPr lang="en-US" smtClean="0"/>
              <a:pPr/>
              <a:t>11/2/2012</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64CF2E0-CCC4-4E1E-9902-C3C36AB3FDA4}" type="datetimeFigureOut">
              <a:rPr lang="en-US" smtClean="0"/>
              <a:pPr/>
              <a:t>11/2/2012</a:t>
            </a:fld>
            <a:endParaRPr lang="en-US"/>
          </a:p>
        </p:txBody>
      </p:sp>
      <p:sp>
        <p:nvSpPr>
          <p:cNvPr id="5" name="Нижний колонтитул 4"/>
          <p:cNvSpPr>
            <a:spLocks noGrp="1"/>
          </p:cNvSpPr>
          <p:nvPr>
            <p:ph type="ftr" sz="quarter" idx="11"/>
          </p:nvPr>
        </p:nvSpPr>
        <p:spPr/>
        <p:txBody>
          <a:bodyPr/>
          <a:lstStyle/>
          <a:p>
            <a:endParaRPr kumimoji="0" lang="en-US" dirty="0"/>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64CF2E0-CCC4-4E1E-9902-C3C36AB3FDA4}" type="datetimeFigureOut">
              <a:rPr lang="en-US" smtClean="0"/>
              <a:pPr/>
              <a:t>11/2/2012</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64CF2E0-CCC4-4E1E-9902-C3C36AB3FDA4}" type="datetimeFigureOut">
              <a:rPr lang="en-US" smtClean="0"/>
              <a:pPr/>
              <a:t>11/2/2012</a:t>
            </a:fld>
            <a:endParaRPr lang="en-US"/>
          </a:p>
        </p:txBody>
      </p:sp>
      <p:sp>
        <p:nvSpPr>
          <p:cNvPr id="8" name="Нижний колонтитул 7"/>
          <p:cNvSpPr>
            <a:spLocks noGrp="1"/>
          </p:cNvSpPr>
          <p:nvPr>
            <p:ph type="ftr" sz="quarter" idx="11"/>
          </p:nvPr>
        </p:nvSpPr>
        <p:spPr/>
        <p:txBody>
          <a:bodyPr/>
          <a:lstStyle/>
          <a:p>
            <a:endParaRPr kumimoji="0" lang="en-US"/>
          </a:p>
        </p:txBody>
      </p:sp>
      <p:sp>
        <p:nvSpPr>
          <p:cNvPr id="9" name="Номер слайда 8"/>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64CF2E0-CCC4-4E1E-9902-C3C36AB3FDA4}" type="datetimeFigureOut">
              <a:rPr lang="en-US" smtClean="0"/>
              <a:pPr/>
              <a:t>11/2/2012</a:t>
            </a:fld>
            <a:endParaRPr lang="en-US"/>
          </a:p>
        </p:txBody>
      </p:sp>
      <p:sp>
        <p:nvSpPr>
          <p:cNvPr id="8" name="Номер слайда 7"/>
          <p:cNvSpPr>
            <a:spLocks noGrp="1"/>
          </p:cNvSpPr>
          <p:nvPr>
            <p:ph type="sldNum" sz="quarter" idx="11"/>
          </p:nvPr>
        </p:nvSpPr>
        <p:spPr/>
        <p:txBody>
          <a:bodyPr/>
          <a:lstStyle/>
          <a:p>
            <a:fld id="{6F42FDE4-A7DD-41A7-A0A6-9B649FB43336}" type="slidenum">
              <a:rPr kumimoji="0" lang="en-US" smtClean="0"/>
              <a:pPr/>
              <a:t>‹#›</a:t>
            </a:fld>
            <a:endParaRPr kumimoji="0" lang="en-US"/>
          </a:p>
        </p:txBody>
      </p:sp>
      <p:sp>
        <p:nvSpPr>
          <p:cNvPr id="9" name="Нижний колонтитул 8"/>
          <p:cNvSpPr>
            <a:spLocks noGrp="1"/>
          </p:cNvSpPr>
          <p:nvPr>
            <p:ph type="ftr" sz="quarter" idx="12"/>
          </p:nvPr>
        </p:nvSpPr>
        <p:spPr/>
        <p:txBody>
          <a:bodyPr/>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64CF2E0-CCC4-4E1E-9902-C3C36AB3FDA4}" type="datetimeFigureOut">
              <a:rPr lang="en-US" smtClean="0"/>
              <a:pPr/>
              <a:t>11/2/2012</a:t>
            </a:fld>
            <a:endParaRPr lang="en-US"/>
          </a:p>
        </p:txBody>
      </p:sp>
      <p:sp>
        <p:nvSpPr>
          <p:cNvPr id="3" name="Нижний колонтитул 2"/>
          <p:cNvSpPr>
            <a:spLocks noGrp="1"/>
          </p:cNvSpPr>
          <p:nvPr>
            <p:ph type="ftr" sz="quarter" idx="11"/>
          </p:nvPr>
        </p:nvSpPr>
        <p:spPr/>
        <p:txBody>
          <a:bodyPr/>
          <a:lstStyle/>
          <a:p>
            <a:endParaRPr kumimoji="0" lang="en-US"/>
          </a:p>
        </p:txBody>
      </p:sp>
      <p:sp>
        <p:nvSpPr>
          <p:cNvPr id="4" name="Номер слайда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64CF2E0-CCC4-4E1E-9902-C3C36AB3FDA4}" type="datetimeFigureOut">
              <a:rPr lang="en-US" smtClean="0"/>
              <a:pPr/>
              <a:t>11/2/2012</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a:xfrm>
            <a:off x="8156448" y="6422064"/>
            <a:ext cx="762000" cy="365125"/>
          </a:xfrm>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564CF2E0-CCC4-4E1E-9902-C3C36AB3FDA4}" type="datetimeFigureOut">
              <a:rPr lang="en-US" smtClean="0"/>
              <a:pPr/>
              <a:t>11/2/2012</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6F42FDE4-A7DD-41A7-A0A6-9B649FB43336}" type="slidenum">
              <a:rPr kumimoji="0" lang="en-US" smtClean="0"/>
              <a:pPr/>
              <a:t>‹#›</a:t>
            </a:fld>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64CF2E0-CCC4-4E1E-9902-C3C36AB3FDA4}" type="datetimeFigureOut">
              <a:rPr lang="en-US" smtClean="0"/>
              <a:pPr/>
              <a:t>11/2/2012</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64CF2E0-CCC4-4E1E-9902-C3C36AB3FDA4}" type="datetimeFigureOut">
              <a:rPr lang="en-US" smtClean="0"/>
              <a:pPr/>
              <a:t>11/2/2012</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algn="r" eaLnBrk="1" latinLnBrk="0" hangingPunct="1"/>
            <a:fld id="{564CF2E0-CCC4-4E1E-9902-C3C36AB3FDA4}" type="datetimeFigureOut">
              <a:rPr lang="en-US" smtClean="0"/>
              <a:pPr algn="r" eaLnBrk="1" latinLnBrk="0" hangingPunct="1"/>
              <a:t>11/2/2012</a:t>
            </a:fld>
            <a:endParaRPr lang="en-US" sz="1400" dirty="0">
              <a:solidFill>
                <a:schemeClr val="tx2"/>
              </a:solidFill>
            </a:endParaRPr>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kumimoji="0" lang="en-US" sz="1400" dirty="0">
              <a:solidFill>
                <a:schemeClr val="tx2"/>
              </a:solidFill>
            </a:endParaRPr>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p:txBody>
          <a:bodyPr/>
          <a:lstStyle/>
          <a:p>
            <a:r>
              <a:rPr lang="ru-RU" dirty="0" smtClean="0"/>
              <a:t>Съедобные и несъедобные</a:t>
            </a:r>
            <a:br>
              <a:rPr lang="ru-RU" dirty="0" smtClean="0"/>
            </a:br>
            <a:r>
              <a:rPr lang="ru-RU" dirty="0" smtClean="0"/>
              <a:t>грибы.</a:t>
            </a:r>
            <a:endParaRPr lang="ru-RU" dirty="0"/>
          </a:p>
        </p:txBody>
      </p:sp>
      <p:sp>
        <p:nvSpPr>
          <p:cNvPr id="2" name="Подзаголовок 1"/>
          <p:cNvSpPr>
            <a:spLocks noGrp="1"/>
          </p:cNvSpPr>
          <p:nvPr>
            <p:ph type="subTitle" idx="1"/>
          </p:nvPr>
        </p:nvSpPr>
        <p:spPr/>
        <p:txBody>
          <a:bodyPr/>
          <a:lstStyle/>
          <a:p>
            <a:r>
              <a:rPr lang="ru-RU" dirty="0" smtClean="0"/>
              <a:t>Катя Самуйлина  2«Б»</a:t>
            </a:r>
            <a:endParaRPr lang="ru-RU" dirty="0"/>
          </a:p>
        </p:txBody>
      </p:sp>
    </p:spTree>
  </p:cSld>
  <p:clrMapOvr>
    <a:masterClrMapping/>
  </p:clrMapOvr>
  <p:transition>
    <p:sndAc>
      <p:stSnd>
        <p:snd r:embed="rId2"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029400"/>
          </a:xfrm>
        </p:spPr>
        <p:txBody>
          <a:bodyPr>
            <a:noAutofit/>
          </a:bodyPr>
          <a:lstStyle/>
          <a:p>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Обильные дожди нынешним летом необыкновенно радуют любителей так называемой "тихой охоты". Повсеместно - в лесах и на полянках грибники с непомерным азартом ищут рыжики, белые, грузди, опята, подосиновики, маслята, лисички и шампиньоны. Главное при этом - не только найти грибное место, но и остаться в живых. А для этого надо уметь отличить хороший гриб от опасного, потому что малейшая ошибка может иметь тяжелые последствия. </a:t>
            </a:r>
            <a:b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И не надо думать, что самые заядлые грибники - это тетки пенсионного возраста, замотанные в старые кофты и увешанные самодельными корзинками. Между прочим "тихая охота" - это почти идеальный вид короткого отдыха для любого россиянина, особенно городского жителя. Несколько часов ходьбы по лесу с его мягким свежим воздухом и тишиной очистят ваши легкие от городского смога, разгладят морщинки озабоченности и создадут релаксацию получше любого модного психоаналитика. Так что бросайте все свои дела и отправляйтесь в лес. Но постарайтесь все же уяснить для себя хоть некоторые главы из азбуки грибника. </a:t>
            </a:r>
            <a:b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Итак, какими бывают съедобные грибы и чем они отличаются от своих несъедобных собратьев? </a:t>
            </a:r>
            <a:b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endParaRPr lang="ru-RU"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12160" y="0"/>
            <a:ext cx="3131840" cy="594320"/>
          </a:xfrm>
        </p:spPr>
        <p:txBody>
          <a:bodyPr>
            <a:normAutofit fontScale="90000"/>
          </a:bodyPr>
          <a:lstStyle/>
          <a:p>
            <a:r>
              <a:rPr lang="ru-RU" sz="4400" dirty="0" smtClean="0"/>
              <a:t>Белый гриб</a:t>
            </a:r>
            <a:r>
              <a:rPr lang="ru-RU" dirty="0" smtClean="0"/>
              <a:t>.</a:t>
            </a:r>
            <a:endParaRPr lang="ru-RU" dirty="0"/>
          </a:p>
        </p:txBody>
      </p:sp>
      <p:sp>
        <p:nvSpPr>
          <p:cNvPr id="3" name="Текст 2"/>
          <p:cNvSpPr>
            <a:spLocks noGrp="1"/>
          </p:cNvSpPr>
          <p:nvPr>
            <p:ph type="body" idx="2"/>
          </p:nvPr>
        </p:nvSpPr>
        <p:spPr>
          <a:xfrm rot="10800000" flipV="1">
            <a:off x="0" y="0"/>
            <a:ext cx="7092280" cy="6858000"/>
          </a:xfrm>
        </p:spPr>
        <p:txBody>
          <a:bodyPr>
            <a:normAutofit fontScale="25000" lnSpcReduction="20000"/>
            <a:scene3d>
              <a:camera prst="orthographicFront"/>
              <a:lightRig rig="glow" dir="tl">
                <a:rot lat="0" lon="0" rev="5400000"/>
              </a:lightRig>
            </a:scene3d>
            <a:sp3d contourW="12700">
              <a:bevelT w="25400" h="25400"/>
              <a:contourClr>
                <a:schemeClr val="accent6">
                  <a:shade val="73000"/>
                </a:schemeClr>
              </a:contourClr>
            </a:sp3d>
          </a:bodyPr>
          <a:lstStyle/>
          <a:p>
            <a:endParaRPr lang="ru-RU" sz="9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r>
              <a:rPr lang="ru-RU" sz="7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ru-RU" sz="7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r>
              <a:rPr lang="ru-RU" sz="9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Свое название белый гриб получил потому, что у него трубчатый слой поверхности шляпки в отличие от других грибов остается белым и после сушки. Второе, местное, название гриба — боровик.</a:t>
            </a:r>
            <a:br>
              <a:rPr lang="ru-RU" sz="9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ru-RU" sz="9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Шляпка белого гриба в диаметре достигает 8—20, а иногда и более сантиметров. В августе 1975 года находили эти грибы весом 750—800 граммов.</a:t>
            </a:r>
            <a:br>
              <a:rPr lang="ru-RU" sz="9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ru-RU" sz="9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В молодом возрасте у белого гриба шляпка полушаровидная, но по мере старения его становится выпуклой и даже плоской. Хотя редко, но встречаются экземпляры в зрелом возрасте, у которых края шляпки завернуты кверху. Окраска верхней части шляпки может быть белой, темно-бурой или даже лилово-бурой. Цвет ее зависит от характера леса, сезона и возраста гриба. В березняках встречаются более светлые шляпки, в сосновых и смешанных лесах — темные.</a:t>
            </a:r>
          </a:p>
          <a:p>
            <a:endParaRPr lang="ru-RU" sz="9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1026" name="Picture 2"/>
          <p:cNvPicPr>
            <a:picLocks noGrp="1" noChangeAspect="1" noChangeArrowheads="1"/>
          </p:cNvPicPr>
          <p:nvPr>
            <p:ph sz="half" idx="1"/>
          </p:nvPr>
        </p:nvPicPr>
        <p:blipFill>
          <a:blip r:embed="rId2" cstate="print"/>
          <a:stretch>
            <a:fillRect/>
          </a:stretch>
        </p:blipFill>
        <p:spPr bwMode="auto">
          <a:xfrm>
            <a:off x="7239000" y="2780928"/>
            <a:ext cx="1905000" cy="14287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7236296" y="764704"/>
            <a:ext cx="1765498" cy="19989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63688" y="0"/>
            <a:ext cx="5199112" cy="1066800"/>
          </a:xfrm>
        </p:spPr>
        <p:txBody>
          <a:bodyPr>
            <a:normAutofit/>
          </a:bodyPr>
          <a:lstStyle/>
          <a:p>
            <a:r>
              <a:rPr lang="ru-RU" sz="4000" dirty="0" smtClean="0"/>
              <a:t>Поплавок серый.</a:t>
            </a:r>
            <a:endParaRPr lang="ru-RU" sz="4000" dirty="0"/>
          </a:p>
        </p:txBody>
      </p:sp>
      <p:sp>
        <p:nvSpPr>
          <p:cNvPr id="3" name="Текст 2"/>
          <p:cNvSpPr>
            <a:spLocks noGrp="1"/>
          </p:cNvSpPr>
          <p:nvPr>
            <p:ph type="body" idx="2"/>
          </p:nvPr>
        </p:nvSpPr>
        <p:spPr>
          <a:xfrm>
            <a:off x="3563888" y="836712"/>
            <a:ext cx="5400600" cy="5184576"/>
          </a:xfrm>
        </p:spPr>
        <p:txBody>
          <a:bodyPr>
            <a:normAutofit/>
          </a:bodyPr>
          <a:lstStyle/>
          <a:p>
            <a:r>
              <a:rPr lang="ru-RU" dirty="0" smtClean="0"/>
              <a:t/>
            </a:r>
            <a:br>
              <a:rPr lang="ru-RU" dirty="0" smtClean="0"/>
            </a:br>
            <a:r>
              <a:rPr lang="ru-RU" sz="2000" dirty="0" smtClean="0"/>
              <a:t>Шляпка гриба серая, серебристо-серая или буроватая, в диаметре до 10 сантиметров. В молодом возрасте она колокольчатая, затем плоская с бугорком посередине. По краю полосатая, рубчатая, сухая, шелковистая с белыми исчезающими хлопьями на поверхности. Пластинки свободные, белые, не изменяющие своей окраски. Ножка длинная (до 15 сантиметров), цилиндрическая, при основании с широким влагалищем, белая, пушисто-чешуйчатая или гладкая.</a:t>
            </a:r>
            <a:br>
              <a:rPr lang="ru-RU" sz="2000" dirty="0" smtClean="0"/>
            </a:br>
            <a:r>
              <a:rPr lang="ru-RU" sz="2000" dirty="0" smtClean="0"/>
              <a:t>По внешнему виду поплавок серый имеет некоторое сходство с бледной поганкой и мухомором </a:t>
            </a:r>
            <a:r>
              <a:rPr lang="ru-RU" sz="2000" dirty="0" err="1" smtClean="0"/>
              <a:t>пантерным</a:t>
            </a:r>
            <a:r>
              <a:rPr lang="ru-RU" sz="2000" dirty="0" smtClean="0"/>
              <a:t>, но отличается от них отсутствием кольца в верхней части ножки.</a:t>
            </a:r>
            <a:endParaRPr lang="ru-RU" sz="2000" dirty="0"/>
          </a:p>
        </p:txBody>
      </p:sp>
      <p:pic>
        <p:nvPicPr>
          <p:cNvPr id="2051" name="Picture 3"/>
          <p:cNvPicPr>
            <a:picLocks noGrp="1" noChangeAspect="1" noChangeArrowheads="1"/>
          </p:cNvPicPr>
          <p:nvPr>
            <p:ph sz="half" idx="1"/>
          </p:nvPr>
        </p:nvPicPr>
        <p:blipFill>
          <a:blip r:embed="rId3" cstate="print"/>
          <a:srcRect/>
          <a:stretch>
            <a:fillRect/>
          </a:stretch>
        </p:blipFill>
        <p:spPr bwMode="auto">
          <a:xfrm>
            <a:off x="179512" y="1988840"/>
            <a:ext cx="3168352" cy="2376264"/>
          </a:xfrm>
          <a:prstGeom prst="rect">
            <a:avLst/>
          </a:prstGeom>
          <a:noFill/>
          <a:ln w="9525">
            <a:noFill/>
            <a:miter lim="800000"/>
            <a:headEnd/>
            <a:tailEnd/>
          </a:ln>
        </p:spPr>
      </p:pic>
    </p:spTree>
  </p:cSld>
  <p:clrMapOvr>
    <a:masterClrMapping/>
  </p:clrMapOvr>
  <p:transition>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1340768"/>
            <a:ext cx="2304256" cy="522288"/>
          </a:xfrm>
        </p:spPr>
        <p:txBody>
          <a:bodyPr>
            <a:normAutofit fontScale="90000"/>
          </a:bodyPr>
          <a:lstStyle/>
          <a:p>
            <a:r>
              <a:rPr lang="ru-RU" sz="2800" dirty="0" smtClean="0"/>
              <a:t>Колпак кольчатый</a:t>
            </a:r>
            <a:endParaRPr lang="ru-RU" sz="2800" dirty="0"/>
          </a:p>
        </p:txBody>
      </p:sp>
      <p:sp>
        <p:nvSpPr>
          <p:cNvPr id="4" name="Текст 3"/>
          <p:cNvSpPr>
            <a:spLocks noGrp="1"/>
          </p:cNvSpPr>
          <p:nvPr>
            <p:ph type="body" sz="half" idx="2"/>
          </p:nvPr>
        </p:nvSpPr>
        <p:spPr>
          <a:xfrm>
            <a:off x="0" y="2348880"/>
            <a:ext cx="9144000" cy="4365104"/>
          </a:xfrm>
        </p:spPr>
        <p:txBody>
          <a:bodyPr>
            <a:noAutofit/>
          </a:bodyPr>
          <a:lstStyle/>
          <a:p>
            <a:r>
              <a:rPr lang="ru-RU" sz="2800" dirty="0" smtClean="0"/>
              <a:t>Съедобный пластинчатый гриб. Наиболее распространен в Западной и Восточной Европе, встречается в западной и центральной части России, в других районах не растет, поэтому в нашей стране не очень известен. В местах произрастания у местного населения имеет названия – турок, курочка, </a:t>
            </a:r>
            <a:r>
              <a:rPr lang="ru-RU" sz="2800" dirty="0" err="1" smtClean="0"/>
              <a:t>приболотник</a:t>
            </a:r>
            <a:r>
              <a:rPr lang="ru-RU" sz="2800" dirty="0" smtClean="0"/>
              <a:t> белый. Колпак кольчатый предпочитает хвойные леса, но встречается в лиственных и смешанных. Обычное растет в мшистых местах, на черничниках. Не редок в горных лесах.</a:t>
            </a:r>
            <a:endParaRPr lang="ru-RU" sz="2800" dirty="0"/>
          </a:p>
        </p:txBody>
      </p:sp>
      <p:pic>
        <p:nvPicPr>
          <p:cNvPr id="5" name="Picture 2"/>
          <p:cNvPicPr>
            <a:picLocks noChangeAspect="1" noChangeArrowheads="1"/>
          </p:cNvPicPr>
          <p:nvPr/>
        </p:nvPicPr>
        <p:blipFill>
          <a:blip r:embed="rId3" cstate="print"/>
          <a:srcRect t="1952" b="1952"/>
          <a:stretch>
            <a:fillRect/>
          </a:stretch>
        </p:blipFill>
        <p:spPr bwMode="auto">
          <a:xfrm>
            <a:off x="2987824" y="260648"/>
            <a:ext cx="2246841" cy="1619344"/>
          </a:xfrm>
          <a:prstGeom prst="rect">
            <a:avLst/>
          </a:prstGeom>
          <a:noFill/>
          <a:ln w="9525">
            <a:noFill/>
            <a:miter lim="800000"/>
            <a:headEnd/>
            <a:tailEnd/>
          </a:ln>
          <a:effectLst>
            <a:reflection blurRad="1000" stA="49000" endA="500" endPos="10000" dist="900" dir="5400000" sy="-90000" algn="bl" rotWithShape="0"/>
          </a:effectLst>
        </p:spPr>
      </p:pic>
      <p:pic>
        <p:nvPicPr>
          <p:cNvPr id="2050" name="Picture 2"/>
          <p:cNvPicPr>
            <a:picLocks noChangeAspect="1" noChangeArrowheads="1"/>
          </p:cNvPicPr>
          <p:nvPr/>
        </p:nvPicPr>
        <p:blipFill>
          <a:blip r:embed="rId4" cstate="print"/>
          <a:srcRect/>
          <a:stretch>
            <a:fillRect/>
          </a:stretch>
        </p:blipFill>
        <p:spPr bwMode="auto">
          <a:xfrm>
            <a:off x="5940152" y="116632"/>
            <a:ext cx="2592288" cy="2028084"/>
          </a:xfrm>
          <a:prstGeom prst="rect">
            <a:avLst/>
          </a:prstGeom>
          <a:noFill/>
          <a:ln w="9525">
            <a:noFill/>
            <a:miter lim="800000"/>
            <a:headEnd/>
            <a:tailEnd/>
          </a:ln>
        </p:spPr>
      </p:pic>
      <p:sp>
        <p:nvSpPr>
          <p:cNvPr id="7" name="TextBox 6"/>
          <p:cNvSpPr txBox="1"/>
          <p:nvPr/>
        </p:nvSpPr>
        <p:spPr>
          <a:xfrm>
            <a:off x="5940152" y="116632"/>
            <a:ext cx="2448272" cy="369332"/>
          </a:xfrm>
          <a:prstGeom prst="rect">
            <a:avLst/>
          </a:prstGeom>
          <a:noFill/>
        </p:spPr>
        <p:txBody>
          <a:bodyPr wrap="square" rtlCol="0">
            <a:spAutoFit/>
          </a:bodyPr>
          <a:lstStyle/>
          <a:p>
            <a:r>
              <a:rPr lang="ru-RU" dirty="0" smtClean="0"/>
              <a:t>съедобный</a:t>
            </a:r>
            <a:endParaRPr lang="ru-RU" dirty="0"/>
          </a:p>
        </p:txBody>
      </p:sp>
    </p:spTree>
  </p:cSld>
  <p:clrMapOvr>
    <a:masterClrMapping/>
  </p:clrMapOvr>
  <p:transition>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3312368" cy="2376264"/>
          </a:xfrm>
        </p:spPr>
        <p:txBody>
          <a:bodyPr>
            <a:normAutofit/>
          </a:bodyPr>
          <a:lstStyle/>
          <a:p>
            <a:r>
              <a:rPr lang="ru-RU" sz="3600" dirty="0" smtClean="0"/>
              <a:t>Волнушка</a:t>
            </a:r>
            <a:endParaRPr lang="ru-RU" sz="3600" dirty="0"/>
          </a:p>
        </p:txBody>
      </p:sp>
      <p:sp>
        <p:nvSpPr>
          <p:cNvPr id="4" name="Текст 3"/>
          <p:cNvSpPr>
            <a:spLocks noGrp="1"/>
          </p:cNvSpPr>
          <p:nvPr>
            <p:ph type="body" sz="half" idx="2"/>
          </p:nvPr>
        </p:nvSpPr>
        <p:spPr>
          <a:xfrm>
            <a:off x="2627784" y="0"/>
            <a:ext cx="6516216" cy="6858000"/>
          </a:xfrm>
        </p:spPr>
        <p:txBody>
          <a:bodyPr>
            <a:normAutofit fontScale="47500" lnSpcReduction="20000"/>
          </a:bodyPr>
          <a:lstStyle/>
          <a:p>
            <a:r>
              <a:rPr lang="ru-RU" sz="3800" dirty="0" smtClean="0"/>
              <a:t>Размеры гриба небольшие, диаметр шляпки редко бывает больше 10 сантиметров. Шляпка сначала плоская, с ямкой в центре, позднее становится воронковидной. Сильно опущенные светлой бахромой края ее завернуты внутрь. С возрастом гриба края разгибаются и даже поднимаются кверху. Окраска шляпки розовая или желтовато-розовая с концентрическими зонами (волнами) в середине. Видимо, за такую расцветку шляпки гриб получил свое название. При старении волнушка выцветает, ее полосы (волны) делаются едва заметными, густая опушка, редеет, становится клочковатой. Пластинки тонкие, белые или слегка розоватые. Ножка полая внутри, почти одного цвета со шляпкой. Мякоть белая или розовая, ломкая. На разрезе гриб выделяет обильный белый сильно жгучий сок.</a:t>
            </a:r>
            <a:br>
              <a:rPr lang="ru-RU" sz="3800" dirty="0" smtClean="0"/>
            </a:br>
            <a:r>
              <a:rPr lang="ru-RU" sz="3800" dirty="0" smtClean="0"/>
              <a:t>Волнушка розовая по своим внешним признакам несколько похожа на рыжик. Отличается от него расцветкой пластинок, белым млечным соком и сильной </a:t>
            </a:r>
            <a:r>
              <a:rPr lang="ru-RU" sz="3800" dirty="0" err="1" smtClean="0"/>
              <a:t>опушенностью</a:t>
            </a:r>
            <a:r>
              <a:rPr lang="ru-RU" sz="3800" dirty="0" smtClean="0"/>
              <a:t> шляпки.</a:t>
            </a:r>
            <a:br>
              <a:rPr lang="ru-RU" sz="3800" dirty="0" smtClean="0"/>
            </a:br>
            <a:r>
              <a:rPr lang="ru-RU" sz="3800" dirty="0" smtClean="0"/>
              <a:t>Волнушка растет в березовых или смешанных с березой лесах. Встречается часто, но не обильна. Растут волнушки одиночно и группами с августа по октябрь. Первые грибы появляются во второй декаде августа. Количество грибов постепенно увеличивается, в середине сентября их становится заметно больше. Растут они до самых заморозков. </a:t>
            </a:r>
            <a:br>
              <a:rPr lang="ru-RU" sz="3800" dirty="0" smtClean="0"/>
            </a:br>
            <a:r>
              <a:rPr lang="ru-RU" sz="3800" dirty="0" smtClean="0"/>
              <a:t>Волнушки относятся к съедобным грибам второй категории ценности. В пищу употребляются в соленом виде, хотя можно их и мариновать. Свежие волнушки имеют жгуче-едкий вкус, поэтому их необходимо вымачивать в холодной воде или отваривать. После засолки и маринования волнушки теряют свою красивую расцветку, становятся желтоватыми.</a:t>
            </a:r>
          </a:p>
          <a:p>
            <a:endParaRPr lang="ru-RU" dirty="0"/>
          </a:p>
        </p:txBody>
      </p:sp>
      <p:sp>
        <p:nvSpPr>
          <p:cNvPr id="13" name="TextBox 12"/>
          <p:cNvSpPr txBox="1"/>
          <p:nvPr/>
        </p:nvSpPr>
        <p:spPr>
          <a:xfrm>
            <a:off x="0" y="2852936"/>
            <a:ext cx="2160240" cy="1754326"/>
          </a:xfrm>
          <a:prstGeom prst="rect">
            <a:avLst/>
          </a:prstGeom>
          <a:noFill/>
        </p:spPr>
        <p:txBody>
          <a:bodyPr wrap="square" rtlCol="0">
            <a:spAutoFit/>
          </a:bodyPr>
          <a:lstStyle/>
          <a:p>
            <a:endParaRPr lang="ru-RU" dirty="0" smtClean="0"/>
          </a:p>
          <a:p>
            <a:r>
              <a:rPr lang="ru-RU" dirty="0" smtClean="0"/>
              <a:t>Картинки нет!</a:t>
            </a:r>
          </a:p>
          <a:p>
            <a:endParaRPr lang="ru-RU" dirty="0" smtClean="0"/>
          </a:p>
          <a:p>
            <a:endParaRPr lang="ru-RU" dirty="0" smtClean="0"/>
          </a:p>
          <a:p>
            <a:r>
              <a:rPr lang="ru-RU" dirty="0" smtClean="0"/>
              <a:t>Приношу извинения!</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08704" y="-315416"/>
            <a:ext cx="144016" cy="72008"/>
          </a:xfrm>
          <a:solidFill>
            <a:schemeClr val="tx1">
              <a:lumMod val="95000"/>
            </a:schemeClr>
          </a:solidFill>
        </p:spPr>
        <p:txBody>
          <a:bodyPr>
            <a:normAutofit fontScale="90000"/>
          </a:bodyPr>
          <a:lstStyle/>
          <a:p>
            <a:endParaRPr lang="ru-RU" dirty="0"/>
          </a:p>
        </p:txBody>
      </p:sp>
      <p:sp>
        <p:nvSpPr>
          <p:cNvPr id="3" name="Текст 2"/>
          <p:cNvSpPr>
            <a:spLocks noGrp="1"/>
          </p:cNvSpPr>
          <p:nvPr>
            <p:ph type="body" idx="2"/>
          </p:nvPr>
        </p:nvSpPr>
        <p:spPr>
          <a:xfrm>
            <a:off x="6156176" y="0"/>
            <a:ext cx="2987824" cy="1052736"/>
          </a:xfrm>
        </p:spPr>
        <p:txBody>
          <a:bodyPr/>
          <a:lstStyle/>
          <a:p>
            <a:r>
              <a:rPr lang="ru-RU" sz="2400" b="1" dirty="0" smtClean="0">
                <a:solidFill>
                  <a:srgbClr val="FF0000"/>
                </a:solidFill>
              </a:rPr>
              <a:t>Моховик желто-бурый</a:t>
            </a:r>
            <a:endParaRPr lang="ru-RU" sz="2400" dirty="0" smtClean="0">
              <a:solidFill>
                <a:srgbClr val="FF0000"/>
              </a:solidFill>
            </a:endParaRPr>
          </a:p>
          <a:p>
            <a:endParaRPr lang="ru-RU" dirty="0"/>
          </a:p>
        </p:txBody>
      </p:sp>
      <p:sp>
        <p:nvSpPr>
          <p:cNvPr id="4" name="Содержимое 3"/>
          <p:cNvSpPr>
            <a:spLocks noGrp="1"/>
          </p:cNvSpPr>
          <p:nvPr>
            <p:ph sz="half" idx="1"/>
          </p:nvPr>
        </p:nvSpPr>
        <p:spPr>
          <a:xfrm>
            <a:off x="0" y="0"/>
            <a:ext cx="6300192" cy="6858000"/>
          </a:xfrm>
        </p:spPr>
        <p:txBody>
          <a:bodyPr>
            <a:normAutofit fontScale="77500" lnSpcReduction="20000"/>
          </a:bodyPr>
          <a:lstStyle/>
          <a:p>
            <a:r>
              <a:rPr lang="ru-RU" dirty="0" smtClean="0"/>
              <a:t>Растет на песчаных почвах в сосняке с июля по сентябрь. Встречается довольно часто по одиночке и группами. Шляпка не больше 10 см в диаметре, выпуклая, мясистая, темно-желтая, почти коричневая, или охристо-бурая, с бурова­тыми чешуйками. Мякоть желтоватая, на разломе немного си­неет. Трубчатый слой коричневого цвета, трубочки с очень мелкими порами. Ножка вырастает до 8 см в длину, 1-3 см толщиной, цилиндриче­ская, плотная, серо-желтая, иногда с буроватым оттен­ком.</a:t>
            </a:r>
            <a:br>
              <a:rPr lang="ru-RU" dirty="0" smtClean="0"/>
            </a:br>
            <a:r>
              <a:rPr lang="ru-RU" dirty="0" smtClean="0"/>
              <a:t>Желто-бурый моховик нередко путают с другими грибами, особенно с козляком. Этот гриб похож также на подосиновик, особенно в молодом возрасте.</a:t>
            </a:r>
            <a:br>
              <a:rPr lang="ru-RU" dirty="0" smtClean="0"/>
            </a:br>
            <a:r>
              <a:rPr lang="ru-RU" dirty="0" smtClean="0"/>
              <a:t>Моховик желто-бурый как и моховик зеленый съедобен. Его жарят, варят, маринуют, реже сушат. Для маринования лучше использовать грибы со шляпкой не более 6 сантиметров. Маринад получается темным, тягучим. Но это не должно пу­гать: вкусовые качества переработанных грибов отменны.</a:t>
            </a:r>
          </a:p>
          <a:p>
            <a:r>
              <a:rPr lang="ru-RU" dirty="0" smtClean="0"/>
              <a:t/>
            </a:r>
            <a:br>
              <a:rPr lang="ru-RU" dirty="0" smtClean="0"/>
            </a:br>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6372200" y="2060848"/>
            <a:ext cx="1905000" cy="1428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TotalTime>
  <Words>391</Words>
  <Application>Microsoft Office PowerPoint</Application>
  <PresentationFormat>Экран (4:3)</PresentationFormat>
  <Paragraphs>21</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Техническая</vt:lpstr>
      <vt:lpstr>Съедобные и несъедобные грибы.</vt:lpstr>
      <vt:lpstr>Обильные дожди нынешним летом необыкновенно радуют любителей так называемой "тихой охоты". Повсеместно - в лесах и на полянках грибники с непомерным азартом ищут рыжики, белые, грузди, опята, подосиновики, маслята, лисички и шампиньоны. Главное при этом - не только найти грибное место, но и остаться в живых. А для этого надо уметь отличить хороший гриб от опасного, потому что малейшая ошибка может иметь тяжелые последствия.   И не надо думать, что самые заядлые грибники - это тетки пенсионного возраста, замотанные в старые кофты и увешанные самодельными корзинками. Между прочим "тихая охота" - это почти идеальный вид короткого отдыха для любого россиянина, особенно городского жителя. Несколько часов ходьбы по лесу с его мягким свежим воздухом и тишиной очистят ваши легкие от городского смога, разгладят морщинки озабоченности и создадут релаксацию получше любого модного психоаналитика. Так что бросайте все свои дела и отправляйтесь в лес. Но постарайтесь все же уяснить для себя хоть некоторые главы из азбуки грибника.   Итак, какими бывают съедобные грибы и чем они отличаются от своих несъедобных собратьев?  </vt:lpstr>
      <vt:lpstr>Белый гриб.</vt:lpstr>
      <vt:lpstr>Поплавок серый.</vt:lpstr>
      <vt:lpstr>Колпак кольчатый</vt:lpstr>
      <vt:lpstr>Волнушка</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Съедобные и несъе</dc:title>
  <dc:creator>Москва</dc:creator>
  <cp:lastModifiedBy>Москва</cp:lastModifiedBy>
  <cp:revision>15</cp:revision>
  <dcterms:created xsi:type="dcterms:W3CDTF">2012-03-03T17:59:30Z</dcterms:created>
  <dcterms:modified xsi:type="dcterms:W3CDTF">2012-11-02T19:32:34Z</dcterms:modified>
</cp:coreProperties>
</file>