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74" r:id="rId8"/>
    <p:sldId id="261" r:id="rId9"/>
    <p:sldId id="262" r:id="rId10"/>
    <p:sldId id="263" r:id="rId11"/>
    <p:sldId id="264" r:id="rId12"/>
    <p:sldId id="275" r:id="rId13"/>
    <p:sldId id="265" r:id="rId14"/>
    <p:sldId id="266" r:id="rId15"/>
    <p:sldId id="267" r:id="rId16"/>
    <p:sldId id="268" r:id="rId17"/>
    <p:sldId id="276" r:id="rId18"/>
    <p:sldId id="269" r:id="rId19"/>
    <p:sldId id="270" r:id="rId20"/>
    <p:sldId id="271" r:id="rId21"/>
    <p:sldId id="272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A5E075-5CC4-41E2-A675-07628D14316F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22351B8-BCE0-481D-BF16-EF56F47A36E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0688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Some elements </a:t>
            </a:r>
            <a:endParaRPr lang="ru-RU" sz="9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72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of the periodic table</a:t>
            </a:r>
            <a:endParaRPr lang="ru-RU" sz="7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764704"/>
            <a:ext cx="7560840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endParaRPr lang="ru-RU" sz="3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157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76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history of discovery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484784"/>
            <a:ext cx="89289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</a:rPr>
              <a:t>1735</a:t>
            </a:r>
          </a:p>
          <a:p>
            <a:pPr algn="ctr"/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</a:rPr>
              <a:t>Swedish mineralogist</a:t>
            </a:r>
          </a:p>
          <a:p>
            <a:pPr algn="ctr"/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</a:rPr>
              <a:t>Georg Brandt</a:t>
            </a:r>
            <a:endParaRPr lang="ru-RU" sz="8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9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physical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49236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hard metal</a:t>
            </a:r>
            <a:endParaRPr lang="ru-RU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endParaRPr lang="en-US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exists in two versions</a:t>
            </a:r>
            <a:endParaRPr lang="ru-RU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endParaRPr lang="en-US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melting point of 1494 ° C</a:t>
            </a:r>
            <a:endParaRPr lang="ru-RU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endParaRPr lang="en-US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ctr"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ferromagnetic material</a:t>
            </a:r>
          </a:p>
        </p:txBody>
      </p:sp>
    </p:spTree>
    <p:extLst>
      <p:ext uri="{BB962C8B-B14F-4D97-AF65-F5344CB8AC3E}">
        <p14:creationId xmlns:p14="http://schemas.microsoft.com/office/powerpoint/2010/main" val="221463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chemical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589891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2Co + O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= 2CoO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289066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Co + Br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= CoBr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40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3009146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2Co + N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= 2CoN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3729226"/>
            <a:ext cx="3535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3Co + C = Co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4510861"/>
            <a:ext cx="7647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Co + 2H</a:t>
            </a:r>
            <a:r>
              <a:rPr lang="pt-BR" sz="36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SO</a:t>
            </a:r>
            <a:r>
              <a:rPr lang="pt-BR" sz="3600" baseline="-25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 = CoSO</a:t>
            </a:r>
            <a:r>
              <a:rPr lang="pt-BR" sz="3600" baseline="-25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 + SO</a:t>
            </a:r>
            <a:r>
              <a:rPr lang="pt-BR" sz="36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 + 2H</a:t>
            </a:r>
            <a:r>
              <a:rPr lang="pt-BR" sz="36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78720" y="5229200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2Co + 8CO = Co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(CO)</a:t>
            </a:r>
            <a:r>
              <a:rPr lang="en-US" sz="4000" baseline="-25000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endParaRPr lang="ru-RU" sz="40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biological</a:t>
            </a:r>
            <a:r>
              <a:rPr lang="en-US" sz="6000" dirty="0" smtClean="0">
                <a:latin typeface="Algerian" pitchFamily="82" charset="0"/>
              </a:rPr>
              <a:t>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function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00808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V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ital for the body trace element.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It is a part of vitamin B12 (cobalamin).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It is involved in blood formation, function of the nervous system and liver, enzymatic reactions.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The human need for cobalt 0,007-0,015 mg daily.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In the absence of cobalt akobaltoz develops.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9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779214"/>
            <a:ext cx="7488832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Ni</a:t>
            </a:r>
            <a:endParaRPr lang="ru-RU" sz="3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4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76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history of discovery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089879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</a:rPr>
              <a:t>1751</a:t>
            </a:r>
          </a:p>
          <a:p>
            <a:pPr algn="ctr"/>
            <a:r>
              <a:rPr lang="en-US" sz="6600" dirty="0" err="1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en-US" sz="6600" dirty="0" err="1" smtClean="0">
                <a:solidFill>
                  <a:schemeClr val="tx2">
                    <a:lumMod val="75000"/>
                  </a:schemeClr>
                </a:solidFill>
              </a:rPr>
              <a:t>wedish</a:t>
            </a:r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</a:rPr>
              <a:t> mineralogist</a:t>
            </a:r>
          </a:p>
          <a:p>
            <a:pPr algn="ctr"/>
            <a:r>
              <a:rPr lang="en-US" sz="6600" dirty="0" err="1" smtClean="0">
                <a:solidFill>
                  <a:schemeClr val="tx2">
                    <a:lumMod val="75000"/>
                  </a:schemeClr>
                </a:solidFill>
              </a:rPr>
              <a:t>Cronstedt</a:t>
            </a:r>
            <a:endParaRPr lang="ru-RU" sz="6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71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physical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978962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silver-white metal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does not tarnish in air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Has a face-centered cubic lattice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In its pure form is very plastic and easy to work pressure.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Density 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(at n. Y.) = 8.902 g / cm ³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Melting point = 1726 K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chemical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739" y="1702549"/>
            <a:ext cx="3528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2Ni + O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 = 2NiO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678" y="3059668"/>
            <a:ext cx="3528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3Ni + N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 = Ni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36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16435" y="3789040"/>
            <a:ext cx="3111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2Ni + B = Ni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B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438853"/>
            <a:ext cx="84673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solidFill>
                  <a:schemeClr val="tx2">
                    <a:lumMod val="75000"/>
                  </a:schemeClr>
                </a:solidFill>
              </a:rPr>
              <a:t>Ni + 4HNO</a:t>
            </a:r>
            <a:r>
              <a:rPr lang="es-ES" sz="3600" baseline="-25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s-ES" sz="3600" dirty="0">
                <a:solidFill>
                  <a:schemeClr val="tx2">
                    <a:lumMod val="75000"/>
                  </a:schemeClr>
                </a:solidFill>
              </a:rPr>
              <a:t> = Ni(NO3)2 + 2NO2 + 2H2O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95091" y="5085184"/>
            <a:ext cx="5413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Ni + CuSO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 = NiSO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 + Cu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27784" y="5733256"/>
            <a:ext cx="4256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Ni + 4CO = Ni(CO)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sz="36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87824" y="2422629"/>
            <a:ext cx="3604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Ni + Cl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 = NiCl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sz="36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7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biological</a:t>
            </a:r>
            <a:r>
              <a:rPr lang="en-US" sz="6000" dirty="0" smtClean="0">
                <a:latin typeface="Algerian" pitchFamily="82" charset="0"/>
              </a:rPr>
              <a:t>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function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556792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It is one of trace elements necessary for the normal development of living organisms.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It takes part in enzymatic reactions in animals and plants.</a:t>
            </a:r>
          </a:p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In the body, it accumulates in animal dead skin tissues, especially in the feathers.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3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94841"/>
            <a:ext cx="7704856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Hf</a:t>
            </a:r>
            <a:endParaRPr lang="ru-RU" sz="3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33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76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history of discovery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47031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1923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French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chemist</a:t>
            </a:r>
          </a:p>
          <a:p>
            <a:pPr algn="ctr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Jean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Urbain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Danish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chemist</a:t>
            </a:r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ctr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Dirk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</a:rPr>
              <a:t>Coster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endParaRPr lang="ru-RU" sz="5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Georg 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de Hevesy</a:t>
            </a:r>
            <a:endParaRPr lang="ru-RU" sz="5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0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physical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36578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silvery-white, having a surface with a bright luster is not fading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At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ordinary temperatures it has a hexagonal lattice</a:t>
            </a:r>
          </a:p>
          <a:p>
            <a:pPr algn="ctr"/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Density = 13.09 g/cm</a:t>
            </a:r>
            <a:r>
              <a:rPr lang="en-US" sz="3200" baseline="30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(20 ° C)</a:t>
            </a:r>
          </a:p>
          <a:p>
            <a:pPr algn="ctr"/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refractory metal, its melting temperature = 2222 °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One of the rare natural isotopes of hafnium, 174Hf, exhibits a weak alpha activity (half-life of 2.1015 years)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chemical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11760" y="1844824"/>
            <a:ext cx="4464496" cy="936104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Hf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 + 2F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 = HfF</a:t>
            </a:r>
            <a:r>
              <a:rPr lang="en-US" b="1" baseline="-25000" dirty="0" smtClean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4</a:t>
            </a:r>
            <a:endParaRPr lang="ru-RU" b="1" baseline="-25000" dirty="0">
              <a:solidFill>
                <a:schemeClr val="tx2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11560" y="2996952"/>
            <a:ext cx="8064896" cy="2304256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baseline="-25000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</a:rPr>
              <a:t>Other reactions that occur under the influence of very high temperatures and in practice. It also remains unclear their mechanism.</a:t>
            </a:r>
          </a:p>
        </p:txBody>
      </p:sp>
    </p:spTree>
    <p:extLst>
      <p:ext uri="{BB962C8B-B14F-4D97-AF65-F5344CB8AC3E}">
        <p14:creationId xmlns:p14="http://schemas.microsoft.com/office/powerpoint/2010/main" val="185778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biological</a:t>
            </a:r>
            <a:r>
              <a:rPr lang="en-US" sz="6000" dirty="0" smtClean="0">
                <a:latin typeface="Algerian" pitchFamily="82" charset="0"/>
              </a:rPr>
              <a:t>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function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844824"/>
            <a:ext cx="655272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>
                <a:solidFill>
                  <a:schemeClr val="tx2">
                    <a:lumMod val="75000"/>
                  </a:schemeClr>
                </a:solidFill>
              </a:rPr>
              <a:t>not installed</a:t>
            </a:r>
            <a:endParaRPr lang="ru-RU" sz="115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12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707206"/>
            <a:ext cx="6655675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He</a:t>
            </a:r>
            <a:endParaRPr lang="ru-RU" sz="3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91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76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history of discovery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16484"/>
            <a:ext cx="48245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August 18,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1868</a:t>
            </a:r>
          </a:p>
          <a:p>
            <a:pPr algn="ctr"/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French 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scientist</a:t>
            </a:r>
            <a:endParaRPr lang="en-US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Pierre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Janssen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3897630"/>
            <a:ext cx="48965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October 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20, 1868</a:t>
            </a:r>
          </a:p>
          <a:p>
            <a:pPr algn="ctr"/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English astronomer</a:t>
            </a:r>
          </a:p>
          <a:p>
            <a:pPr algn="ctr"/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Norman </a:t>
            </a:r>
            <a:r>
              <a:rPr lang="en-US" sz="4400" dirty="0" err="1">
                <a:solidFill>
                  <a:schemeClr val="tx2">
                    <a:lumMod val="75000"/>
                  </a:schemeClr>
                </a:solidFill>
              </a:rPr>
              <a:t>Lockyer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physical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practically inert chemical element.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nontoxic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is colorless, odorless and tasteless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Under normal conditions - monatomic gas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Its boiling point (T = 4,215 K for 4He) the lowest of all the simple substances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0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chemical properties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4993" y="2509153"/>
            <a:ext cx="66913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dirty="0">
                <a:solidFill>
                  <a:schemeClr val="tx2">
                    <a:lumMod val="75000"/>
                  </a:schemeClr>
                </a:solidFill>
              </a:rPr>
              <a:t>inert gas</a:t>
            </a:r>
            <a:endParaRPr lang="ru-RU" sz="13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biological</a:t>
            </a:r>
            <a:r>
              <a:rPr lang="en-US" sz="6000" dirty="0" smtClean="0">
                <a:latin typeface="Algerian" pitchFamily="82" charset="0"/>
              </a:rPr>
              <a:t>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function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93946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At the moment, the biological role is not clear</a:t>
            </a:r>
            <a:endParaRPr lang="ru-RU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0043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you have viewed the presentation of some chemical </a:t>
            </a:r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elements.</a:t>
            </a:r>
          </a:p>
          <a:p>
            <a:pPr algn="ctr"/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Slides </a:t>
            </a:r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prepared for you </a:t>
            </a:r>
            <a:r>
              <a:rPr lang="en-US" sz="4000" dirty="0" err="1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Kobets</a:t>
            </a:r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TimoPhEy</a:t>
            </a:r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,</a:t>
            </a:r>
          </a:p>
          <a:p>
            <a:pPr algn="ctr"/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Department </a:t>
            </a:r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of </a:t>
            </a:r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Chemistry,</a:t>
            </a:r>
          </a:p>
          <a:p>
            <a:pPr algn="ctr"/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the </a:t>
            </a:r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group </a:t>
            </a:r>
            <a:r>
              <a:rPr lang="en-US" sz="4000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“MXO-12</a:t>
            </a:r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"</a:t>
            </a:r>
            <a:endParaRPr lang="ru-RU" sz="4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2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416</TotalTime>
  <Words>476</Words>
  <Application>Microsoft Office PowerPoint</Application>
  <PresentationFormat>Экран (4:3)</PresentationFormat>
  <Paragraphs>93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Hf + 2F2 = HfF4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26</cp:revision>
  <dcterms:created xsi:type="dcterms:W3CDTF">2012-11-03T16:41:17Z</dcterms:created>
  <dcterms:modified xsi:type="dcterms:W3CDTF">2012-11-05T18:03:42Z</dcterms:modified>
</cp:coreProperties>
</file>