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7" r:id="rId9"/>
    <p:sldId id="264" r:id="rId10"/>
    <p:sldId id="269" r:id="rId11"/>
    <p:sldId id="270" r:id="rId12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41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3" d="100"/>
          <a:sy n="53" d="100"/>
        </p:scale>
        <p:origin x="-1842" y="-10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8C8661-CB05-4D4F-BA2E-8964CC1AB436}" type="datetimeFigureOut">
              <a:rPr lang="ru-RU" smtClean="0"/>
              <a:pPr/>
              <a:t>03.06.2012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D30F4A-5042-4488-A26C-4F9194C4C58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D30F4A-5042-4488-A26C-4F9194C4C588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6/3/2012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6/3/2012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6/3/2012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6/3/2012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6/3/2012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6/3/2012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6/3/2012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6/3/2012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6/3/2012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6/3/2012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6/3/2012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6/3/2012</a:t>
            </a:fld>
            <a:endParaRPr lang="en-US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900igr.net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images.yandex.ru/yandsearch?text=%D0%BE%D0%B6%D0%BE%D0%B3%D0%B8%20%D0%BF%D0%B5%D1%80%D0%B2%D0%B0%D1%8F%20%D0%BF%D0%BE%D0%BC%D0%BE%D1%89%D1%8C&amp;stype=image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9600" y="1143000"/>
            <a:ext cx="8153400" cy="1089025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/>
              <a:t>МОУ «</a:t>
            </a:r>
            <a:r>
              <a:rPr lang="ru-RU" sz="3200" dirty="0" err="1" smtClean="0"/>
              <a:t>Новокленская</a:t>
            </a:r>
            <a:r>
              <a:rPr lang="ru-RU" sz="3200" dirty="0" smtClean="0"/>
              <a:t> СОШ»</a:t>
            </a:r>
            <a:br>
              <a:rPr lang="ru-RU" sz="3200" dirty="0" smtClean="0"/>
            </a:br>
            <a:r>
              <a:rPr lang="ru-RU" sz="3200" dirty="0" smtClean="0"/>
              <a:t>Первомайского района Тамбовской области</a:t>
            </a:r>
            <a:endParaRPr lang="ru-RU" sz="3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2667000"/>
            <a:ext cx="7854696" cy="3124200"/>
          </a:xfrm>
        </p:spPr>
        <p:txBody>
          <a:bodyPr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Тема урока: «Термические ожоги»</a:t>
            </a:r>
          </a:p>
          <a:p>
            <a:pPr algn="ctr"/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Урок ОБЖ в 5 классе.</a:t>
            </a:r>
          </a:p>
          <a:p>
            <a:pPr indent="5205413" algn="ctr"/>
            <a:endParaRPr lang="ru-RU" b="1" dirty="0" smtClean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pPr indent="5205413" algn="ctr"/>
            <a:r>
              <a:rPr lang="ru-RU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Учитель ОБЖ</a:t>
            </a:r>
          </a:p>
          <a:p>
            <a:pPr indent="2506663" algn="ctr"/>
            <a:r>
              <a:rPr lang="ru-RU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Умрихина Надежда Михайловна</a:t>
            </a:r>
            <a:endParaRPr lang="ru-RU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Скругленный прямоугольник 3">
            <a:hlinkClick r:id="rId2" tooltip=" Каталог презентаций "/>
          </p:cNvPr>
          <p:cNvSpPr/>
          <p:nvPr/>
        </p:nvSpPr>
        <p:spPr>
          <a:xfrm>
            <a:off x="3898900" y="6477000"/>
            <a:ext cx="1346200" cy="355600"/>
          </a:xfrm>
          <a:prstGeom prst="roundRect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FFFFFF">
                  <a:shade val="88000"/>
                </a:srgbClr>
              </a:gs>
            </a:gsLst>
            <a:lin ang="5400000" scaled="1"/>
            <a:tileRect/>
          </a:gradFill>
          <a:ln w="127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8900" tIns="25400" rIns="88900" bIns="50800" rtlCol="0" anchor="ctr"/>
          <a:lstStyle/>
          <a:p>
            <a:pPr algn="ctr"/>
            <a:r>
              <a:rPr lang="en-US" sz="2000" u="sng" smtClean="0">
                <a:solidFill>
                  <a:srgbClr val="3333CC"/>
                </a:solidFill>
                <a:latin typeface="Arial"/>
              </a:rPr>
              <a:t>900igr.net</a:t>
            </a:r>
            <a:endParaRPr lang="ru-RU" sz="2000" u="sng">
              <a:solidFill>
                <a:srgbClr val="3333CC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600200"/>
            <a:ext cx="8229600" cy="1143000"/>
          </a:xfrm>
        </p:spPr>
        <p:txBody>
          <a:bodyPr>
            <a:normAutofit fontScale="90000"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/>
            </a:r>
            <a:br>
              <a:rPr lang="ru-RU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</a:br>
            <a:r>
              <a:rPr lang="ru-RU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/>
            </a:r>
            <a:br>
              <a:rPr lang="ru-RU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</a:br>
            <a:r>
              <a:rPr lang="ru-RU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Цели урока:</a:t>
            </a:r>
            <a:br>
              <a:rPr lang="ru-RU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</a:br>
            <a:endParaRPr lang="ru-RU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2819400"/>
            <a:ext cx="8229600" cy="3200400"/>
          </a:xfrm>
        </p:spPr>
        <p:txBody>
          <a:bodyPr/>
          <a:lstStyle/>
          <a:p>
            <a:pPr algn="ctr">
              <a:buNone/>
            </a:pPr>
            <a:r>
              <a:rPr lang="ru-RU" dirty="0" smtClean="0"/>
              <a:t>  </a:t>
            </a:r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Познакомить учащихся со степенями ожогов, овладеть приемами оказания помощи при ожогах ,  привитие у обучающихся интереса к предмету.</a:t>
            </a:r>
            <a:endParaRPr lang="ru-RU" sz="2800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4" name="Picture 3" descr="C:\Documents and Settings\Администратор\Мои документы\Загрузки\ож на пляже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762000"/>
            <a:ext cx="2438400" cy="18373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ожог детский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29200" y="3657600"/>
            <a:ext cx="3368842" cy="21336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Ожоги</a:t>
            </a:r>
            <a:endParaRPr lang="ru-RU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676400"/>
            <a:ext cx="7543800" cy="2712720"/>
          </a:xfrm>
        </p:spPr>
        <p:txBody>
          <a:bodyPr>
            <a:normAutofit fontScale="77500" lnSpcReduction="20000"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>
              <a:buNone/>
            </a:pPr>
            <a:r>
              <a:rPr lang="ru-RU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  </a:t>
            </a:r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Ожоги - это повреждения тканей организма в результате местного воздействия на них высокой температуры, агрессивных химических веществ, солнечной радиации, электрического тока или ионизирующих излучений.</a:t>
            </a:r>
            <a:endParaRPr lang="ru-RU" sz="2800" b="1" dirty="0" smtClean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pPr>
              <a:buNone/>
            </a:pPr>
            <a:r>
              <a:rPr lang="ru-RU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/>
            </a:r>
            <a:br>
              <a:rPr lang="ru-RU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</a:br>
            <a:r>
              <a:rPr lang="ru-RU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/>
            </a:r>
            <a:br>
              <a:rPr lang="ru-RU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</a:br>
            <a:endParaRPr lang="ru-RU" b="1" dirty="0" smtClean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endParaRPr lang="ru-RU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 rot="10800000" flipV="1">
            <a:off x="457200" y="3581400"/>
            <a:ext cx="4953000" cy="193899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2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Если обожжено боле 10-15 % тела, то изменения, возникающие при этом в организме, называются ожоговой болезнью.</a:t>
            </a:r>
            <a:endParaRPr lang="ru-RU" sz="24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Термические ожоги</a:t>
            </a:r>
            <a:endParaRPr lang="ru-RU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2050" name="Picture 2" descr="C:\Documents and Settings\Администратор\Мои документы\Загрузки\ож1 ст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4114800"/>
            <a:ext cx="2629296" cy="2103437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3429000" y="2133600"/>
            <a:ext cx="42672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1. Ожоги I степени - покраснение, припухлость и боль в месте ожога, кожные покровы не повреждены.</a:t>
            </a:r>
            <a:br>
              <a:rPr lang="ru-RU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endParaRPr lang="ru-RU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00400" y="1371600"/>
            <a:ext cx="5486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u="sng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 степени поражения</a:t>
            </a:r>
          </a:p>
          <a:p>
            <a:r>
              <a:rPr lang="ru-RU" sz="2400" b="1" i="1" u="sng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тканей различают:</a:t>
            </a:r>
            <a:endParaRPr lang="ru-RU" sz="2400" i="1" u="sng" dirty="0"/>
          </a:p>
        </p:txBody>
      </p:sp>
      <p:pic>
        <p:nvPicPr>
          <p:cNvPr id="8" name="Picture 2" descr="C:\Documents and Settings\Администратор\Мои документы\Загрузки\ож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905000"/>
            <a:ext cx="2286000" cy="1722120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3048000" y="4267200"/>
            <a:ext cx="5715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При термическом ожоге I степени следует как можно быстрее поместить место ожога под холодную, лучше проточную воду на 10-15 мин. Обработать обожженную поверхность спиртовой жидкостью.</a:t>
            </a:r>
            <a:br>
              <a:rPr lang="ru-RU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endParaRPr lang="ru-RU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74371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Термические ожоги</a:t>
            </a:r>
            <a:endParaRPr lang="ru-RU" dirty="0"/>
          </a:p>
        </p:txBody>
      </p:sp>
      <p:pic>
        <p:nvPicPr>
          <p:cNvPr id="1027" name="Picture 3" descr="C:\Documents and Settings\Администратор\Мои документы\Загрузки\ож3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524000"/>
            <a:ext cx="2819400" cy="2123948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3657600" y="1524000"/>
            <a:ext cx="51054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2. Ожоги II степени - на поверхности кожи появляются пузыри, наполненные прозрачной светло-желтой жидкостью, поверхность под ними очень болезненна.</a:t>
            </a:r>
            <a:br>
              <a:rPr lang="ru-RU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endParaRPr lang="ru-RU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886200" y="4343400"/>
            <a:ext cx="4572000" cy="184665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При обширных ожогах II-IV степени накрыть ожоговую поверхность сухой чистой тканью.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3" name="Picture 6" descr="C:\Documents and Settings\Администратор\Мои документы\Загрузки\ож помщь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4038600"/>
            <a:ext cx="2852928" cy="1981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838200"/>
          </a:xfrm>
        </p:spPr>
        <p:txBody>
          <a:bodyPr/>
          <a:lstStyle/>
          <a:p>
            <a:pPr algn="ctr"/>
            <a:r>
              <a:rPr lang="ru-RU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Термические ожоги</a:t>
            </a:r>
            <a:endParaRPr lang="ru-RU" dirty="0"/>
          </a:p>
        </p:txBody>
      </p:sp>
      <p:pic>
        <p:nvPicPr>
          <p:cNvPr id="3074" name="Picture 2" descr="C:\Documents and Settings\Администратор\Мои документы\Загрузки\про ож все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371600"/>
            <a:ext cx="3390900" cy="2540000"/>
          </a:xfrm>
          <a:prstGeom prst="rect">
            <a:avLst/>
          </a:prstGeom>
          <a:noFill/>
        </p:spPr>
      </p:pic>
      <p:pic>
        <p:nvPicPr>
          <p:cNvPr id="5" name="Picture 2" descr="C:\Documents and Settings\Администратор\Мои документы\Загрузки\ож по степеням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0" y="1371600"/>
            <a:ext cx="3516923" cy="18288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143000" y="4038600"/>
            <a:ext cx="67056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Ожоги III степени - в местах ожогов кожа имеет светло-серый или светло-коричневый цвет, плотная на ощупь. Глубина повреждений выявляется в течение 5-7 дней.</a:t>
            </a:r>
            <a:br>
              <a:rPr lang="ru-RU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endParaRPr lang="ru-RU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66751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Термические ожоги</a:t>
            </a:r>
            <a:endParaRPr lang="ru-RU" dirty="0"/>
          </a:p>
        </p:txBody>
      </p:sp>
      <p:pic>
        <p:nvPicPr>
          <p:cNvPr id="6146" name="Picture 2" descr="C:\Documents and Settings\Администратор\Рабочий стол\лето2010\Изображение.bmp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contrast="10000"/>
          </a:blip>
          <a:srcRect/>
          <a:stretch>
            <a:fillRect/>
          </a:stretch>
        </p:blipFill>
        <p:spPr bwMode="auto">
          <a:xfrm>
            <a:off x="381000" y="1371600"/>
            <a:ext cx="2518921" cy="4389437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276600" y="1219200"/>
            <a:ext cx="5486400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Ожоги IV степени - поверхность кожи коричневого цвета, при обугливании - черного, плотная, безболезненная.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048000" y="2743200"/>
            <a:ext cx="58674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При обширных ожогах II-IV степени накрыть ожоговую поверхность сухой чистой тканью.</a:t>
            </a:r>
            <a:br>
              <a:rPr lang="ru-RU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Поверх ткани положить на ожоговую поверхность герметичные емкости с холодной водой или снегом. Дать пострадавшему обезболивающее (2-3 таблетки анальгина).</a:t>
            </a:r>
            <a:br>
              <a:rPr lang="ru-RU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При обширных ожогах вызвать «Скорую помощь», до ее приезда давать пострадавшему обильное теплое питье.</a:t>
            </a:r>
            <a:br>
              <a:rPr lang="ru-RU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685800"/>
            <a:ext cx="8229600" cy="62788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Термические ожоги</a:t>
            </a:r>
            <a:endParaRPr lang="ru-RU" dirty="0"/>
          </a:p>
        </p:txBody>
      </p:sp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3429000" y="1676400"/>
            <a:ext cx="5334000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normalizeH="0" baseline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1) Прежде всего надо погасить горящую одежду, для чего на пора­женного набрасывают пальто, одеяло и гасят пламя.</a:t>
            </a:r>
            <a:endParaRPr kumimoji="0" lang="ru-RU" sz="2000" b="1" i="0" u="none" strike="noStrike" normalizeH="0" baseline="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normalizeH="0" baseline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2) Обожженную часть тела освобождают от одежды, обрезая ее вокруг, оставляя на месте прилипшее к ожогу.</a:t>
            </a:r>
            <a:endParaRPr kumimoji="0" lang="ru-RU" sz="2000" b="1" i="0" u="none" strike="noStrike" normalizeH="0" baseline="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normalizeH="0" baseline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3) Нельзя вскрывать пузырьки, касаться ожоговой поверхности руками, смазывать ее жиром, мазью и другими веществами.</a:t>
            </a:r>
            <a:endParaRPr kumimoji="0" lang="ru-RU" sz="2000" b="1" i="0" u="none" strike="noStrike" normalizeH="0" baseline="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normalizeH="0" baseline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4) На ожоговую поверхность накладывают стерильную повязку. </a:t>
            </a:r>
            <a:endParaRPr kumimoji="0" lang="ru-RU" sz="2000" b="1" i="0" u="none" strike="noStrike" normalizeH="0" baseline="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normalizeH="0" baseline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5) Провести все мероприятия по предупреждению шока и срочно транспортировать в медицинское учреждение.</a:t>
            </a:r>
            <a:endParaRPr kumimoji="0" lang="ru-RU" sz="2000" b="1" i="0" u="none" strike="noStrike" normalizeH="0" baseline="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10000" y="1295400"/>
            <a:ext cx="36352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i="1" u="sng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Оказание ПМП при ожогах</a:t>
            </a:r>
            <a:endParaRPr lang="ru-RU" sz="2000" b="1" i="1" u="sng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6" name="Picture 3" descr="C:\Documents and Settings\Администратор\Мои документы\Загрузки\ож помощь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371600"/>
            <a:ext cx="2984829" cy="2667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9131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Термические ожоги</a:t>
            </a:r>
            <a:endParaRPr lang="ru-RU" dirty="0"/>
          </a:p>
        </p:txBody>
      </p:sp>
      <p:pic>
        <p:nvPicPr>
          <p:cNvPr id="5124" name="Picture 4" descr="C:\Documents and Settings\Администратор\Мои документы\Загрузки\что не льзя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905000"/>
            <a:ext cx="2851265" cy="2133600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1143000" y="1219200"/>
            <a:ext cx="7162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Чего категорически нельзя делать при ожогах</a:t>
            </a:r>
            <a:endParaRPr lang="ru-RU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3352800" y="1905000"/>
            <a:ext cx="54864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28600" marR="0" lvl="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2000" b="1" i="0" u="none" strike="noStrike" normalizeH="0" baseline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отрывать одежду от тела; куски ткани следует оставить; вскрывать волдыри, возникающие на коже, и отслаивать кожу;</a:t>
            </a:r>
            <a:endParaRPr kumimoji="0" lang="ru-RU" sz="2000" b="1" i="0" u="none" strike="noStrike" normalizeH="0" baseline="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itchFamily="34" charset="0"/>
            </a:endParaRPr>
          </a:p>
        </p:txBody>
      </p:sp>
      <p:sp>
        <p:nvSpPr>
          <p:cNvPr id="5126" name="Rectangle 6"/>
          <p:cNvSpPr>
            <a:spLocks noChangeArrowheads="1"/>
          </p:cNvSpPr>
          <p:nvPr/>
        </p:nvSpPr>
        <p:spPr bwMode="auto">
          <a:xfrm>
            <a:off x="3352800" y="2971800"/>
            <a:ext cx="54102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28600" marR="0" lvl="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2"/>
              <a:tabLst/>
            </a:pPr>
            <a:r>
              <a:rPr kumimoji="0" lang="ru-RU" sz="2000" b="1" i="0" u="none" strike="noStrike" normalizeH="0" baseline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рану на месте лопнувшего волдыря обрабатывать йодом, зеленкой, другими жгучими жидкостями (это дополни­тельный ожог);</a:t>
            </a:r>
            <a:endParaRPr kumimoji="0" lang="ru-RU" sz="2000" b="1" i="0" u="none" strike="noStrike" normalizeH="0" baseline="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itchFamily="34" charset="0"/>
            </a:endParaRPr>
          </a:p>
        </p:txBody>
      </p:sp>
      <p:sp>
        <p:nvSpPr>
          <p:cNvPr id="5127" name="Rectangle 7"/>
          <p:cNvSpPr>
            <a:spLocks noChangeArrowheads="1"/>
          </p:cNvSpPr>
          <p:nvPr/>
        </p:nvSpPr>
        <p:spPr bwMode="auto">
          <a:xfrm>
            <a:off x="152400" y="4343400"/>
            <a:ext cx="8763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3"/>
              <a:tabLst/>
            </a:pPr>
            <a:r>
              <a:rPr kumimoji="0" lang="ru-RU" sz="2000" b="1" i="0" u="none" strike="noStrike" normalizeH="0" baseline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накладывать на ожоги бактерицидный лейкопластырь — снимая его, ты можешь отслоить обожженную кожу и усилить травму;</a:t>
            </a:r>
            <a:endParaRPr kumimoji="0" lang="ru-RU" sz="2000" b="1" i="0" u="none" strike="noStrike" normalizeH="0" baseline="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itchFamily="34" charset="0"/>
            </a:endParaRPr>
          </a:p>
        </p:txBody>
      </p:sp>
      <p:sp>
        <p:nvSpPr>
          <p:cNvPr id="5128" name="Rectangle 8"/>
          <p:cNvSpPr>
            <a:spLocks noChangeArrowheads="1"/>
          </p:cNvSpPr>
          <p:nvPr/>
        </p:nvSpPr>
        <p:spPr bwMode="auto">
          <a:xfrm>
            <a:off x="304800" y="5334000"/>
            <a:ext cx="83058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28600" marR="0" lvl="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4"/>
              <a:tabLst/>
            </a:pPr>
            <a:r>
              <a:rPr kumimoji="0" lang="ru-RU" sz="2000" b="1" i="0" u="none" strike="noStrike" normalizeH="0" baseline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место ожога смазывать лосьонами, мазями (кроме специальных), маслом, присыпать порошками, так как все это способствует удержанию тепла в обожженном месте и тем самым может усилить ожог.</a:t>
            </a:r>
            <a:endParaRPr kumimoji="0" lang="ru-RU" sz="2000" b="1" i="0" u="none" strike="noStrike" normalizeH="0" baseline="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1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91312"/>
          </a:xfrm>
        </p:spPr>
        <p:txBody>
          <a:bodyPr>
            <a:normAutofit fontScale="90000"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Кроссворд</a:t>
            </a:r>
            <a:endParaRPr lang="ru-RU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idx="1"/>
          </p:nvPr>
        </p:nvGraphicFramePr>
        <p:xfrm>
          <a:off x="457200" y="1447800"/>
          <a:ext cx="8229584" cy="4820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</a:tblGrid>
              <a:tr h="370840">
                <a:tc rowSpan="3" gridSpan="4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rowSpan="2" gridSpan="5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gridSpan="4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3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rowSpan="2" gridSpan="5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gridSpan="4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5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gridSpan="3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4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rowSpan="4" gridSpan="4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rowSpan="4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rowSpan="4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rowSpan="3" gridSpan="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rowSpan="5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rowSpan="5" gridSpan="5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gridSpan="4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5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gridSpan="4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5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gridSpan="4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3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5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5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5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rowSpan="2" gridSpan="4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</a:tr>
              <a:tr h="370840">
                <a:tc gridSpan="4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6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5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gridSpan="6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rowSpan="2" gridSpan="1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gridSpan="6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12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4" name="Содержимое 7"/>
          <p:cNvGraphicFramePr>
            <a:graphicFrameLocks/>
          </p:cNvGraphicFramePr>
          <p:nvPr/>
        </p:nvGraphicFramePr>
        <p:xfrm>
          <a:off x="457200" y="1447800"/>
          <a:ext cx="8229584" cy="4820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</a:tblGrid>
              <a:tr h="370840">
                <a:tc rowSpan="3" gridSpan="4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1о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ж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г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rowSpan="2" gridSpan="5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gridSpan="4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3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rowSpan="2" gridSpan="5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gridSpan="4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5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gridSpan="3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4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rowSpan="4" gridSpan="4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rowSpan="4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rowSpan="4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rowSpan="3" gridSpan="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rowSpan="5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rowSpan="5" gridSpan="5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gridSpan="4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5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gridSpan="4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5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gridSpan="4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3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5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5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5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rowSpan="2" gridSpan="4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</a:tr>
              <a:tr h="370840">
                <a:tc gridSpan="4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6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5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gridSpan="6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rowSpan="2" gridSpan="1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gridSpan="6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12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5" name="Содержимое 7"/>
          <p:cNvGraphicFramePr>
            <a:graphicFrameLocks/>
          </p:cNvGraphicFramePr>
          <p:nvPr/>
        </p:nvGraphicFramePr>
        <p:xfrm>
          <a:off x="457200" y="1447800"/>
          <a:ext cx="8229584" cy="4820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</a:tblGrid>
              <a:tr h="370840">
                <a:tc rowSpan="3" gridSpan="4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1о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ж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г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rowSpan="2" gridSpan="5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gridSpan="4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3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rowSpan="2" gridSpan="5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gridSpan="4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5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gridSpan="3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2о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г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н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е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т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у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ш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т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е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л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ь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4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rowSpan="4" gridSpan="4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rowSpan="4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rowSpan="4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rowSpan="3" gridSpan="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rowSpan="5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rowSpan="5" gridSpan="5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gridSpan="4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5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gridSpan="4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5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gridSpan="4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3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5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5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5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rowSpan="2" gridSpan="4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</a:tr>
              <a:tr h="370840">
                <a:tc gridSpan="4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6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5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gridSpan="6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rowSpan="2" gridSpan="1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gridSpan="6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12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6" name="Содержимое 7"/>
          <p:cNvGraphicFramePr>
            <a:graphicFrameLocks/>
          </p:cNvGraphicFramePr>
          <p:nvPr/>
        </p:nvGraphicFramePr>
        <p:xfrm>
          <a:off x="457200" y="1447800"/>
          <a:ext cx="8229584" cy="4820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</a:tblGrid>
              <a:tr h="370840">
                <a:tc rowSpan="3" gridSpan="4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1о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ж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г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rowSpan="2" gridSpan="5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gridSpan="4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3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rowSpan="2" gridSpan="5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gridSpan="4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5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gridSpan="3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2о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г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н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е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т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у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ш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т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е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л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ь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4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rowSpan="4" gridSpan="4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rowSpan="4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rowSpan="4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rowSpan="3" gridSpan="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rowSpan="5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rowSpan="5" gridSpan="5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gridSpan="4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5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gridSpan="4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5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gridSpan="4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3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5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3д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ы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х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а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н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е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5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5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rowSpan="2" gridSpan="4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</a:tr>
              <a:tr h="370840">
                <a:tc gridSpan="4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6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5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gridSpan="6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rowSpan="2" gridSpan="1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gridSpan="6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12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7" name="Содержимое 7"/>
          <p:cNvGraphicFramePr>
            <a:graphicFrameLocks/>
          </p:cNvGraphicFramePr>
          <p:nvPr/>
        </p:nvGraphicFramePr>
        <p:xfrm>
          <a:off x="457200" y="1447800"/>
          <a:ext cx="8229584" cy="4820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</a:tblGrid>
              <a:tr h="370840">
                <a:tc rowSpan="3" gridSpan="4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1о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ж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г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rowSpan="2" gridSpan="5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gridSpan="4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3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rowSpan="2" gridSpan="5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gridSpan="4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5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gridSpan="3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2о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г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н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е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т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у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ш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т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е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л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ь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4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rowSpan="4" gridSpan="4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rowSpan="4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rowSpan="4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rowSpan="3" gridSpan="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rowSpan="5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rowSpan="5" gridSpan="5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gridSpan="4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5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gridSpan="4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5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gridSpan="4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3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5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3д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ы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х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а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н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е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5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5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rowSpan="2" gridSpan="4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4л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а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л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з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а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ц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я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</a:tr>
              <a:tr h="370840">
                <a:tc gridSpan="4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6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5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gridSpan="6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rowSpan="2" gridSpan="1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gridSpan="6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12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8" name="Содержимое 7"/>
          <p:cNvGraphicFramePr>
            <a:graphicFrameLocks/>
          </p:cNvGraphicFramePr>
          <p:nvPr/>
        </p:nvGraphicFramePr>
        <p:xfrm>
          <a:off x="457200" y="1447800"/>
          <a:ext cx="8229584" cy="4820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</a:tblGrid>
              <a:tr h="370840">
                <a:tc rowSpan="3" gridSpan="4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1о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ж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г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rowSpan="2" gridSpan="5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gridSpan="4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3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rowSpan="2" gridSpan="5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gridSpan="4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у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5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gridSpan="3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2о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г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н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е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т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у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ш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т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е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л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ь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4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rowSpan="4" gridSpan="4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л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rowSpan="4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rowSpan="4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rowSpan="3" gridSpan="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rowSpan="5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rowSpan="5" gridSpan="5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gridSpan="4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5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gridSpan="4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5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gridSpan="4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а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3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5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3д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ы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х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а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н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е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5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5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rowSpan="2" gridSpan="4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4л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а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л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з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а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ц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я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</a:tr>
              <a:tr h="370840">
                <a:tc gridSpan="4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е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6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5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gridSpan="6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rowSpan="2" gridSpan="1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gridSpan="6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12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9" name="Содержимое 7"/>
          <p:cNvGraphicFramePr>
            <a:graphicFrameLocks/>
          </p:cNvGraphicFramePr>
          <p:nvPr/>
        </p:nvGraphicFramePr>
        <p:xfrm>
          <a:off x="457200" y="1447800"/>
          <a:ext cx="8229584" cy="4820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</a:tblGrid>
              <a:tr h="370840">
                <a:tc rowSpan="3" gridSpan="4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1о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ж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г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rowSpan="2" gridSpan="5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gridSpan="4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3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rowSpan="2" gridSpan="5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gridSpan="4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у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2т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5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gridSpan="3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2о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г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н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е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т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у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ш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т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е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л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ь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4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rowSpan="4" gridSpan="4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л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rowSpan="4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р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rowSpan="4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rowSpan="3" gridSpan="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rowSpan="5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rowSpan="5" gridSpan="5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gridSpan="4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5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gridSpan="4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5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gridSpan="4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а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ч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3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5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3д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ы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х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а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н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е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5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5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rowSpan="2" gridSpan="4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4л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а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л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з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а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ц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я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</a:tr>
              <a:tr h="370840">
                <a:tc gridSpan="4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е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6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5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gridSpan="6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rowSpan="2" gridSpan="1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gridSpan="6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й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12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0" name="Содержимое 7"/>
          <p:cNvGraphicFramePr>
            <a:graphicFrameLocks/>
          </p:cNvGraphicFramePr>
          <p:nvPr/>
        </p:nvGraphicFramePr>
        <p:xfrm>
          <a:off x="457200" y="1447800"/>
          <a:ext cx="8229584" cy="4820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</a:tblGrid>
              <a:tr h="370840">
                <a:tc rowSpan="3" gridSpan="4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1о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ж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г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rowSpan="2" gridSpan="5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gridSpan="4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3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rowSpan="2" gridSpan="5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gridSpan="4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у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2т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3п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5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gridSpan="3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2о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г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н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е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т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у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ш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т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е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л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ь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4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rowSpan="4" gridSpan="4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л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rowSpan="4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р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rowSpan="4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з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rowSpan="3" gridSpan="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rowSpan="5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rowSpan="5" gridSpan="5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gridSpan="4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ы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5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gridSpan="4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р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5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gridSpan="4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а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ч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3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5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3д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ы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х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а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н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е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5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5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rowSpan="2" gridSpan="4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4л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а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л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з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а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ц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я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</a:tr>
              <a:tr h="370840">
                <a:tc gridSpan="4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е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6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5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gridSpan="6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rowSpan="2" gridSpan="1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gridSpan="6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й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12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1" name="Содержимое 7"/>
          <p:cNvGraphicFramePr>
            <a:graphicFrameLocks/>
          </p:cNvGraphicFramePr>
          <p:nvPr/>
        </p:nvGraphicFramePr>
        <p:xfrm>
          <a:off x="457200" y="1447800"/>
          <a:ext cx="8229584" cy="4820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</a:tblGrid>
              <a:tr h="370840">
                <a:tc rowSpan="3" gridSpan="4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1о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ж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г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rowSpan="2" gridSpan="5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gridSpan="4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3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rowSpan="2" gridSpan="5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gridSpan="4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у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2т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3п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4с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5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gridSpan="3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2о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г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н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е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т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у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ш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т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е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л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ь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4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rowSpan="4" gridSpan="4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л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rowSpan="4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р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rowSpan="4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з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rowSpan="3" gridSpan="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р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rowSpan="5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rowSpan="5" gridSpan="5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gridSpan="4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ы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у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5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gridSpan="4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р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п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5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gridSpan="4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а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ч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3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5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3д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ы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х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а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н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е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5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5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rowSpan="2" gridSpan="4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4л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а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л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з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а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ц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я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</a:tr>
              <a:tr h="370840">
                <a:tc gridSpan="4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е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6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5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gridSpan="6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rowSpan="2" gridSpan="1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gridSpan="6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й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12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2" name="Содержимое 7"/>
          <p:cNvGraphicFramePr>
            <a:graphicFrameLocks/>
          </p:cNvGraphicFramePr>
          <p:nvPr/>
        </p:nvGraphicFramePr>
        <p:xfrm>
          <a:off x="457200" y="1447800"/>
          <a:ext cx="8229584" cy="4820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  <a:gridCol w="433136"/>
              </a:tblGrid>
              <a:tr h="370840">
                <a:tc rowSpan="3" gridSpan="4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mtClean="0"/>
                        <a:t>1о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ж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г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rowSpan="2" gridSpan="5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gridSpan="4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3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5о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rowSpan="2" gridSpan="5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gridSpan="4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у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2т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3п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4с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х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5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gridSpan="3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2о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г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н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е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т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у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ш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т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е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л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ь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4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rowSpan="4" gridSpan="4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л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rowSpan="4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р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rowSpan="4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з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rowSpan="3" gridSpan="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р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rowSpan="5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а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rowSpan="5" gridSpan="5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gridSpan="4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ы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у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ж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5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gridSpan="4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р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п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д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5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gridSpan="4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а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ч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3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е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5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3д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ы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х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а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н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е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5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н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5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rowSpan="2" gridSpan="4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4л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а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л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з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а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ц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я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</a:tr>
              <a:tr h="370840">
                <a:tc gridSpan="4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е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6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е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5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gridSpan="6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rowSpan="2" gridSpan="1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gridSpan="6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й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12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62000" y="762000"/>
            <a:ext cx="7851648" cy="685800"/>
          </a:xfrm>
        </p:spPr>
        <p:txBody>
          <a:bodyPr>
            <a:normAutofit fontScale="90000"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Литература и ресурсы</a:t>
            </a:r>
            <a:endParaRPr lang="ru-RU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04800" y="1981200"/>
            <a:ext cx="8153400" cy="4114800"/>
          </a:xfrm>
        </p:spPr>
        <p:txBody>
          <a:bodyPr>
            <a:normAutofit fontScale="47500" lnSpcReduction="20000"/>
          </a:bodyPr>
          <a:lstStyle/>
          <a:p>
            <a:pPr lvl="0" algn="l">
              <a:buFont typeface="+mj-lt"/>
              <a:buAutoNum type="arabicPeriod"/>
            </a:pPr>
            <a:r>
              <a:rPr lang="ru-RU" sz="5100" b="1" u="sng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hlinkClick r:id="rId2"/>
              </a:rPr>
              <a:t>http://images.yandex.ru/yandsearch?text=%D0%BE%D0%B6%D0%BE%D0%B3%D0%B8%20%D0%BF%D0%B5%D1%80%D0%B2%D0%B0%D1%8F%20%D0%BF%D0%BE%D0%BC%D0%BE%D1%89%D1%8C&amp;stype=image</a:t>
            </a:r>
            <a:r>
              <a:rPr lang="ru-RU" sz="5100" b="1" u="sng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endParaRPr lang="ru-RU" sz="51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lvl="0" algn="l">
              <a:buFont typeface="+mj-lt"/>
              <a:buAutoNum type="arabicPeriod"/>
            </a:pPr>
            <a:r>
              <a:rPr lang="ru-RU" sz="51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Павлова О. В., Попова Г П. Пожарная безопасность. Конспекты занятий и классных часов в 5—11 классах. Волгоград. 2006 г</a:t>
            </a:r>
          </a:p>
          <a:p>
            <a:pPr lvl="0" algn="l">
              <a:buFont typeface="+mj-lt"/>
              <a:buAutoNum type="arabicPeriod"/>
            </a:pPr>
            <a:r>
              <a:rPr lang="ru-RU" sz="51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Митрофанов А. М., </a:t>
            </a:r>
            <a:r>
              <a:rPr lang="ru-RU" sz="51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Аделев</a:t>
            </a:r>
            <a:r>
              <a:rPr lang="ru-RU" sz="51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А. И., Киселев Ю. П. ОБЖ. 5 класс. Учебное пособие, Тамбов, 2002 г</a:t>
            </a:r>
          </a:p>
          <a:p>
            <a:pPr lvl="0" algn="l">
              <a:buFont typeface="+mj-lt"/>
              <a:buAutoNum type="arabicPeriod"/>
            </a:pPr>
            <a:r>
              <a:rPr lang="ru-RU" sz="51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Завьялов</a:t>
            </a:r>
            <a:r>
              <a:rPr lang="ru-RU" sz="51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В.Н., Гоголев М.И. Медико-санитарная подготовка учащихся. М, Просвещение. 1986 г</a:t>
            </a:r>
          </a:p>
          <a:p>
            <a:pPr marL="514350" indent="-514350" algn="l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339</TotalTime>
  <Words>909</Words>
  <Application>Microsoft Office PowerPoint</Application>
  <PresentationFormat>Экран (4:3)</PresentationFormat>
  <Paragraphs>440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Поток</vt:lpstr>
      <vt:lpstr>МОУ «Новокленская СОШ» Первомайского района Тамбовской области</vt:lpstr>
      <vt:lpstr>  Цели урока: </vt:lpstr>
      <vt:lpstr>Ожоги</vt:lpstr>
      <vt:lpstr>Термические ожоги</vt:lpstr>
      <vt:lpstr>Термические ожоги</vt:lpstr>
      <vt:lpstr>Термические ожоги</vt:lpstr>
      <vt:lpstr>Термические ожоги</vt:lpstr>
      <vt:lpstr>Термические ожоги</vt:lpstr>
      <vt:lpstr>Термические ожоги</vt:lpstr>
      <vt:lpstr>Кроссворд</vt:lpstr>
      <vt:lpstr>Литература и ресурсы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МОУ «Новокленская СОШ» Первомайского района Тамбовской области</dc:title>
  <cp:lastModifiedBy>Owner</cp:lastModifiedBy>
  <cp:revision>46</cp:revision>
  <dcterms:modified xsi:type="dcterms:W3CDTF">2012-06-03T19:12:41Z</dcterms:modified>
</cp:coreProperties>
</file>