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256" r:id="rId2"/>
    <p:sldId id="257" r:id="rId3"/>
    <p:sldId id="302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9" r:id="rId13"/>
    <p:sldId id="267" r:id="rId14"/>
    <p:sldId id="291" r:id="rId15"/>
    <p:sldId id="268" r:id="rId16"/>
    <p:sldId id="269" r:id="rId17"/>
    <p:sldId id="271" r:id="rId18"/>
    <p:sldId id="273" r:id="rId19"/>
    <p:sldId id="301" r:id="rId20"/>
    <p:sldId id="28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0033"/>
    <a:srgbClr val="CC3300"/>
    <a:srgbClr val="FFFFCC"/>
    <a:srgbClr val="800000"/>
    <a:srgbClr val="FFCCFF"/>
    <a:srgbClr val="003300"/>
    <a:srgbClr val="CCFFFF"/>
    <a:srgbClr val="CCFFCC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F8EBAE-0380-4A94-9B47-AC0AD0A95432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6B1039D-4FE5-4AB0-A8E9-3503DED348F2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</a:rPr>
            <a:t>Игровая</a:t>
          </a:r>
          <a:r>
            <a:rPr lang="ru-RU" sz="1800" dirty="0" smtClean="0"/>
            <a:t> </a:t>
          </a:r>
          <a:endParaRPr lang="ru-RU" sz="1800" dirty="0"/>
        </a:p>
      </dgm:t>
    </dgm:pt>
    <dgm:pt modelId="{2F8C9D9C-B35C-4023-AFCE-67629D5044FC}" type="parTrans" cxnId="{68D47E0B-1F82-40F9-B3C3-DC1147424807}">
      <dgm:prSet/>
      <dgm:spPr/>
      <dgm:t>
        <a:bodyPr/>
        <a:lstStyle/>
        <a:p>
          <a:endParaRPr lang="ru-RU"/>
        </a:p>
      </dgm:t>
    </dgm:pt>
    <dgm:pt modelId="{F2A63FC9-377B-44F0-8E4B-76BAC4D097CD}" type="sibTrans" cxnId="{68D47E0B-1F82-40F9-B3C3-DC1147424807}">
      <dgm:prSet/>
      <dgm:spPr/>
      <dgm:t>
        <a:bodyPr/>
        <a:lstStyle/>
        <a:p>
          <a:endParaRPr lang="ru-RU"/>
        </a:p>
      </dgm:t>
    </dgm:pt>
    <dgm:pt modelId="{9CC2AB04-F88B-4D53-8B52-0DBF08598213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</a:rPr>
            <a:t>Двигательная</a:t>
          </a:r>
          <a:r>
            <a:rPr lang="ru-RU" sz="1800" dirty="0" smtClean="0"/>
            <a:t> </a:t>
          </a:r>
          <a:endParaRPr lang="ru-RU" sz="1800" dirty="0"/>
        </a:p>
      </dgm:t>
    </dgm:pt>
    <dgm:pt modelId="{4874EA30-6FC1-4D3C-AA53-0426EB812C61}" type="parTrans" cxnId="{9E2CFE21-BFE8-4D2C-82BC-37CFF55EC806}">
      <dgm:prSet/>
      <dgm:spPr/>
      <dgm:t>
        <a:bodyPr/>
        <a:lstStyle/>
        <a:p>
          <a:endParaRPr lang="ru-RU"/>
        </a:p>
      </dgm:t>
    </dgm:pt>
    <dgm:pt modelId="{E531CA65-1908-4ACB-AB4C-9EE0F55DCC2C}" type="sibTrans" cxnId="{9E2CFE21-BFE8-4D2C-82BC-37CFF55EC806}">
      <dgm:prSet/>
      <dgm:spPr/>
      <dgm:t>
        <a:bodyPr/>
        <a:lstStyle/>
        <a:p>
          <a:endParaRPr lang="ru-RU"/>
        </a:p>
      </dgm:t>
    </dgm:pt>
    <dgm:pt modelId="{DE717FCD-B4E2-4CCF-943F-5CAC4B849A7D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>
              <a:solidFill>
                <a:srgbClr val="002060"/>
              </a:solidFill>
            </a:rPr>
            <a:t>Продуктивная</a:t>
          </a:r>
          <a:endParaRPr lang="ru-RU" sz="2400" dirty="0">
            <a:solidFill>
              <a:srgbClr val="002060"/>
            </a:solidFill>
          </a:endParaRPr>
        </a:p>
      </dgm:t>
    </dgm:pt>
    <dgm:pt modelId="{7765AF5C-F701-411F-88EB-8F97451CF88E}" type="parTrans" cxnId="{D225333D-31B4-42B9-B25A-18CB16D2A45B}">
      <dgm:prSet/>
      <dgm:spPr/>
      <dgm:t>
        <a:bodyPr/>
        <a:lstStyle/>
        <a:p>
          <a:endParaRPr lang="ru-RU"/>
        </a:p>
      </dgm:t>
    </dgm:pt>
    <dgm:pt modelId="{5E3EF99C-7417-4B48-AD23-1A8921C001B9}" type="sibTrans" cxnId="{D225333D-31B4-42B9-B25A-18CB16D2A45B}">
      <dgm:prSet/>
      <dgm:spPr/>
      <dgm:t>
        <a:bodyPr/>
        <a:lstStyle/>
        <a:p>
          <a:endParaRPr lang="ru-RU"/>
        </a:p>
      </dgm:t>
    </dgm:pt>
    <dgm:pt modelId="{2EE044A7-BAEB-4A3F-9EF2-E0747DC17FDF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300" b="0" baseline="0" dirty="0" smtClean="0">
              <a:solidFill>
                <a:srgbClr val="002060"/>
              </a:solidFill>
            </a:rPr>
            <a:t>Познавательно-исследовательская</a:t>
          </a:r>
          <a:endParaRPr lang="ru-RU" sz="2300" b="0" baseline="0" dirty="0">
            <a:solidFill>
              <a:srgbClr val="002060"/>
            </a:solidFill>
          </a:endParaRPr>
        </a:p>
      </dgm:t>
    </dgm:pt>
    <dgm:pt modelId="{F853FAE5-CE56-4917-8FD2-17C4A61F0074}" type="parTrans" cxnId="{5422120B-390C-4456-B79C-B733CE5BCA6E}">
      <dgm:prSet/>
      <dgm:spPr/>
      <dgm:t>
        <a:bodyPr/>
        <a:lstStyle/>
        <a:p>
          <a:endParaRPr lang="ru-RU"/>
        </a:p>
      </dgm:t>
    </dgm:pt>
    <dgm:pt modelId="{32A0760B-8D6F-4B86-A6B5-7634C4AEC289}" type="sibTrans" cxnId="{5422120B-390C-4456-B79C-B733CE5BCA6E}">
      <dgm:prSet/>
      <dgm:spPr/>
      <dgm:t>
        <a:bodyPr/>
        <a:lstStyle/>
        <a:p>
          <a:endParaRPr lang="ru-RU"/>
        </a:p>
      </dgm:t>
    </dgm:pt>
    <dgm:pt modelId="{A2845B36-4145-4BE3-8352-2CD9C7F88696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>
              <a:solidFill>
                <a:srgbClr val="002060"/>
              </a:solidFill>
            </a:rPr>
            <a:t>Музыкальная</a:t>
          </a:r>
          <a:r>
            <a:rPr lang="ru-RU" sz="2400" dirty="0" smtClean="0"/>
            <a:t> </a:t>
          </a:r>
          <a:endParaRPr lang="ru-RU" sz="2400" dirty="0"/>
        </a:p>
      </dgm:t>
    </dgm:pt>
    <dgm:pt modelId="{26DF8AF2-2CF6-48D2-AE58-B254FAA63D14}" type="parTrans" cxnId="{ADFFA7BA-E9D0-49C6-B8EA-FA5B4690BC74}">
      <dgm:prSet/>
      <dgm:spPr/>
      <dgm:t>
        <a:bodyPr/>
        <a:lstStyle/>
        <a:p>
          <a:endParaRPr lang="ru-RU"/>
        </a:p>
      </dgm:t>
    </dgm:pt>
    <dgm:pt modelId="{AEDF0298-4F2B-4F9B-9420-B3780AF6424D}" type="sibTrans" cxnId="{ADFFA7BA-E9D0-49C6-B8EA-FA5B4690BC74}">
      <dgm:prSet/>
      <dgm:spPr/>
      <dgm:t>
        <a:bodyPr/>
        <a:lstStyle/>
        <a:p>
          <a:endParaRPr lang="ru-RU"/>
        </a:p>
      </dgm:t>
    </dgm:pt>
    <dgm:pt modelId="{664D8643-EE19-4FC4-B92B-BFE893FD8649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>
              <a:solidFill>
                <a:srgbClr val="002060"/>
              </a:solidFill>
            </a:rPr>
            <a:t>Трудовая</a:t>
          </a:r>
          <a:r>
            <a:rPr lang="ru-RU" sz="2400" dirty="0" smtClean="0"/>
            <a:t> </a:t>
          </a:r>
          <a:endParaRPr lang="ru-RU" sz="2400" dirty="0"/>
        </a:p>
      </dgm:t>
    </dgm:pt>
    <dgm:pt modelId="{A7BD016A-F1C0-4C01-A085-82C6B67EA1D6}" type="parTrans" cxnId="{10A6FEC5-5386-42E1-AE03-54A3ABAD3951}">
      <dgm:prSet/>
      <dgm:spPr/>
      <dgm:t>
        <a:bodyPr/>
        <a:lstStyle/>
        <a:p>
          <a:endParaRPr lang="ru-RU"/>
        </a:p>
      </dgm:t>
    </dgm:pt>
    <dgm:pt modelId="{EF3E0242-6ED2-413F-82EC-2043AA1EE488}" type="sibTrans" cxnId="{10A6FEC5-5386-42E1-AE03-54A3ABAD3951}">
      <dgm:prSet/>
      <dgm:spPr/>
      <dgm:t>
        <a:bodyPr/>
        <a:lstStyle/>
        <a:p>
          <a:endParaRPr lang="ru-RU"/>
        </a:p>
      </dgm:t>
    </dgm:pt>
    <dgm:pt modelId="{A15D6C52-6A0E-49AD-8701-8B46F9D7C751}" type="pres">
      <dgm:prSet presAssocID="{0CF8EBAE-0380-4A94-9B47-AC0AD0A9543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58B2AA-B4A4-4464-B174-47D11735A1B0}" type="pres">
      <dgm:prSet presAssocID="{16B1039D-4FE5-4AB0-A8E9-3503DED348F2}" presName="node" presStyleLbl="node1" presStyleIdx="0" presStyleCnt="6" custScaleX="194879" custRadScaleRad="102592" custRadScaleInc="4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4CD18-4A83-4C81-ADF6-CB536724A59A}" type="pres">
      <dgm:prSet presAssocID="{F2A63FC9-377B-44F0-8E4B-76BAC4D097CD}" presName="sibTrans" presStyleLbl="sibTrans2D1" presStyleIdx="0" presStyleCnt="6" custAng="4612992" custScaleX="584699" custScaleY="50385" custLinFactX="-462800" custLinFactY="258033" custLinFactNeighborX="-500000" custLinFactNeighborY="300000"/>
      <dgm:spPr/>
      <dgm:t>
        <a:bodyPr/>
        <a:lstStyle/>
        <a:p>
          <a:endParaRPr lang="ru-RU"/>
        </a:p>
      </dgm:t>
    </dgm:pt>
    <dgm:pt modelId="{91377527-F742-4E81-B05C-4915DDCDEB31}" type="pres">
      <dgm:prSet presAssocID="{F2A63FC9-377B-44F0-8E4B-76BAC4D097CD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3A171BF7-1FF8-4599-8D47-47CDB9965576}" type="pres">
      <dgm:prSet presAssocID="{9CC2AB04-F88B-4D53-8B52-0DBF08598213}" presName="node" presStyleLbl="node1" presStyleIdx="1" presStyleCnt="6" custScaleX="164629" custRadScaleRad="144399" custRadScaleInc="14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3E8BBF-6C8E-4285-8B86-31AE5389CC8A}" type="pres">
      <dgm:prSet presAssocID="{E531CA65-1908-4ACB-AB4C-9EE0F55DCC2C}" presName="sibTrans" presStyleLbl="sibTrans2D1" presStyleIdx="1" presStyleCnt="6" custAng="13882127" custFlipVert="0" custScaleX="299464" custScaleY="32934" custLinFactX="-2635" custLinFactNeighborX="-100000" custLinFactNeighborY="-6324"/>
      <dgm:spPr/>
      <dgm:t>
        <a:bodyPr/>
        <a:lstStyle/>
        <a:p>
          <a:endParaRPr lang="ru-RU"/>
        </a:p>
      </dgm:t>
    </dgm:pt>
    <dgm:pt modelId="{C86ECB0D-15CE-49FB-9AC1-6CDF1D229489}" type="pres">
      <dgm:prSet presAssocID="{E531CA65-1908-4ACB-AB4C-9EE0F55DCC2C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4EE4E4FA-5C04-42C6-BDC8-A0B1AEB0A612}" type="pres">
      <dgm:prSet presAssocID="{DE717FCD-B4E2-4CCF-943F-5CAC4B849A7D}" presName="node" presStyleLbl="node1" presStyleIdx="2" presStyleCnt="6" custScaleX="175953" custRadScaleRad="135982" custRadScaleInc="-173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B26844-21C3-4F7B-B5BE-700BF7CB2CC2}" type="pres">
      <dgm:prSet presAssocID="{5E3EF99C-7417-4B48-AD23-1A8921C001B9}" presName="sibTrans" presStyleLbl="sibTrans2D1" presStyleIdx="2" presStyleCnt="6" custAng="14824407" custScaleX="765343" custScaleY="29929" custLinFactX="100000" custLinFactY="-133441" custLinFactNeighborX="142785" custLinFactNeighborY="-200000"/>
      <dgm:spPr/>
      <dgm:t>
        <a:bodyPr/>
        <a:lstStyle/>
        <a:p>
          <a:endParaRPr lang="ru-RU"/>
        </a:p>
      </dgm:t>
    </dgm:pt>
    <dgm:pt modelId="{7B0CA2B0-A989-4A95-911B-062F4A9F0556}" type="pres">
      <dgm:prSet presAssocID="{5E3EF99C-7417-4B48-AD23-1A8921C001B9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B24B88F5-EA90-4BF2-B5AE-3E66F9B20AB9}" type="pres">
      <dgm:prSet presAssocID="{2EE044A7-BAEB-4A3F-9EF2-E0747DC17FDF}" presName="node" presStyleLbl="node1" presStyleIdx="3" presStyleCnt="6" custScaleX="212327" custScaleY="1132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1917E5-2CA0-466C-BE04-BC5AD16FD225}" type="pres">
      <dgm:prSet presAssocID="{32A0760B-8D6F-4B86-A6B5-7634C4AEC289}" presName="sibTrans" presStyleLbl="sibTrans2D1" presStyleIdx="3" presStyleCnt="6" custAng="18319237" custScaleX="629742" custScaleY="38292" custLinFactX="-123993" custLinFactY="-110821" custLinFactNeighborX="-200000" custLinFactNeighborY="-200000"/>
      <dgm:spPr/>
      <dgm:t>
        <a:bodyPr/>
        <a:lstStyle/>
        <a:p>
          <a:endParaRPr lang="ru-RU"/>
        </a:p>
      </dgm:t>
    </dgm:pt>
    <dgm:pt modelId="{7A3DAB0C-CECE-4B04-9160-ACC719B197F7}" type="pres">
      <dgm:prSet presAssocID="{32A0760B-8D6F-4B86-A6B5-7634C4AEC289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120B83E1-114B-477B-9D2B-AF5B400B0AED}" type="pres">
      <dgm:prSet presAssocID="{A2845B36-4145-4BE3-8352-2CD9C7F88696}" presName="node" presStyleLbl="node1" presStyleIdx="4" presStyleCnt="6" custScaleX="178562" custRadScaleRad="133315" custRadScaleInc="20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8AD8EC-2B9F-467C-B262-35BE45EBD8CA}" type="pres">
      <dgm:prSet presAssocID="{AEDF0298-4F2B-4F9B-9420-B3780AF6424D}" presName="sibTrans" presStyleLbl="sibTrans2D1" presStyleIdx="4" presStyleCnt="6" custAng="14339330" custFlipVert="1" custScaleX="364577" custScaleY="42986" custLinFactX="7298" custLinFactNeighborX="100000" custLinFactNeighborY="-6230"/>
      <dgm:spPr>
        <a:prstGeom prst="notchedRightArrow">
          <a:avLst/>
        </a:prstGeom>
      </dgm:spPr>
      <dgm:t>
        <a:bodyPr/>
        <a:lstStyle/>
        <a:p>
          <a:endParaRPr lang="ru-RU"/>
        </a:p>
      </dgm:t>
    </dgm:pt>
    <dgm:pt modelId="{563F2E57-049B-4FE3-961D-C94396E71EF5}" type="pres">
      <dgm:prSet presAssocID="{AEDF0298-4F2B-4F9B-9420-B3780AF6424D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6E857C9F-2329-45BA-97AA-FFC2B3E68787}" type="pres">
      <dgm:prSet presAssocID="{664D8643-EE19-4FC4-B92B-BFE893FD8649}" presName="node" presStyleLbl="node1" presStyleIdx="5" presStyleCnt="6" custScaleX="167986" custRadScaleRad="144209" custRadScaleInc="-13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F37C92-9B06-4EBE-A872-640D5958580D}" type="pres">
      <dgm:prSet presAssocID="{EF3E0242-6ED2-413F-82EC-2043AA1EE488}" presName="sibTrans" presStyleLbl="sibTrans2D1" presStyleIdx="5" presStyleCnt="6" custAng="6161873" custFlipVert="1" custScaleX="336143" custScaleY="50252" custLinFactX="353516" custLinFactY="47528" custLinFactNeighborX="400000" custLinFactNeighborY="100000"/>
      <dgm:spPr/>
      <dgm:t>
        <a:bodyPr/>
        <a:lstStyle/>
        <a:p>
          <a:endParaRPr lang="ru-RU"/>
        </a:p>
      </dgm:t>
    </dgm:pt>
    <dgm:pt modelId="{B51A0897-75BD-42C7-ACC5-B346A7BD3A92}" type="pres">
      <dgm:prSet presAssocID="{EF3E0242-6ED2-413F-82EC-2043AA1EE488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BD421B71-BCE2-4781-A7F0-220A6527FFE7}" type="presOf" srcId="{0CF8EBAE-0380-4A94-9B47-AC0AD0A95432}" destId="{A15D6C52-6A0E-49AD-8701-8B46F9D7C751}" srcOrd="0" destOrd="0" presId="urn:microsoft.com/office/officeart/2005/8/layout/cycle2"/>
    <dgm:cxn modelId="{D225333D-31B4-42B9-B25A-18CB16D2A45B}" srcId="{0CF8EBAE-0380-4A94-9B47-AC0AD0A95432}" destId="{DE717FCD-B4E2-4CCF-943F-5CAC4B849A7D}" srcOrd="2" destOrd="0" parTransId="{7765AF5C-F701-411F-88EB-8F97451CF88E}" sibTransId="{5E3EF99C-7417-4B48-AD23-1A8921C001B9}"/>
    <dgm:cxn modelId="{F80A94F2-CA51-408B-B52D-64B2DDDADB50}" type="presOf" srcId="{2EE044A7-BAEB-4A3F-9EF2-E0747DC17FDF}" destId="{B24B88F5-EA90-4BF2-B5AE-3E66F9B20AB9}" srcOrd="0" destOrd="0" presId="urn:microsoft.com/office/officeart/2005/8/layout/cycle2"/>
    <dgm:cxn modelId="{7399C582-EFC3-4007-949C-D29DB0B11786}" type="presOf" srcId="{E531CA65-1908-4ACB-AB4C-9EE0F55DCC2C}" destId="{C86ECB0D-15CE-49FB-9AC1-6CDF1D229489}" srcOrd="1" destOrd="0" presId="urn:microsoft.com/office/officeart/2005/8/layout/cycle2"/>
    <dgm:cxn modelId="{CC6EC2F9-A829-452E-BE26-BB25090C9B8F}" type="presOf" srcId="{AEDF0298-4F2B-4F9B-9420-B3780AF6424D}" destId="{F38AD8EC-2B9F-467C-B262-35BE45EBD8CA}" srcOrd="0" destOrd="0" presId="urn:microsoft.com/office/officeart/2005/8/layout/cycle2"/>
    <dgm:cxn modelId="{2288CDB2-E15F-4701-A5DB-7C26EBEA7A29}" type="presOf" srcId="{32A0760B-8D6F-4B86-A6B5-7634C4AEC289}" destId="{7A3DAB0C-CECE-4B04-9160-ACC719B197F7}" srcOrd="1" destOrd="0" presId="urn:microsoft.com/office/officeart/2005/8/layout/cycle2"/>
    <dgm:cxn modelId="{1A07B1CC-D183-45B8-9C10-405915B2C371}" type="presOf" srcId="{16B1039D-4FE5-4AB0-A8E9-3503DED348F2}" destId="{6958B2AA-B4A4-4464-B174-47D11735A1B0}" srcOrd="0" destOrd="0" presId="urn:microsoft.com/office/officeart/2005/8/layout/cycle2"/>
    <dgm:cxn modelId="{5422120B-390C-4456-B79C-B733CE5BCA6E}" srcId="{0CF8EBAE-0380-4A94-9B47-AC0AD0A95432}" destId="{2EE044A7-BAEB-4A3F-9EF2-E0747DC17FDF}" srcOrd="3" destOrd="0" parTransId="{F853FAE5-CE56-4917-8FD2-17C4A61F0074}" sibTransId="{32A0760B-8D6F-4B86-A6B5-7634C4AEC289}"/>
    <dgm:cxn modelId="{FA82442F-8EB1-4539-94D9-EA9DD9976754}" type="presOf" srcId="{F2A63FC9-377B-44F0-8E4B-76BAC4D097CD}" destId="{1514CD18-4A83-4C81-ADF6-CB536724A59A}" srcOrd="0" destOrd="0" presId="urn:microsoft.com/office/officeart/2005/8/layout/cycle2"/>
    <dgm:cxn modelId="{1BC331B1-BBF0-4578-A651-87CB4E869BAB}" type="presOf" srcId="{F2A63FC9-377B-44F0-8E4B-76BAC4D097CD}" destId="{91377527-F742-4E81-B05C-4915DDCDEB31}" srcOrd="1" destOrd="0" presId="urn:microsoft.com/office/officeart/2005/8/layout/cycle2"/>
    <dgm:cxn modelId="{4A3296F6-CBB4-4EAE-B967-7DBCD5E8C9D6}" type="presOf" srcId="{AEDF0298-4F2B-4F9B-9420-B3780AF6424D}" destId="{563F2E57-049B-4FE3-961D-C94396E71EF5}" srcOrd="1" destOrd="0" presId="urn:microsoft.com/office/officeart/2005/8/layout/cycle2"/>
    <dgm:cxn modelId="{E35667CB-C687-4949-BD77-094029CE271F}" type="presOf" srcId="{DE717FCD-B4E2-4CCF-943F-5CAC4B849A7D}" destId="{4EE4E4FA-5C04-42C6-BDC8-A0B1AEB0A612}" srcOrd="0" destOrd="0" presId="urn:microsoft.com/office/officeart/2005/8/layout/cycle2"/>
    <dgm:cxn modelId="{038A20F1-248B-4BC1-BB12-33310CD07730}" type="presOf" srcId="{EF3E0242-6ED2-413F-82EC-2043AA1EE488}" destId="{B51A0897-75BD-42C7-ACC5-B346A7BD3A92}" srcOrd="1" destOrd="0" presId="urn:microsoft.com/office/officeart/2005/8/layout/cycle2"/>
    <dgm:cxn modelId="{B1DA4A43-C4E4-43A1-89C1-F063D0C181C2}" type="presOf" srcId="{32A0760B-8D6F-4B86-A6B5-7634C4AEC289}" destId="{F61917E5-2CA0-466C-BE04-BC5AD16FD225}" srcOrd="0" destOrd="0" presId="urn:microsoft.com/office/officeart/2005/8/layout/cycle2"/>
    <dgm:cxn modelId="{07F0DF2A-CC9E-4056-AA1C-C30AEE285687}" type="presOf" srcId="{5E3EF99C-7417-4B48-AD23-1A8921C001B9}" destId="{4BB26844-21C3-4F7B-B5BE-700BF7CB2CC2}" srcOrd="0" destOrd="0" presId="urn:microsoft.com/office/officeart/2005/8/layout/cycle2"/>
    <dgm:cxn modelId="{08186E57-D5B0-47B4-BE65-04A229577982}" type="presOf" srcId="{E531CA65-1908-4ACB-AB4C-9EE0F55DCC2C}" destId="{393E8BBF-6C8E-4285-8B86-31AE5389CC8A}" srcOrd="0" destOrd="0" presId="urn:microsoft.com/office/officeart/2005/8/layout/cycle2"/>
    <dgm:cxn modelId="{8FB88B2F-C822-4E6C-88EA-432B27F8C78C}" type="presOf" srcId="{EF3E0242-6ED2-413F-82EC-2043AA1EE488}" destId="{A2F37C92-9B06-4EBE-A872-640D5958580D}" srcOrd="0" destOrd="0" presId="urn:microsoft.com/office/officeart/2005/8/layout/cycle2"/>
    <dgm:cxn modelId="{E9C08C87-4190-49BD-9640-D6011EAE7E09}" type="presOf" srcId="{A2845B36-4145-4BE3-8352-2CD9C7F88696}" destId="{120B83E1-114B-477B-9D2B-AF5B400B0AED}" srcOrd="0" destOrd="0" presId="urn:microsoft.com/office/officeart/2005/8/layout/cycle2"/>
    <dgm:cxn modelId="{68D47E0B-1F82-40F9-B3C3-DC1147424807}" srcId="{0CF8EBAE-0380-4A94-9B47-AC0AD0A95432}" destId="{16B1039D-4FE5-4AB0-A8E9-3503DED348F2}" srcOrd="0" destOrd="0" parTransId="{2F8C9D9C-B35C-4023-AFCE-67629D5044FC}" sibTransId="{F2A63FC9-377B-44F0-8E4B-76BAC4D097CD}"/>
    <dgm:cxn modelId="{08947FBE-FEE4-4659-88A7-C5E10498C665}" type="presOf" srcId="{5E3EF99C-7417-4B48-AD23-1A8921C001B9}" destId="{7B0CA2B0-A989-4A95-911B-062F4A9F0556}" srcOrd="1" destOrd="0" presId="urn:microsoft.com/office/officeart/2005/8/layout/cycle2"/>
    <dgm:cxn modelId="{8EE2A0D0-6593-4D53-A8CD-3BDDFE09B48C}" type="presOf" srcId="{664D8643-EE19-4FC4-B92B-BFE893FD8649}" destId="{6E857C9F-2329-45BA-97AA-FFC2B3E68787}" srcOrd="0" destOrd="0" presId="urn:microsoft.com/office/officeart/2005/8/layout/cycle2"/>
    <dgm:cxn modelId="{ADFFA7BA-E9D0-49C6-B8EA-FA5B4690BC74}" srcId="{0CF8EBAE-0380-4A94-9B47-AC0AD0A95432}" destId="{A2845B36-4145-4BE3-8352-2CD9C7F88696}" srcOrd="4" destOrd="0" parTransId="{26DF8AF2-2CF6-48D2-AE58-B254FAA63D14}" sibTransId="{AEDF0298-4F2B-4F9B-9420-B3780AF6424D}"/>
    <dgm:cxn modelId="{9E2CFE21-BFE8-4D2C-82BC-37CFF55EC806}" srcId="{0CF8EBAE-0380-4A94-9B47-AC0AD0A95432}" destId="{9CC2AB04-F88B-4D53-8B52-0DBF08598213}" srcOrd="1" destOrd="0" parTransId="{4874EA30-6FC1-4D3C-AA53-0426EB812C61}" sibTransId="{E531CA65-1908-4ACB-AB4C-9EE0F55DCC2C}"/>
    <dgm:cxn modelId="{244C726B-33FA-43AA-B004-A71D83E18B92}" type="presOf" srcId="{9CC2AB04-F88B-4D53-8B52-0DBF08598213}" destId="{3A171BF7-1FF8-4599-8D47-47CDB9965576}" srcOrd="0" destOrd="0" presId="urn:microsoft.com/office/officeart/2005/8/layout/cycle2"/>
    <dgm:cxn modelId="{10A6FEC5-5386-42E1-AE03-54A3ABAD3951}" srcId="{0CF8EBAE-0380-4A94-9B47-AC0AD0A95432}" destId="{664D8643-EE19-4FC4-B92B-BFE893FD8649}" srcOrd="5" destOrd="0" parTransId="{A7BD016A-F1C0-4C01-A085-82C6B67EA1D6}" sibTransId="{EF3E0242-6ED2-413F-82EC-2043AA1EE488}"/>
    <dgm:cxn modelId="{4DD50CCB-C4D5-4F6C-9D7A-E8716F2C8090}" type="presParOf" srcId="{A15D6C52-6A0E-49AD-8701-8B46F9D7C751}" destId="{6958B2AA-B4A4-4464-B174-47D11735A1B0}" srcOrd="0" destOrd="0" presId="urn:microsoft.com/office/officeart/2005/8/layout/cycle2"/>
    <dgm:cxn modelId="{D2EC3F94-5197-4699-9E32-21710640100C}" type="presParOf" srcId="{A15D6C52-6A0E-49AD-8701-8B46F9D7C751}" destId="{1514CD18-4A83-4C81-ADF6-CB536724A59A}" srcOrd="1" destOrd="0" presId="urn:microsoft.com/office/officeart/2005/8/layout/cycle2"/>
    <dgm:cxn modelId="{B64A78C8-C1D4-43FF-A101-AB46B53E14A5}" type="presParOf" srcId="{1514CD18-4A83-4C81-ADF6-CB536724A59A}" destId="{91377527-F742-4E81-B05C-4915DDCDEB31}" srcOrd="0" destOrd="0" presId="urn:microsoft.com/office/officeart/2005/8/layout/cycle2"/>
    <dgm:cxn modelId="{E10D756B-E9D2-41EF-B86F-A87F37B013F2}" type="presParOf" srcId="{A15D6C52-6A0E-49AD-8701-8B46F9D7C751}" destId="{3A171BF7-1FF8-4599-8D47-47CDB9965576}" srcOrd="2" destOrd="0" presId="urn:microsoft.com/office/officeart/2005/8/layout/cycle2"/>
    <dgm:cxn modelId="{71E63B13-B96E-42E1-B267-32AF2C286453}" type="presParOf" srcId="{A15D6C52-6A0E-49AD-8701-8B46F9D7C751}" destId="{393E8BBF-6C8E-4285-8B86-31AE5389CC8A}" srcOrd="3" destOrd="0" presId="urn:microsoft.com/office/officeart/2005/8/layout/cycle2"/>
    <dgm:cxn modelId="{DBD35897-34AE-4A0C-837A-FBCAB88EA8F0}" type="presParOf" srcId="{393E8BBF-6C8E-4285-8B86-31AE5389CC8A}" destId="{C86ECB0D-15CE-49FB-9AC1-6CDF1D229489}" srcOrd="0" destOrd="0" presId="urn:microsoft.com/office/officeart/2005/8/layout/cycle2"/>
    <dgm:cxn modelId="{34E6AD52-DFBA-4874-BDA4-B2164A6C2B7E}" type="presParOf" srcId="{A15D6C52-6A0E-49AD-8701-8B46F9D7C751}" destId="{4EE4E4FA-5C04-42C6-BDC8-A0B1AEB0A612}" srcOrd="4" destOrd="0" presId="urn:microsoft.com/office/officeart/2005/8/layout/cycle2"/>
    <dgm:cxn modelId="{705E8739-6705-4118-9A73-C4D0F8D4DA23}" type="presParOf" srcId="{A15D6C52-6A0E-49AD-8701-8B46F9D7C751}" destId="{4BB26844-21C3-4F7B-B5BE-700BF7CB2CC2}" srcOrd="5" destOrd="0" presId="urn:microsoft.com/office/officeart/2005/8/layout/cycle2"/>
    <dgm:cxn modelId="{3F1F164E-FA5C-4CB9-8604-0376297E2473}" type="presParOf" srcId="{4BB26844-21C3-4F7B-B5BE-700BF7CB2CC2}" destId="{7B0CA2B0-A989-4A95-911B-062F4A9F0556}" srcOrd="0" destOrd="0" presId="urn:microsoft.com/office/officeart/2005/8/layout/cycle2"/>
    <dgm:cxn modelId="{83298BB9-CD79-4303-B1CB-3EA9F86C20B9}" type="presParOf" srcId="{A15D6C52-6A0E-49AD-8701-8B46F9D7C751}" destId="{B24B88F5-EA90-4BF2-B5AE-3E66F9B20AB9}" srcOrd="6" destOrd="0" presId="urn:microsoft.com/office/officeart/2005/8/layout/cycle2"/>
    <dgm:cxn modelId="{6FE3A45E-ABD4-4DF4-9314-70165C445AC9}" type="presParOf" srcId="{A15D6C52-6A0E-49AD-8701-8B46F9D7C751}" destId="{F61917E5-2CA0-466C-BE04-BC5AD16FD225}" srcOrd="7" destOrd="0" presId="urn:microsoft.com/office/officeart/2005/8/layout/cycle2"/>
    <dgm:cxn modelId="{E3DB9884-B2A1-41F3-B21B-7F918D9E160E}" type="presParOf" srcId="{F61917E5-2CA0-466C-BE04-BC5AD16FD225}" destId="{7A3DAB0C-CECE-4B04-9160-ACC719B197F7}" srcOrd="0" destOrd="0" presId="urn:microsoft.com/office/officeart/2005/8/layout/cycle2"/>
    <dgm:cxn modelId="{51DAFA0C-FCC3-4F6F-AF49-59536F47625C}" type="presParOf" srcId="{A15D6C52-6A0E-49AD-8701-8B46F9D7C751}" destId="{120B83E1-114B-477B-9D2B-AF5B400B0AED}" srcOrd="8" destOrd="0" presId="urn:microsoft.com/office/officeart/2005/8/layout/cycle2"/>
    <dgm:cxn modelId="{397C0ACA-FDBD-43FA-9221-9A31450FB2DF}" type="presParOf" srcId="{A15D6C52-6A0E-49AD-8701-8B46F9D7C751}" destId="{F38AD8EC-2B9F-467C-B262-35BE45EBD8CA}" srcOrd="9" destOrd="0" presId="urn:microsoft.com/office/officeart/2005/8/layout/cycle2"/>
    <dgm:cxn modelId="{48344D55-498C-4A5D-B945-BA2FC8EE3226}" type="presParOf" srcId="{F38AD8EC-2B9F-467C-B262-35BE45EBD8CA}" destId="{563F2E57-049B-4FE3-961D-C94396E71EF5}" srcOrd="0" destOrd="0" presId="urn:microsoft.com/office/officeart/2005/8/layout/cycle2"/>
    <dgm:cxn modelId="{6AA46D9C-48CD-4D61-B658-A70290020D2D}" type="presParOf" srcId="{A15D6C52-6A0E-49AD-8701-8B46F9D7C751}" destId="{6E857C9F-2329-45BA-97AA-FFC2B3E68787}" srcOrd="10" destOrd="0" presId="urn:microsoft.com/office/officeart/2005/8/layout/cycle2"/>
    <dgm:cxn modelId="{0BB3A06B-6FAA-466A-A998-0DF71D0925EA}" type="presParOf" srcId="{A15D6C52-6A0E-49AD-8701-8B46F9D7C751}" destId="{A2F37C92-9B06-4EBE-A872-640D5958580D}" srcOrd="11" destOrd="0" presId="urn:microsoft.com/office/officeart/2005/8/layout/cycle2"/>
    <dgm:cxn modelId="{80B52D5B-D575-4FB9-A92E-B4BE546616DB}" type="presParOf" srcId="{A2F37C92-9B06-4EBE-A872-640D5958580D}" destId="{B51A0897-75BD-42C7-ACC5-B346A7BD3A9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DCA05-0B12-45FE-B568-71B7EC6257B7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AF662-09F2-4B7C-84DB-11C6B62935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31353E1-3819-454E-8952-0C97EEBFC3D9}" type="datetimeFigureOut">
              <a:rPr lang="ru-RU" smtClean="0"/>
              <a:pPr/>
              <a:t>27.10.2013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647A398-2F98-43AF-872B-9EF52FDA5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900igr.ne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857232"/>
            <a:ext cx="8190082" cy="432048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4000" dirty="0" smtClean="0">
                <a:solidFill>
                  <a:srgbClr val="FF0000"/>
                </a:solidFill>
              </a:rPr>
              <a:t>«Содержание познавательно-математической деятельности 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в  режиме   дня»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20484" name="Picture 4" descr="http://school.xvatit.com/images/3/33/0021-021-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768463"/>
            <a:ext cx="2786050" cy="2089537"/>
          </a:xfrm>
          <a:prstGeom prst="rect">
            <a:avLst/>
          </a:prstGeom>
          <a:noFill/>
        </p:spPr>
      </p:pic>
      <p:pic>
        <p:nvPicPr>
          <p:cNvPr id="20488" name="Picture 8" descr="http://s55.radikal.ru/i149/1206/95/f9ab2e46604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386" y="4357694"/>
            <a:ext cx="2714614" cy="2714614"/>
          </a:xfrm>
          <a:prstGeom prst="rect">
            <a:avLst/>
          </a:prstGeom>
          <a:noFill/>
        </p:spPr>
      </p:pic>
      <p:sp>
        <p:nvSpPr>
          <p:cNvPr id="5" name="Скругленный прямоугольник 4">
            <a:hlinkClick r:id="rId4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500034" y="500042"/>
            <a:ext cx="8064896" cy="6063198"/>
          </a:xfrm>
          <a:prstGeom prst="rect">
            <a:avLst/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>
            <a:headEnd/>
            <a:tailEnd/>
          </a:ln>
          <a:effectLst>
            <a:glow rad="228600">
              <a:srgbClr val="FF0000">
                <a:alpha val="40000"/>
              </a:srgbClr>
            </a:glow>
            <a:outerShdw blurRad="130000" dist="101600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</a:rPr>
              <a:t>         </a:t>
            </a:r>
            <a:endParaRPr lang="en-US" sz="3600" b="1" dirty="0" smtClean="0">
              <a:solidFill>
                <a:srgbClr val="FF0000"/>
              </a:solidFill>
              <a:latin typeface="+mj-lt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FF0000"/>
              </a:solidFill>
              <a:latin typeface="+mj-lt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FF0000"/>
              </a:solidFill>
              <a:latin typeface="+mj-lt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FF0000"/>
              </a:solidFill>
              <a:latin typeface="+mj-lt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0000"/>
              </a:solidFill>
              <a:latin typeface="+mj-lt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0000"/>
              </a:solidFill>
              <a:latin typeface="+mj-lt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0000"/>
              </a:solidFill>
              <a:latin typeface="+mj-lt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7030A0"/>
                </a:solidFill>
                <a:latin typeface="+mj-lt"/>
              </a:rPr>
              <a:t>    </a:t>
            </a:r>
            <a:r>
              <a:rPr lang="ru-RU" sz="2800" b="1" dirty="0" smtClean="0">
                <a:solidFill>
                  <a:srgbClr val="7030A0"/>
                </a:solidFill>
                <a:latin typeface="+mj-lt"/>
              </a:rPr>
              <a:t>Главное –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+mj-lt"/>
              </a:rPr>
              <a:t>научить ребёнка думать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+mj-lt"/>
              </a:rPr>
              <a:t> </a:t>
            </a:r>
            <a:endParaRPr lang="en-US" sz="2800" b="1" dirty="0" smtClean="0">
              <a:latin typeface="+mj-lt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     </a:t>
            </a:r>
            <a:r>
              <a:rPr lang="ru-RU" sz="2400" b="1" dirty="0" smtClean="0">
                <a:solidFill>
                  <a:srgbClr val="CC3300"/>
                </a:solidFill>
                <a:latin typeface="+mj-lt"/>
              </a:rPr>
              <a:t>Ребёнок – дошкольник с развитым логическим мышлением всегда имеет больше шансов быть успешным в математике, даже если он не был заранее научен   элементам  школьной программы</a:t>
            </a:r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.</a:t>
            </a:r>
            <a:r>
              <a:rPr lang="ru-RU" sz="2400" b="1" dirty="0" smtClean="0">
                <a:solidFill>
                  <a:srgbClr val="800000"/>
                </a:solidFill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00034" y="0"/>
            <a:ext cx="807249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          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srgbClr val="7030A0"/>
              </a:solidFill>
              <a:latin typeface="Arial" pitchFamily="34" charset="0"/>
              <a:ea typeface="Times New Roman" pitchFamily="18" charset="0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Математика – это мощный фактор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интеллектуального развития ребенка, формирования его познавательных и творческих способностей.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+mj-lt"/>
              </a:rPr>
              <a:t>Познакомить ребёнка с цифрами,  научить его считать, складывать и вычитать – это  не главное при подготовке к школе.</a:t>
            </a:r>
            <a:endParaRPr lang="en-US" sz="2400" b="1" dirty="0" smtClean="0">
              <a:solidFill>
                <a:srgbClr val="CC3300"/>
              </a:solidFill>
              <a:latin typeface="+mj-lt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srgbClr val="CC3300"/>
              </a:solidFill>
              <a:latin typeface="+mj-lt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srgbClr val="CC3300"/>
              </a:solidFill>
              <a:latin typeface="+mj-lt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+mj-lt"/>
              </a:rPr>
              <a:t> </a:t>
            </a:r>
            <a:endParaRPr lang="en-US" sz="2400" b="1" dirty="0" smtClean="0">
              <a:solidFill>
                <a:srgbClr val="CC3300"/>
              </a:solidFill>
              <a:latin typeface="+mj-lt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/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5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285720" y="59272"/>
            <a:ext cx="8572560" cy="643253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7030A0"/>
                </a:solidFill>
                <a:latin typeface="+mj-lt"/>
              </a:rPr>
              <a:t>        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Многие психологи и педагоги (П.Я. Гальперин, А.Н. Леушина, Т.В. Тарунтаева и др.) считают, что формирование у дошкольников математических представлений должны опираться на </a:t>
            </a:r>
            <a:r>
              <a:rPr lang="ru-RU" sz="2400" b="1" i="1" dirty="0" smtClean="0">
                <a:solidFill>
                  <a:srgbClr val="002060"/>
                </a:solidFill>
                <a:latin typeface="+mj-lt"/>
              </a:rPr>
              <a:t>предметно-чувственную деятельность.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7030A0"/>
              </a:solidFill>
              <a:latin typeface="+mj-lt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C3300"/>
                </a:solidFill>
                <a:latin typeface="+mj-lt"/>
              </a:rPr>
              <a:t>        </a:t>
            </a:r>
            <a:r>
              <a:rPr lang="ru-RU" sz="2400" b="1" dirty="0" smtClean="0">
                <a:solidFill>
                  <a:srgbClr val="CC3300"/>
                </a:solidFill>
                <a:latin typeface="+mj-lt"/>
              </a:rPr>
              <a:t>К.Д. Ушинский писал: «При первоначальном обучении счету… также не должно спешить и идти дальше не иначе, как овладев прежним, а овладев чем-нибудь, никогда не оставлять его без постоянного приложения к делу».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rgbClr val="CC3300"/>
              </a:solidFill>
              <a:latin typeface="+mj-lt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+mj-lt"/>
              </a:rPr>
              <a:t>       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Все это делает проблему закрепления и применения элементарных математических представлений на занятиях, вне их в режиме дня  и в быту актуальной на сегодняшний день.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7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7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7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7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78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8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78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357158" y="500042"/>
            <a:ext cx="8572560" cy="5755422"/>
          </a:xfrm>
          <a:prstGeom prst="rect">
            <a:avLst/>
          </a:prstGeom>
          <a:gradFill flip="none" rotWithShape="1">
            <a:gsLst>
              <a:gs pos="0">
                <a:srgbClr val="FFFF99">
                  <a:shade val="30000"/>
                  <a:satMod val="115000"/>
                </a:srgbClr>
              </a:gs>
              <a:gs pos="50000">
                <a:srgbClr val="FFFF99">
                  <a:shade val="67500"/>
                  <a:satMod val="115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lin ang="13500000" scaled="1"/>
            <a:tileRect/>
          </a:gradFill>
          <a:ln w="57150">
            <a:solidFill>
              <a:srgbClr val="FF0000"/>
            </a:solidFill>
            <a:headEnd/>
            <a:tailEnd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dkEdge">
            <a:bevelT prst="relaxedInset"/>
            <a:bevelB prst="relaxedInse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7030A0"/>
                </a:solidFill>
                <a:latin typeface="+mj-lt"/>
              </a:rPr>
              <a:t>Нужна ли крошечному малышу математика?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7030A0"/>
              </a:solidFill>
              <a:latin typeface="+mj-lt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C3300"/>
                </a:solidFill>
                <a:latin typeface="+mj-lt"/>
              </a:rPr>
              <a:t>         Начальные математические представления малышу просто необходимы. Это и способность ориентироваться в пространстве и такие понятия, как размер и форма, и простейшие логические и арифметические операции.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         Без этих первых эталонов малыш не сможет полноценно осваивать окружающий мир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800000"/>
                </a:solidFill>
                <a:latin typeface="+mj-lt"/>
              </a:rPr>
              <a:t>         Математика как нельзя лучше развивает интеллект малыша, учит его думать и анализировать.   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        Только вот развивать детский интеллект тоже нужно с умом. И делать это лучше всего в повседневных играх и занятиях.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800000"/>
                </a:solidFill>
                <a:latin typeface="+mj-lt"/>
              </a:rPr>
              <a:t>        Этакая «естественная» математика.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1142984"/>
            <a:ext cx="856895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sz="2400" b="1" dirty="0" smtClean="0">
                <a:solidFill>
                  <a:srgbClr val="800000"/>
                </a:solidFill>
                <a:latin typeface="AGReverance" pitchFamily="2" charset="0"/>
                <a:cs typeface="Arial" pitchFamily="34" charset="0"/>
              </a:rPr>
              <a:t>I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 младшая группа – это тот  самый «математический» возраст, когда малышу очень важно познакомиться со свойствами предметов, осознать их связь между собой, осилить основы синтеза и анализа, понять простейшую житейскую логику. </a:t>
            </a:r>
          </a:p>
          <a:p>
            <a:pPr algn="just"/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 что может быть лучшим материалом для нескучного обучения малыша? Конечно, 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игрушки.</a:t>
            </a:r>
            <a:endParaRPr lang="ru-RU" sz="2400" b="1" i="1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      Именно кубики и мячики, пирамидки и матрешки, куколки и мягкие зверушки помогут вам легко и весело объяснить малышу непростые понятия. </a:t>
            </a:r>
          </a:p>
          <a:p>
            <a:pPr algn="just"/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       Строя башенку или домик, ребенок быстро запомнит названия геометрических фигур, если вы будете чаще называть их. </a:t>
            </a:r>
            <a:endParaRPr lang="ru-RU" sz="2400" b="1" dirty="0" smtClean="0">
              <a:solidFill>
                <a:srgbClr val="7030A0"/>
              </a:solidFill>
              <a:latin typeface="+mj-lt"/>
              <a:cs typeface="Arial" pitchFamily="34" charset="0"/>
            </a:endParaRPr>
          </a:p>
          <a:p>
            <a:pPr algn="just"/>
            <a:endParaRPr lang="ru-RU" sz="20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285728"/>
            <a:ext cx="556344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>Математика между делом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FF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20688"/>
            <a:ext cx="871296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20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Обучать малыша самым простым логическим операциям не только можно, но и нужно. Например, простейшей классификации. Чаще произносите названия групп предметов, т.е. обобщающие слова.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Можно поиграть в игру, где нужно разделять предметы на группы в зависимости от заданного признака.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20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Сначала можно вырезать  из картона силуэты машинок, зверюшек, овощей, фруктов и т.д. С подобным дидактическим материалом хорошо осваивать и счет.</a:t>
            </a: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Универсальными будут геометрические фигуры трех размеров и четырех цветов. Из них можно подбирать самые разнообразные комбинации: только фигурки с углами, без углов, одновременно большие и желтые, все маленькие, не круглые и не красные и т. п.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20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Учить считать малыша нужно на конкретных предметах. И связывать счет именно с конкретными яблоками, мячиками, конфетами или машинками. К абстрактным цифрам переходят позже. А пока самое важное для малыша - это осознание количества, четкое понимание, что не зависит это понятие ни от размеров объектов счета, ни от их формы или цвета.</a:t>
            </a:r>
            <a:endParaRPr lang="ru-RU" sz="20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4546" y="0"/>
            <a:ext cx="45534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Нелогичная логика</a:t>
            </a:r>
            <a:endParaRPr lang="ru-RU" sz="3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179512" y="1340768"/>
            <a:ext cx="8712968" cy="489364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Заниматься математикой можно и во время подвижных игр. Любые знания усваиваются лучше и легче, если во время занятий задействуется крупная и мелкая моторика ребенка.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Промаршируйте с детьми сначала на счет «один -два», затем на счет «один – два – три», а после и «один – два – три – четыре».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На счет можно прыгать на двух ножках, приседать, наклоняться вперед или в стороны.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Во время игры с мячиком бросайте или катите его по полу друг другу, называя числа.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Таких подвижных игр можете найти достаточно.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285728"/>
            <a:ext cx="57216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Математика в движении</a:t>
            </a:r>
            <a:endParaRPr lang="ru-RU" sz="3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0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0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0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0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0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0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0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0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0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0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alpha val="42000"/>
              </a:srgb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8072526" cy="954107"/>
          </a:xfrm>
          <a:prstGeom prst="rect">
            <a:avLst/>
          </a:prstGeom>
          <a:gradFill>
            <a:gsLst>
              <a:gs pos="0">
                <a:srgbClr val="00B0F0">
                  <a:alpha val="42000"/>
                </a:srgb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Прогулка с математикой</a:t>
            </a:r>
            <a:endParaRPr lang="ru-RU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/>
          </a:p>
        </p:txBody>
      </p:sp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179512" y="1360655"/>
            <a:ext cx="8784976" cy="4893647"/>
          </a:xfrm>
          <a:prstGeom prst="rect">
            <a:avLst/>
          </a:prstGeom>
          <a:gradFill flip="none" rotWithShape="1">
            <a:gsLst>
              <a:gs pos="0">
                <a:srgbClr val="00B0F0">
                  <a:alpha val="42000"/>
                </a:srgb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Заниматься математикой можно и во время прогулки. </a:t>
            </a:r>
            <a:endParaRPr lang="ru-RU" sz="2400" b="1" dirty="0" smtClean="0">
              <a:solidFill>
                <a:srgbClr val="80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        Самое простое, что можно придумать, - это считать определенные встреченные предметы. </a:t>
            </a:r>
          </a:p>
          <a:p>
            <a:pPr algn="just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Чаще проговаривайте, например, такие фразы: «Посмотри, здесь стоят две красные машины и две синие. Всего - четыре. В песочнице играют два мальчика и три девочки. Всего пять детей». Так постепенно освоите и состав числа. </a:t>
            </a:r>
          </a:p>
          <a:p>
            <a:pPr algn="just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Предложите малышу на прогулке отыскивать «все, чего по два». Это непросто, но интересно. Во время прогулки очень удобно знакомиться с понятиями: «толстый - тонкий», «далеко - близко» и т.д.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1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1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1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1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19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19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83000"/>
              </a:srgb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214282" y="214290"/>
            <a:ext cx="8715436" cy="830997"/>
          </a:xfrm>
          <a:prstGeom prst="rect">
            <a:avLst/>
          </a:prstGeom>
          <a:gradFill>
            <a:gsLst>
              <a:gs pos="0">
                <a:schemeClr val="bg2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</a:rPr>
              <a:t>       </a:t>
            </a:r>
          </a:p>
          <a:p>
            <a:pPr marL="36000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14282" y="357166"/>
            <a:ext cx="8715436" cy="827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Закрепление и применение элементарных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математических представлений дошкольников</a:t>
            </a:r>
            <a:r>
              <a:rPr lang="en-US" sz="2400" b="1" dirty="0" smtClean="0">
                <a:solidFill>
                  <a:srgbClr val="6600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 занятиях и в режиме дня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 smtClean="0">
              <a:solidFill>
                <a:srgbClr val="CC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2000" dirty="0" smtClean="0">
                <a:solidFill>
                  <a:srgbClr val="7030A0"/>
                </a:solidFill>
              </a:rPr>
              <a:t>          </a:t>
            </a:r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Одна из важнейших задач воспитателя заключается в том, чтобы те знания, умения и навыки, которые дети получают в процессе НОД  по математике, использовались ими в разных жизненных условиях – на других занятиях, в играх, в быту, на прогулке.</a:t>
            </a:r>
            <a:endParaRPr lang="en-US" sz="2000" b="1" dirty="0" smtClean="0">
              <a:solidFill>
                <a:srgbClr val="7030A0"/>
              </a:solidFill>
              <a:latin typeface="+mj-lt"/>
            </a:endParaRP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 </a:t>
            </a:r>
            <a:endParaRPr lang="en-US" sz="2000" b="1" dirty="0" smtClean="0">
              <a:solidFill>
                <a:srgbClr val="7030A0"/>
              </a:solidFill>
              <a:latin typeface="+mj-lt"/>
            </a:endParaRPr>
          </a:p>
          <a:p>
            <a:pPr algn="just"/>
            <a:r>
              <a:rPr lang="en-US" sz="2000" b="1" dirty="0" smtClean="0">
                <a:solidFill>
                  <a:srgbClr val="7030A0"/>
                </a:solidFill>
                <a:latin typeface="+mj-lt"/>
              </a:rPr>
              <a:t>       </a:t>
            </a:r>
            <a:r>
              <a:rPr lang="en-US" sz="2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Дети должны понимать, что приобретенные ими знания действительно им нужны и научились ими пользоваться. Это будет способствовать дальнейшему развитию интереса детей к математике и расширению полученных знаний.</a:t>
            </a:r>
            <a:endParaRPr lang="en-US" sz="2000" b="1" dirty="0" smtClean="0">
              <a:solidFill>
                <a:srgbClr val="C00000"/>
              </a:solidFill>
              <a:latin typeface="+mj-lt"/>
            </a:endParaRPr>
          </a:p>
          <a:p>
            <a:pPr algn="just"/>
            <a:endParaRPr lang="ru-RU" sz="2000" b="1" dirty="0" smtClean="0">
              <a:solidFill>
                <a:srgbClr val="C00000"/>
              </a:solidFill>
              <a:latin typeface="+mj-lt"/>
            </a:endParaRPr>
          </a:p>
          <a:p>
            <a:pPr algn="just"/>
            <a:r>
              <a:rPr lang="en-US" sz="2000" b="1" dirty="0" smtClean="0">
                <a:solidFill>
                  <a:srgbClr val="7030A0"/>
                </a:solidFill>
                <a:latin typeface="+mj-lt"/>
              </a:rPr>
              <a:t>          </a:t>
            </a:r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Необходимо, чтобы данный процесс был связан со всеми сторонами воспитательно-образовательной работы детского учреждения и направлен, прежде всего, на решение задач умственного воспитания и математического развития дошкольников.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 smtClean="0">
              <a:solidFill>
                <a:srgbClr val="FF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 smtClean="0">
              <a:solidFill>
                <a:srgbClr val="FF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 smtClean="0">
              <a:solidFill>
                <a:srgbClr val="FF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1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1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7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7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17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17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17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17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CC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0" y="214290"/>
            <a:ext cx="9144000" cy="6429420"/>
            <a:chOff x="0" y="214290"/>
            <a:chExt cx="9144000" cy="6429420"/>
          </a:xfrm>
        </p:grpSpPr>
        <p:graphicFrame>
          <p:nvGraphicFramePr>
            <p:cNvPr id="13" name="Схема 12"/>
            <p:cNvGraphicFramePr/>
            <p:nvPr/>
          </p:nvGraphicFramePr>
          <p:xfrm>
            <a:off x="0" y="214290"/>
            <a:ext cx="9144000" cy="64294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14" name="Группа 13"/>
            <p:cNvGrpSpPr/>
            <p:nvPr/>
          </p:nvGrpSpPr>
          <p:grpSpPr>
            <a:xfrm>
              <a:off x="2643174" y="2285992"/>
              <a:ext cx="4000528" cy="2143140"/>
              <a:chOff x="2476500" y="-40878"/>
              <a:chExt cx="1226343" cy="1226343"/>
            </a:xfrm>
          </p:grpSpPr>
          <p:sp>
            <p:nvSpPr>
              <p:cNvPr id="15" name="Овал 14"/>
              <p:cNvSpPr/>
              <p:nvPr/>
            </p:nvSpPr>
            <p:spPr>
              <a:xfrm>
                <a:off x="2476500" y="-40878"/>
                <a:ext cx="1226343" cy="1226343"/>
              </a:xfrm>
              <a:prstGeom prst="ellipse">
                <a:avLst/>
              </a:pr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u-RU" sz="1000" dirty="0" smtClean="0"/>
              </a:p>
              <a:p>
                <a:pPr algn="ctr"/>
                <a:endParaRPr lang="ru-RU" sz="1000" dirty="0" smtClean="0"/>
              </a:p>
              <a:p>
                <a:pPr algn="ctr"/>
                <a:r>
                  <a:rPr lang="ru-RU" sz="3600" b="1" dirty="0" smtClean="0">
                    <a:solidFill>
                      <a:srgbClr val="002060"/>
                    </a:solidFill>
                  </a:rPr>
                  <a:t>Математика</a:t>
                </a:r>
                <a:r>
                  <a:rPr lang="ru-RU" sz="3600" dirty="0" smtClean="0"/>
                  <a:t> </a:t>
                </a:r>
                <a:endParaRPr lang="ru-RU" sz="3600" dirty="0"/>
              </a:p>
            </p:txBody>
          </p:sp>
          <p:sp>
            <p:nvSpPr>
              <p:cNvPr id="16" name="Овал 4"/>
              <p:cNvSpPr/>
              <p:nvPr/>
            </p:nvSpPr>
            <p:spPr>
              <a:xfrm>
                <a:off x="2656094" y="179594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6670" tIns="26670" rIns="26670" bIns="26670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2100" kern="12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214282" y="0"/>
            <a:ext cx="8715436" cy="685800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       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effectLst/>
                <a:latin typeface="+mj-lt"/>
                <a:ea typeface="Times New Roman" pitchFamily="18" charset="0"/>
              </a:rPr>
              <a:t>В</a:t>
            </a:r>
            <a:r>
              <a:rPr lang="ru-RU" sz="2000" b="1" dirty="0" smtClean="0">
                <a:solidFill>
                  <a:srgbClr val="CC3300"/>
                </a:solidFill>
                <a:latin typeface="+mj-lt"/>
              </a:rPr>
              <a:t>о время сервировки стола  дежурные сопоставляют количество приборов и число детей.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+mj-lt"/>
              </a:rPr>
              <a:t>         </a:t>
            </a:r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На занятиях по аппликации дети убеждаются в том, что количество предметов не зависит от места их расположения.</a:t>
            </a:r>
          </a:p>
          <a:p>
            <a:pPr algn="just"/>
            <a:r>
              <a:rPr lang="ru-RU" sz="2000" b="1" dirty="0" smtClean="0">
                <a:latin typeface="+mj-lt"/>
              </a:rPr>
              <a:t>  </a:t>
            </a:r>
            <a:r>
              <a:rPr lang="ru-RU" sz="2000" b="1" dirty="0" smtClean="0">
                <a:solidFill>
                  <a:srgbClr val="CC3300"/>
                </a:solidFill>
                <a:latin typeface="+mj-lt"/>
              </a:rPr>
              <a:t>       Во время игр на участке во время прогулки можно измерять расстояние между деревьями, сравнивать разные виды оборудования по длине, ширине, высоте.</a:t>
            </a: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         На занятиях по продуктивным видам деятельности (лепка, рисование, конструирование) у детей закрепляются представления о геометрических фигурах, о форме, размерах предметов, об их пространственном размещении, о количестве</a:t>
            </a:r>
            <a:r>
              <a:rPr lang="ru-RU" sz="2000" b="1" dirty="0" smtClean="0">
                <a:latin typeface="+mj-lt"/>
              </a:rPr>
              <a:t>.</a:t>
            </a:r>
          </a:p>
          <a:p>
            <a:pPr algn="just"/>
            <a:r>
              <a:rPr lang="ru-RU" sz="2000" b="1" dirty="0" smtClean="0">
                <a:latin typeface="+mj-lt"/>
              </a:rPr>
              <a:t>         </a:t>
            </a:r>
            <a:r>
              <a:rPr lang="ru-RU" sz="2000" b="1" dirty="0" smtClean="0">
                <a:solidFill>
                  <a:srgbClr val="CC3300"/>
                </a:solidFill>
                <a:latin typeface="+mj-lt"/>
              </a:rPr>
              <a:t>Упражняя детей в сооружении различных зданий из строительного материала и </a:t>
            </a:r>
            <a:r>
              <a:rPr lang="ru-RU" sz="2000" b="1" i="1" dirty="0" smtClean="0">
                <a:solidFill>
                  <a:srgbClr val="7030A0"/>
                </a:solidFill>
                <a:latin typeface="+mj-lt"/>
              </a:rPr>
              <a:t>конструкторов, конструировании</a:t>
            </a:r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 </a:t>
            </a:r>
            <a:r>
              <a:rPr lang="ru-RU" sz="2000" b="1" dirty="0" smtClean="0">
                <a:solidFill>
                  <a:srgbClr val="CC3300"/>
                </a:solidFill>
                <a:latin typeface="+mj-lt"/>
              </a:rPr>
              <a:t>по рисункам, чертежам и схемам, закрепляются представления детей о геометрических фигурах и формах. Это способствует развитию воображения, творчества, изобретательности, способности к нестандартным решениям</a:t>
            </a:r>
            <a:r>
              <a:rPr lang="ru-RU" sz="2000" b="1" dirty="0" smtClean="0">
                <a:solidFill>
                  <a:srgbClr val="CC3300"/>
                </a:solidFill>
              </a:rPr>
              <a:t>. </a:t>
            </a:r>
          </a:p>
          <a:p>
            <a:pPr algn="just"/>
            <a:r>
              <a:rPr lang="ru-RU" sz="2000" b="1" dirty="0" smtClean="0">
                <a:latin typeface="+mj-lt"/>
              </a:rPr>
              <a:t>          </a:t>
            </a:r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Знания разных форм и размеров, знания о пространственных отношениях между предметами оказывают детям значительную помощь в развитии умений «читать» технический рисунок.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+mj-lt"/>
              </a:rPr>
              <a:t> </a:t>
            </a:r>
            <a:endParaRPr kumimoji="0" lang="ru-RU" sz="2000" u="none" strike="noStrike" cap="none" normalizeH="0" baseline="0" dirty="0" smtClean="0">
              <a:ln>
                <a:noFill/>
              </a:ln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4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4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4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4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49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49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49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49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849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49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49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849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85720" y="664942"/>
            <a:ext cx="857256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Для предметных и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сюжетных рисунков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для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орнамента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аппликации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для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лепки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из пластилина, изготовления  игрушек  требуются знания о форме, размерах, о количественных и пространственных отношениях между частями предмета или между самими предметами, поэтому геометрические представления и измерительные навыки развиваются и закрепляются во всех видах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изобразительной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деятельности.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музыкальных занятиях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закрепляются пространственные представления и счетные навыки. Совместно с музыкальным руководителем дети 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  <a:ea typeface="Calibri" pitchFamily="34" charset="0"/>
                <a:cs typeface="Times New Roman" pitchFamily="18" charset="0"/>
              </a:rPr>
              <a:t>знакомятся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 основными свойствами музыкального звука – с высотой, с направлением мелодий вверх – вниз; с продолжительностью звуков (длиннее – короче)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 т. п.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Эти основные свойства музыкальных звуков дети ассоциируют с пространственными, временными, количественными представлениями: дальше – ближе; выше – ниже; длиннее – короче и др.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214282" y="285728"/>
            <a:ext cx="8643998" cy="594008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Times New Roman" pitchFamily="18" charset="0"/>
              </a:rPr>
              <a:t>   </a:t>
            </a: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На </a:t>
            </a:r>
            <a:r>
              <a:rPr lang="ru-RU" sz="2000" b="1" i="1" dirty="0" smtClean="0">
                <a:solidFill>
                  <a:srgbClr val="C00000"/>
                </a:solidFill>
                <a:latin typeface="+mj-lt"/>
              </a:rPr>
              <a:t>занятиях по физическому воспитанию</a:t>
            </a: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 дети часто сталкиваются с количественным и порядковым счетом при построениях. Например, строятся в две, три колонны, расходятся парами направо и налево, образуют круги, маршируют  по залу  по прямоугольнику, подчеркивая на поворотах углы, бегут «по кругу», «в рассыпную», «змейкой» и т.д.).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При выполнении различных видов упражнений закрепляются умения ориентироваться в пространстве: правая и левая сторона, повороты полукругом, кругом и т.д.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  В различных подвижных играх также широко используются умения детей ориентироваться во времени и пространстве.</a:t>
            </a:r>
          </a:p>
          <a:p>
            <a:pPr indent="457200"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Занятия по ознакомлению детей с окружающим и занятия по развитию речи </a:t>
            </a:r>
            <a:r>
              <a:rPr lang="ru-RU" sz="2000" b="1" i="1" dirty="0" smtClean="0">
                <a:solidFill>
                  <a:srgbClr val="7030A0"/>
                </a:solidFill>
                <a:latin typeface="+mj-lt"/>
              </a:rPr>
              <a:t>также многое дают детям </a:t>
            </a:r>
            <a:r>
              <a:rPr lang="ru-RU" sz="2000" b="1" i="1" dirty="0" smtClean="0">
                <a:solidFill>
                  <a:srgbClr val="C00000"/>
                </a:solidFill>
                <a:latin typeface="+mj-lt"/>
              </a:rPr>
              <a:t>в</a:t>
            </a: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 плане математического развития.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Например, дети более точно ведут календарь природы, пользуясь знаниями о месяцах, неделях, днях. Осознав текучесть, длительность времени, дети замечают, как долго бывает светло в разные сезоны.</a:t>
            </a:r>
          </a:p>
          <a:p>
            <a:pPr algn="just"/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6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6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60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60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60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60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60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60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60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60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28596" y="214290"/>
            <a:ext cx="8429684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При уходе за растениями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 природном уголке, на огороде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клумбах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дети измеряют рост, подсчитывают количество бутонов, цветков, отмечают, что бывает сначала, что потом, отмечают последовательность действий.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Во время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экскурсий на природу, в </a:t>
            </a:r>
            <a:r>
              <a:rPr lang="ru-RU" sz="2400" b="1" i="1" dirty="0" smtClean="0">
                <a:solidFill>
                  <a:srgbClr val="002060"/>
                </a:solidFill>
                <a:latin typeface="+mj-lt"/>
              </a:rPr>
              <a:t> парк </a:t>
            </a:r>
            <a:r>
              <a:rPr lang="ru-RU" sz="2400" b="1" dirty="0" smtClean="0">
                <a:solidFill>
                  <a:srgbClr val="CC3300"/>
                </a:solidFill>
                <a:latin typeface="+mj-lt"/>
              </a:rPr>
              <a:t>или </a:t>
            </a:r>
            <a:r>
              <a:rPr lang="ru-RU" sz="2400" b="1" i="1" dirty="0" smtClean="0">
                <a:solidFill>
                  <a:srgbClr val="002060"/>
                </a:solidFill>
                <a:latin typeface="+mj-lt"/>
              </a:rPr>
              <a:t>по городу </a:t>
            </a:r>
            <a:r>
              <a:rPr lang="ru-RU" sz="2400" b="1" i="1" dirty="0" smtClean="0">
                <a:solidFill>
                  <a:srgbClr val="7030A0"/>
                </a:solidFill>
                <a:latin typeface="+mj-lt"/>
              </a:rPr>
              <a:t> </a:t>
            </a:r>
            <a:r>
              <a:rPr lang="ru-RU" sz="2400" b="1" dirty="0" smtClean="0">
                <a:solidFill>
                  <a:srgbClr val="CC3300"/>
                </a:solidFill>
                <a:latin typeface="+mj-lt"/>
              </a:rPr>
              <a:t>также закрепляется умение детей ориентироваться в пространстве.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latin typeface="+mj-lt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Собирая листья на участке, обращаем внимание детей на форму лепестков, их структуру, подсчитываем их количество.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latin typeface="+mj-lt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Заготавливая природный материал, дети собирают и складывают десятками шишки, косточки или  камешки. Здесь закрепляется  счет  групп.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6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45000"/>
              </a:srgb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85728"/>
            <a:ext cx="857256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+mj-lt"/>
              </a:rPr>
              <a:t>        </a:t>
            </a:r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Игра для ребенка – способ познания окружающего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        Играя, он изучает цвет, форму, свойства предметов. С помощью игр уточняются и закрепляются представления детей о числах, об отношениях между ними, о геометрических фигурах, временные и пространственные ориентировки. </a:t>
            </a:r>
          </a:p>
          <a:p>
            <a:pPr algn="just"/>
            <a:endParaRPr lang="ru-RU" sz="2000" b="1" dirty="0" smtClean="0">
              <a:latin typeface="+mj-lt"/>
            </a:endParaRPr>
          </a:p>
          <a:p>
            <a:pPr algn="just"/>
            <a:r>
              <a:rPr lang="ru-RU" sz="2000" b="1" dirty="0" smtClean="0">
                <a:latin typeface="+mj-lt"/>
              </a:rPr>
              <a:t>        </a:t>
            </a:r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Игры способствуют развитию любознательности, наблюдательности, сообразительности, внимания, памяти, мышления, речи, стимулируют детскую активность в них.</a:t>
            </a:r>
          </a:p>
          <a:p>
            <a:pPr algn="just"/>
            <a:endParaRPr lang="en-US" sz="2000" b="1" dirty="0" smtClean="0">
              <a:latin typeface="+mj-lt"/>
            </a:endParaRPr>
          </a:p>
          <a:p>
            <a:pPr algn="just"/>
            <a:r>
              <a:rPr lang="ru-RU" sz="2000" b="1" dirty="0" smtClean="0">
                <a:latin typeface="+mj-lt"/>
              </a:rPr>
              <a:t>        </a:t>
            </a: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В дидактической игре дети обучаются умственным действиям: анализу, синтезу, сравнению, обобщению, классификации. </a:t>
            </a:r>
          </a:p>
          <a:p>
            <a:pPr algn="just"/>
            <a:endParaRPr lang="en-US" sz="2000" b="1" dirty="0" smtClean="0">
              <a:latin typeface="+mj-lt"/>
            </a:endParaRP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+mj-lt"/>
              </a:rPr>
              <a:t>        Дидактические игры – это различные виды лото, которые упражняют в навыках счета и вычислений, предметное лото на форму; различные парные картинки на количество и цифры, на размеры предметов и форму, на пространственное расположение предметов, математические диктанты, сюжетные картинки для узнавания времени года или части суток.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>
                <a:alpha val="54000"/>
              </a:srgb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28596" y="214290"/>
            <a:ext cx="8286808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      Но усвоение математических представлений с помощью дидактических игр будет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результативным только при максимальном участии каждого ребенка в учебно-игровой деятельности.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effectLst/>
                <a:latin typeface="Arial" pitchFamily="34" charset="0"/>
                <a:ea typeface="Times New Roman" pitchFamily="18" charset="0"/>
              </a:rPr>
              <a:t>       Нередко фронтальные формы, когда все участники игры получают одинаковые задания,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CC3300"/>
                </a:solidFill>
                <a:effectLst/>
                <a:latin typeface="Arial" pitchFamily="34" charset="0"/>
                <a:ea typeface="Times New Roman" pitchFamily="18" charset="0"/>
              </a:rPr>
              <a:t> 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effectLst/>
                <a:latin typeface="Arial" pitchFamily="34" charset="0"/>
                <a:ea typeface="Times New Roman" pitchFamily="18" charset="0"/>
              </a:rPr>
              <a:t>единственный ответ озвучивает у доски только один ребенок, становятся малоэффективными, не позволяют педагогу проконтролировать индивидуальное выполнение детьми игровых заданий.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      Дети при этом имеют возможность незаметно для педагога копировать работу товарищей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усваивают стереотипы, перестают стремиться к осознанному, самостоятельному и творческому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выполнению игровых заданий.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142852"/>
            <a:ext cx="8572560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+mj-lt"/>
              </a:rPr>
              <a:t>Преодолеть возникающий формализм в использовании дидактических игр возможно несколькими способами</a:t>
            </a:r>
          </a:p>
          <a:p>
            <a:pPr algn="ctr"/>
            <a:endParaRPr lang="ru-RU" sz="2400" b="1" i="1" dirty="0" smtClean="0">
              <a:solidFill>
                <a:srgbClr val="FF0000"/>
              </a:solidFill>
              <a:latin typeface="+mj-lt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b="1" i="1" u="sng" dirty="0" smtClean="0">
                <a:solidFill>
                  <a:srgbClr val="002060"/>
                </a:solidFill>
                <a:latin typeface="+mj-lt"/>
              </a:rPr>
              <a:t> Способ первый: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 использование разнообразного наглядного материала, на основе которого проводится игра.</a:t>
            </a:r>
          </a:p>
          <a:p>
            <a:pPr algn="just"/>
            <a:r>
              <a:rPr lang="ru-RU" sz="2000" b="1" i="1" dirty="0" smtClean="0">
                <a:latin typeface="+mj-lt"/>
              </a:rPr>
              <a:t>             </a:t>
            </a:r>
            <a:r>
              <a:rPr lang="ru-RU" sz="2000" b="1" i="1" u="sng" dirty="0" smtClean="0">
                <a:solidFill>
                  <a:srgbClr val="C00000"/>
                </a:solidFill>
                <a:latin typeface="+mj-lt"/>
              </a:rPr>
              <a:t>Способ второй:</a:t>
            </a: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 введение новых вариантов заданий, материалов, условий игры.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b="1" i="1" u="sng" dirty="0" smtClean="0">
                <a:solidFill>
                  <a:srgbClr val="002060"/>
                </a:solidFill>
                <a:latin typeface="+mj-lt"/>
              </a:rPr>
              <a:t> Способ третий: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 работа детей с индивидуальными карточками.</a:t>
            </a:r>
          </a:p>
          <a:p>
            <a:pPr algn="just"/>
            <a:r>
              <a:rPr lang="ru-RU" sz="2000" b="1" i="1" dirty="0" smtClean="0">
                <a:latin typeface="+mj-lt"/>
              </a:rPr>
              <a:t>             </a:t>
            </a:r>
            <a:r>
              <a:rPr lang="ru-RU" sz="2000" b="1" i="1" u="sng" dirty="0" smtClean="0">
                <a:solidFill>
                  <a:srgbClr val="C00000"/>
                </a:solidFill>
                <a:latin typeface="+mj-lt"/>
              </a:rPr>
              <a:t>Способ четвертый:</a:t>
            </a: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 организация игрового общения детей в форме игры в парах.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b="1" i="1" u="sng" dirty="0" smtClean="0">
                <a:solidFill>
                  <a:srgbClr val="002060"/>
                </a:solidFill>
                <a:latin typeface="+mj-lt"/>
              </a:rPr>
              <a:t> Способ пятый: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 организация игрового общения детей в малых группах по три-четыре человека.</a:t>
            </a:r>
          </a:p>
          <a:p>
            <a:pPr algn="just"/>
            <a:r>
              <a:rPr lang="ru-RU" sz="2000" b="1" i="1" dirty="0" smtClean="0">
                <a:latin typeface="+mj-lt"/>
              </a:rPr>
              <a:t>             </a:t>
            </a:r>
            <a:r>
              <a:rPr lang="ru-RU" sz="2000" b="1" i="1" u="sng" dirty="0" smtClean="0">
                <a:solidFill>
                  <a:srgbClr val="C00000"/>
                </a:solidFill>
                <a:latin typeface="+mj-lt"/>
              </a:rPr>
              <a:t>Способ шестой:</a:t>
            </a: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 организация игры со всей группой детей одновременно.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b="1" i="1" u="sng" dirty="0" smtClean="0">
                <a:solidFill>
                  <a:srgbClr val="002060"/>
                </a:solidFill>
                <a:latin typeface="+mj-lt"/>
              </a:rPr>
              <a:t> Способ седьмой: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 поддержание оживленного (посильного для дошкольников) темпа игры, способствующего активизации действий детей.</a:t>
            </a:r>
          </a:p>
          <a:p>
            <a:pPr algn="just"/>
            <a:r>
              <a:rPr lang="ru-RU" sz="2000" b="1" i="1" dirty="0" smtClean="0">
                <a:latin typeface="+mj-lt"/>
              </a:rPr>
              <a:t>             </a:t>
            </a:r>
            <a:r>
              <a:rPr lang="ru-RU" sz="2000" b="1" i="1" u="sng" dirty="0" smtClean="0">
                <a:solidFill>
                  <a:srgbClr val="C00000"/>
                </a:solidFill>
                <a:latin typeface="+mj-lt"/>
              </a:rPr>
              <a:t>Способ восьмой:</a:t>
            </a:r>
            <a:r>
              <a:rPr lang="ru-RU" sz="2000" b="1" dirty="0" smtClean="0">
                <a:solidFill>
                  <a:srgbClr val="C00000"/>
                </a:solidFill>
                <a:latin typeface="+mj-lt"/>
              </a:rPr>
              <a:t> создание у детей радостного настроения во время игры. </a:t>
            </a:r>
          </a:p>
          <a:p>
            <a:endParaRPr lang="ru-RU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FFFF99"/>
            </a:gs>
            <a:gs pos="47000">
              <a:srgbClr val="E6E6E6"/>
            </a:gs>
            <a:gs pos="85001">
              <a:srgbClr val="FFFFCC"/>
            </a:gs>
            <a:gs pos="100000">
              <a:srgbClr val="E6E6E6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714348" y="571480"/>
            <a:ext cx="785818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 помощью математических конкурсов можно решить целый ряд важных задач обучения: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закреплять, уточнять, проверять ранее полученные знания детей;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учить применять приобретенные знания в измененных или жизненных ситуациях;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развивать восприятие, память, мышление, воображение, речь;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формировать умение анализировать воспринимаемый материал, выделять в нем главное, обобщать его, сравнивать, делать выводы;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развивать сообразительность, внимание, наблюдательность, быстроту мышления, память на числа;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активизировать математический словарь в речи, учить выражать мысли простыми и распространенными предложениями, связно, понятно для присутствующих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FF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71472" y="357166"/>
            <a:ext cx="7929618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Практика применения элементарных математических представлений на занятиях, в </a:t>
            </a:r>
            <a:r>
              <a:rPr kumimoji="0" lang="ru-RU" sz="20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режиме дня,</a:t>
            </a:r>
            <a:r>
              <a:rPr kumimoji="0" lang="ru-RU" sz="2000" b="1" i="0" u="none" strike="noStrike" cap="none" normalizeH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быту создает достаточные условия для прочного закрепления математических знаний, полученных каждым ребенком в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непосредственно образовательной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деятельности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Такая форма образовательного процесса: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помогает ребенку приобрести прочные знания, навыки и умения;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обеспечивает развитие самостоятельности, уверенности;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формирует интерес к количественной   стороне действительности;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оказывает положительное влияние на дальнейшее усвоение математического материала в школе.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3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4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4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3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FFCCFF"/>
            </a:gs>
            <a:gs pos="30000">
              <a:srgbClr val="CCFFCC"/>
            </a:gs>
            <a:gs pos="45000">
              <a:srgbClr val="CCFFFF"/>
            </a:gs>
            <a:gs pos="77000">
              <a:srgbClr val="C7AC4C"/>
            </a:gs>
            <a:gs pos="100000">
              <a:srgbClr val="CCFFF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http://3.bp.blogspot.com/_XuTQI-8Rm2M/TIeAFem0GQI/AAAAAAAAEgk/GFF3FDFymAw/s200/%D0%BE%D0%B4%D0%B8%D0%BD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953000"/>
            <a:ext cx="1771650" cy="1905000"/>
          </a:xfrm>
          <a:prstGeom prst="rect">
            <a:avLst/>
          </a:prstGeom>
          <a:noFill/>
        </p:spPr>
      </p:pic>
      <p:pic>
        <p:nvPicPr>
          <p:cNvPr id="1038" name="Picture 14" descr="http://1.bp.blogspot.com/_XuTQI-8Rm2M/TIeAI44AdZI/AAAAAAAAEgs/MILyhyZoEI8/s200/%D0%B4%D0%B2%D0%B0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4357694"/>
            <a:ext cx="1771650" cy="1905000"/>
          </a:xfrm>
          <a:prstGeom prst="rect">
            <a:avLst/>
          </a:prstGeom>
          <a:noFill/>
        </p:spPr>
      </p:pic>
      <p:pic>
        <p:nvPicPr>
          <p:cNvPr id="1040" name="Picture 16" descr="http://3.bp.blogspot.com/_XuTQI-8Rm2M/TIeAMZdE-OI/AAAAAAAAEg0/JaxYXtwdY0c/s200/%D1%82%D1%80%D0%B8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4953000"/>
            <a:ext cx="1771650" cy="1905000"/>
          </a:xfrm>
          <a:prstGeom prst="rect">
            <a:avLst/>
          </a:prstGeom>
          <a:noFill/>
        </p:spPr>
      </p:pic>
      <p:pic>
        <p:nvPicPr>
          <p:cNvPr id="1042" name="Picture 18" descr="http://1.bp.blogspot.com/_XuTQI-8Rm2M/TIeAP5cYRdI/AAAAAAAAEg8/NCqCEHwN2lc/s200/%D1%87%D0%B5%D1%82%D1%8B%D1%80%D0%B5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4357694"/>
            <a:ext cx="1771650" cy="1905000"/>
          </a:xfrm>
          <a:prstGeom prst="rect">
            <a:avLst/>
          </a:prstGeom>
          <a:noFill/>
        </p:spPr>
      </p:pic>
      <p:pic>
        <p:nvPicPr>
          <p:cNvPr id="1044" name="Picture 20" descr="http://2.bp.blogspot.com/_XuTQI-8Rm2M/TIeATzRdHmI/AAAAAAAAEhE/299r3St-kpw/s200/%D0%BF%D1%8F%D1%82%D1%8C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72350" y="4953000"/>
            <a:ext cx="1771650" cy="19050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071538" y="2428868"/>
            <a:ext cx="7113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002060"/>
                </a:solidFill>
                <a:effectLst/>
              </a:rPr>
              <a:t>Спасибо за внимание!</a:t>
            </a:r>
            <a:endParaRPr lang="ru-RU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pic>
        <p:nvPicPr>
          <p:cNvPr id="1046" name="Picture 22" descr="http://im2-tub-ru.yandex.net/i?id=641557383-12-72&amp;n=2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714614" cy="2143116"/>
          </a:xfrm>
          <a:prstGeom prst="rect">
            <a:avLst/>
          </a:prstGeom>
          <a:noFill/>
        </p:spPr>
      </p:pic>
      <p:pic>
        <p:nvPicPr>
          <p:cNvPr id="1048" name="Picture 24" descr="http://ped-kopilka.ru/images/1(5)(2)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3876" y="0"/>
            <a:ext cx="2860124" cy="2214554"/>
          </a:xfrm>
          <a:prstGeom prst="rect">
            <a:avLst/>
          </a:prstGeom>
          <a:noFill/>
        </p:spPr>
      </p:pic>
      <p:pic>
        <p:nvPicPr>
          <p:cNvPr id="10" name="Picture 10" descr="http://school-ppt.3dn.ru/animashki/zvety/034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43372" y="1571612"/>
            <a:ext cx="647700" cy="971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883</TotalTime>
  <Words>1959</Words>
  <Application>Microsoft Office PowerPoint</Application>
  <PresentationFormat>Экран (4:3)</PresentationFormat>
  <Paragraphs>146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«Содержание познавательно-математической деятельности  в  режиме   дня»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«Содержание познавательно-математической деятельности в режиме дня»</dc:title>
  <dc:creator>Name</dc:creator>
  <cp:lastModifiedBy>Owner</cp:lastModifiedBy>
  <cp:revision>95</cp:revision>
  <dcterms:created xsi:type="dcterms:W3CDTF">2012-02-20T04:11:19Z</dcterms:created>
  <dcterms:modified xsi:type="dcterms:W3CDTF">2013-10-27T10:00:20Z</dcterms:modified>
</cp:coreProperties>
</file>