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udio/unknown"/>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5" r:id="rId8"/>
    <p:sldId id="262" r:id="rId9"/>
    <p:sldId id="263" r:id="rId10"/>
    <p:sldId id="26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1" d="100"/>
          <a:sy n="71" d="100"/>
        </p:scale>
        <p:origin x="-576" y="-7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188BBF-5B3A-429B-985A-9537BDEFA9C6}" type="datetimeFigureOut">
              <a:rPr lang="ru-RU" smtClean="0"/>
              <a:pPr/>
              <a:t>20.10.2014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CBC939-F968-4504-AD91-6309050180B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88BBF-5B3A-429B-985A-9537BDEFA9C6}" type="datetimeFigureOut">
              <a:rPr lang="ru-RU" smtClean="0"/>
              <a:pPr/>
              <a:t>20.10.2014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CBC939-F968-4504-AD91-6309050180B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ru.wikipedia.org/wiki/%D0%9B%D0%B5%D1%81%D0%BD%D0%B0%D1%8F_%D1%81%D0%BE%D0%BD%D1%8F"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ru.wikipedia.org/wiki/%D0%9C%D1%8B%D1%88%D1%8C"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ru.wikipedia.org/wiki/%D0%93%D1%80%D1%8B%D0%B7%D1%83%D0%BD"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857232"/>
            <a:ext cx="7772400" cy="1470025"/>
          </a:xfrm>
        </p:spPr>
        <p:txBody>
          <a:bodyPr>
            <a:normAutofit/>
          </a:bodyPr>
          <a:lstStyle/>
          <a:p>
            <a:r>
              <a:rPr lang="ru-RU" sz="6600" u="sng" dirty="0" smtClean="0"/>
              <a:t>Садовая соня</a:t>
            </a:r>
            <a:endParaRPr lang="ru-RU" sz="6600" u="sng" dirty="0"/>
          </a:p>
        </p:txBody>
      </p:sp>
      <p:sp>
        <p:nvSpPr>
          <p:cNvPr id="3" name="Подзаголовок 2"/>
          <p:cNvSpPr>
            <a:spLocks noGrp="1"/>
          </p:cNvSpPr>
          <p:nvPr>
            <p:ph type="subTitle" idx="1"/>
          </p:nvPr>
        </p:nvSpPr>
        <p:spPr>
          <a:xfrm>
            <a:off x="5229220" y="5434018"/>
            <a:ext cx="3914780" cy="1423982"/>
          </a:xfrm>
        </p:spPr>
        <p:txBody>
          <a:bodyPr>
            <a:normAutofit fontScale="92500"/>
          </a:bodyPr>
          <a:lstStyle/>
          <a:p>
            <a:r>
              <a:rPr lang="ru-RU" sz="2000" dirty="0" smtClean="0"/>
              <a:t>Сделали ученицы: 4 а класса Хаерварова Регина и Мария </a:t>
            </a:r>
            <a:r>
              <a:rPr lang="ru-RU" sz="2000" dirty="0" err="1" smtClean="0"/>
              <a:t>Дзигун</a:t>
            </a:r>
            <a:endParaRPr lang="ru-RU" sz="2000" dirty="0" smtClean="0"/>
          </a:p>
          <a:p>
            <a:pPr algn="l"/>
            <a:r>
              <a:rPr lang="ru-RU" sz="2000" dirty="0" smtClean="0"/>
              <a:t>Основной общеобразовательной школы . </a:t>
            </a:r>
            <a:r>
              <a:rPr lang="ru-RU" sz="2000" dirty="0" err="1" smtClean="0"/>
              <a:t>Межозёрный</a:t>
            </a:r>
            <a:endParaRPr lang="ru-RU" sz="2000" dirty="0"/>
          </a:p>
        </p:txBody>
      </p:sp>
      <p:pic>
        <p:nvPicPr>
          <p:cNvPr id="4" name="Рисунок 3" descr="68742-1-f.jpg"/>
          <p:cNvPicPr>
            <a:picLocks noChangeAspect="1"/>
          </p:cNvPicPr>
          <p:nvPr/>
        </p:nvPicPr>
        <p:blipFill>
          <a:blip r:embed="rId3" cstate="print"/>
          <a:stretch>
            <a:fillRect/>
          </a:stretch>
        </p:blipFill>
        <p:spPr>
          <a:xfrm>
            <a:off x="642910" y="2357430"/>
            <a:ext cx="4214842" cy="3753455"/>
          </a:xfrm>
          <a:prstGeom prst="rect">
            <a:avLst/>
          </a:prstGeom>
          <a:ln>
            <a:noFill/>
          </a:ln>
          <a:effectLst>
            <a:softEdge rad="112500"/>
          </a:effectLst>
        </p:spPr>
      </p:pic>
    </p:spTree>
  </p:cSld>
  <p:clrMapOvr>
    <a:masterClrMapping/>
  </p:clrMapOvr>
  <p:transition>
    <p:dissolve/>
    <p:sndAc>
      <p:stSnd>
        <p:snd r:embed="rId2" name="drumroll.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071546"/>
            <a:ext cx="8229600" cy="1143000"/>
          </a:xfrm>
        </p:spPr>
        <p:txBody>
          <a:bodyPr>
            <a:noAutofit/>
          </a:bodyPr>
          <a:lstStyle/>
          <a:p>
            <a:r>
              <a:rPr lang="ru-RU" sz="2500" dirty="0"/>
              <a:t>Садовая соня, как правило, имеет длину от 11 до 16 см, хвост от 9 до 14 см; вес от 60 до 140 г. Морда заострённая. Уши относительно большие, без кисточек. Глаза большие. По окраске несколько напоминает </a:t>
            </a:r>
            <a:r>
              <a:rPr lang="ru-RU" sz="2500" dirty="0">
                <a:hlinkClick r:id="rId2" tooltip="Лесная соня"/>
              </a:rPr>
              <a:t>лесную соню</a:t>
            </a:r>
            <a:r>
              <a:rPr lang="ru-RU" sz="2500" dirty="0"/>
              <a:t>, но шерсть короткая, сверху серая или коричневая, снизу белая, от глаза к уху и немножко дальше его идёт чёрная полоса, на конце пушистого хвоста белая кисточка.</a:t>
            </a:r>
          </a:p>
        </p:txBody>
      </p:sp>
      <p:pic>
        <p:nvPicPr>
          <p:cNvPr id="3" name="Рисунок 2" descr="post-3-12496618194086.jpg"/>
          <p:cNvPicPr>
            <a:picLocks noChangeAspect="1"/>
          </p:cNvPicPr>
          <p:nvPr/>
        </p:nvPicPr>
        <p:blipFill>
          <a:blip r:embed="rId3" cstate="print"/>
          <a:stretch>
            <a:fillRect/>
          </a:stretch>
        </p:blipFill>
        <p:spPr>
          <a:xfrm>
            <a:off x="357158" y="3071810"/>
            <a:ext cx="4643470" cy="34192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928802"/>
            <a:ext cx="8229600" cy="1143000"/>
          </a:xfrm>
        </p:spPr>
        <p:txBody>
          <a:bodyPr>
            <a:normAutofit fontScale="90000"/>
          </a:bodyPr>
          <a:lstStyle/>
          <a:p>
            <a:r>
              <a:rPr lang="ru-RU" sz="3100" i="1" dirty="0" err="1"/>
              <a:t>Соневые</a:t>
            </a:r>
            <a:r>
              <a:rPr lang="ru-RU" sz="3100" i="1" dirty="0"/>
              <a:t> одна из самых древних групп современных грызунов. Большое количество подсемейств и родов при невысоком видовом богатстве указывает на </a:t>
            </a:r>
            <a:r>
              <a:rPr lang="ru-RU" sz="3100" i="1" dirty="0" err="1"/>
              <a:t>реликтовость</a:t>
            </a:r>
            <a:r>
              <a:rPr lang="ru-RU" sz="3100" i="1" dirty="0"/>
              <a:t> группы. Древесные формы похожи скорее на белок, наземные на мышей, у древесных форм развиты подошвенные мозоли для лучшего лазания, наружные пальцы могут противопоставляться остальным. В природе сони живут 2—6 лет. Шкурки крупных сонь считаются второстепенной пушниной.</a:t>
            </a:r>
            <a:r>
              <a:rPr lang="ru-RU" dirty="0" smtClean="0"/>
              <a:t/>
            </a:r>
            <a:br>
              <a:rPr lang="ru-RU" dirty="0" smtClean="0"/>
            </a:br>
            <a:endParaRPr lang="ru-RU" dirty="0"/>
          </a:p>
        </p:txBody>
      </p:sp>
      <p:pic>
        <p:nvPicPr>
          <p:cNvPr id="3" name="Рисунок 2" descr="foto.jpg"/>
          <p:cNvPicPr>
            <a:picLocks noChangeAspect="1"/>
          </p:cNvPicPr>
          <p:nvPr/>
        </p:nvPicPr>
        <p:blipFill>
          <a:blip r:embed="rId2" cstate="print"/>
          <a:stretch>
            <a:fillRect/>
          </a:stretch>
        </p:blipFill>
        <p:spPr>
          <a:xfrm>
            <a:off x="500034" y="4352246"/>
            <a:ext cx="3286148" cy="227431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4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54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9" dur="5400" fill="hold"/>
                                        <p:tgtEl>
                                          <p:spTgt spid="3"/>
                                        </p:tgtEl>
                                        <p:attrNameLst>
                                          <p:attrName>ppt_y</p:attrName>
                                        </p:attrNameLst>
                                      </p:cBhvr>
                                      <p:tavLst>
                                        <p:tav tm="0">
                                          <p:val>
                                            <p:strVal val="#ppt_y"/>
                                          </p:val>
                                        </p:tav>
                                        <p:tav tm="100000">
                                          <p:val>
                                            <p:strVal val="#ppt_y"/>
                                          </p:val>
                                        </p:tav>
                                      </p:tavLst>
                                    </p:anim>
                                    <p:animEffect transition="in" filter="fade">
                                      <p:cBhvr>
                                        <p:cTn id="10" dur="5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857760"/>
            <a:ext cx="2992431" cy="911215"/>
          </a:xfrm>
        </p:spPr>
        <p:txBody>
          <a:bodyPr/>
          <a:lstStyle/>
          <a:p>
            <a:endParaRPr lang="ru-RU" dirty="0"/>
          </a:p>
        </p:txBody>
      </p:sp>
      <p:sp>
        <p:nvSpPr>
          <p:cNvPr id="3" name="Текст 2"/>
          <p:cNvSpPr>
            <a:spLocks noGrp="1"/>
          </p:cNvSpPr>
          <p:nvPr>
            <p:ph type="body" idx="1"/>
          </p:nvPr>
        </p:nvSpPr>
        <p:spPr>
          <a:xfrm>
            <a:off x="571472" y="0"/>
            <a:ext cx="7772400" cy="1500187"/>
          </a:xfrm>
        </p:spPr>
        <p:txBody>
          <a:bodyPr>
            <a:normAutofit fontScale="92500"/>
          </a:bodyPr>
          <a:lstStyle/>
          <a:p>
            <a:pPr algn="ctr"/>
            <a:r>
              <a:rPr lang="ru-RU" sz="6600" b="1" i="1" u="sng" dirty="0" smtClean="0">
                <a:solidFill>
                  <a:schemeClr val="tx1">
                    <a:lumMod val="95000"/>
                    <a:lumOff val="5000"/>
                  </a:schemeClr>
                </a:solidFill>
              </a:rPr>
              <a:t>Хомячок </a:t>
            </a:r>
            <a:r>
              <a:rPr lang="ru-RU" sz="6600" b="1" i="1" u="sng" dirty="0" err="1" smtClean="0">
                <a:solidFill>
                  <a:schemeClr val="tx1">
                    <a:lumMod val="95000"/>
                    <a:lumOff val="5000"/>
                  </a:schemeClr>
                </a:solidFill>
              </a:rPr>
              <a:t>Эверсманна</a:t>
            </a:r>
            <a:endParaRPr lang="ru-RU" sz="6600" b="1" i="1" u="sng" dirty="0">
              <a:solidFill>
                <a:schemeClr val="tx1">
                  <a:lumMod val="95000"/>
                  <a:lumOff val="5000"/>
                </a:schemeClr>
              </a:solidFill>
            </a:endParaRPr>
          </a:p>
        </p:txBody>
      </p:sp>
      <p:pic>
        <p:nvPicPr>
          <p:cNvPr id="4" name="Рисунок 3" descr="c2256992971a32185b20e772728.jpg"/>
          <p:cNvPicPr>
            <a:picLocks noChangeAspect="1"/>
          </p:cNvPicPr>
          <p:nvPr/>
        </p:nvPicPr>
        <p:blipFill>
          <a:blip r:embed="rId2" cstate="print"/>
          <a:stretch>
            <a:fillRect/>
          </a:stretch>
        </p:blipFill>
        <p:spPr>
          <a:xfrm>
            <a:off x="0" y="1643050"/>
            <a:ext cx="6119824" cy="458986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928934"/>
            <a:ext cx="8229600" cy="1143000"/>
          </a:xfrm>
        </p:spPr>
        <p:txBody>
          <a:bodyPr>
            <a:normAutofit fontScale="90000"/>
          </a:bodyPr>
          <a:lstStyle/>
          <a:p>
            <a:r>
              <a:rPr lang="ru-RU" sz="3100" dirty="0"/>
              <a:t>Мелкий грызун, размером заметно крупнее </a:t>
            </a:r>
            <a:r>
              <a:rPr lang="ru-RU" sz="3100" dirty="0">
                <a:hlinkClick r:id="rId2" tooltip="Мышь"/>
              </a:rPr>
              <a:t>мыши</a:t>
            </a:r>
            <a:r>
              <a:rPr lang="ru-RU" sz="3100" dirty="0"/>
              <a:t>. Длина тела 136—160 мм, хвоста 20—28 мм. Лапы короткие. Морда </a:t>
            </a:r>
            <a:r>
              <a:rPr lang="ru-RU" sz="3100" dirty="0" err="1"/>
              <a:t>слабоприостренная</a:t>
            </a:r>
            <a:r>
              <a:rPr lang="ru-RU" sz="3100" dirty="0"/>
              <a:t>. Уши небольшие, </a:t>
            </a:r>
            <a:r>
              <a:rPr lang="ru-RU" sz="3100" dirty="0" err="1"/>
              <a:t>закруглые</a:t>
            </a:r>
            <a:r>
              <a:rPr lang="ru-RU" sz="3100" dirty="0"/>
              <a:t> на концах. Подошва слабо опушена с хорошо заметными бугорками. Хвост широкий у основания и слегка уплощенный, покрыт густыми короткими и мягкими волосами.</a:t>
            </a:r>
            <a:br>
              <a:rPr lang="ru-RU" sz="3100" dirty="0"/>
            </a:br>
            <a:r>
              <a:rPr lang="ru-RU" sz="3100" dirty="0"/>
              <a:t>Волосяной покров короткий, мягкий, бархатистый. Окраска верха тела хомяка от черновато-коричневой до палево-рыжей или пепельно-песчаной. Брюхо однотонное белое, резко отграничено от тёмной окраски боков. На горле и груди между передними лапами находится бурое </a:t>
            </a:r>
            <a:r>
              <a:rPr lang="ru-RU" sz="3100" dirty="0" err="1"/>
              <a:t>нерезко</a:t>
            </a:r>
            <a:r>
              <a:rPr lang="ru-RU" sz="3100" dirty="0"/>
              <a:t> выраженное пятно. Лапы и низ хвоста белого цвета.</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071546"/>
            <a:ext cx="8229600" cy="1143000"/>
          </a:xfrm>
        </p:spPr>
        <p:txBody>
          <a:bodyPr>
            <a:noAutofit/>
          </a:bodyPr>
          <a:lstStyle/>
          <a:p>
            <a:r>
              <a:rPr lang="ru-RU" sz="2400" dirty="0"/>
              <a:t>Активен в сумерках, вечером и ночью. Норы устраивает просто. Они обычно состоят из главного наклонного или вертикального хода, гнездовой камеры и нескольких, иногда ветвящихся </a:t>
            </a:r>
            <a:r>
              <a:rPr lang="ru-RU" sz="2400" dirty="0" err="1"/>
              <a:t>отнорков</a:t>
            </a:r>
            <a:r>
              <a:rPr lang="ru-RU" sz="2400" dirty="0"/>
              <a:t>. Часто использует норы других </a:t>
            </a:r>
            <a:r>
              <a:rPr lang="ru-RU" sz="2400" dirty="0">
                <a:hlinkClick r:id="rId2" tooltip="Грызун"/>
              </a:rPr>
              <a:t>грызунов</a:t>
            </a:r>
            <a:r>
              <a:rPr lang="ru-RU" sz="2400" dirty="0"/>
              <a:t>. Размножение начинается в апреле, но известны случаи и зимнего размножения. Самка приносит за год два-три помёта, в выводке четыре-пять детенышей. С октября обычно впадает в спячку, которая часто прерывается, а иногда и может отсутствовать вовсе.</a:t>
            </a:r>
          </a:p>
        </p:txBody>
      </p:sp>
      <p:pic>
        <p:nvPicPr>
          <p:cNvPr id="3" name="Рисунок 2" descr="69N-21.jpg"/>
          <p:cNvPicPr>
            <a:picLocks noChangeAspect="1"/>
          </p:cNvPicPr>
          <p:nvPr/>
        </p:nvPicPr>
        <p:blipFill>
          <a:blip r:embed="rId3" cstate="print"/>
          <a:stretch>
            <a:fillRect/>
          </a:stretch>
        </p:blipFill>
        <p:spPr>
          <a:xfrm>
            <a:off x="1071538" y="3426123"/>
            <a:ext cx="5143536" cy="343187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42918"/>
            <a:ext cx="8229600" cy="1143000"/>
          </a:xfrm>
        </p:spPr>
        <p:txBody>
          <a:bodyPr>
            <a:noAutofit/>
          </a:bodyPr>
          <a:lstStyle/>
          <a:p>
            <a:r>
              <a:rPr lang="ru-RU" sz="6600" b="1" dirty="0"/>
              <a:t>ДРЕМЛИК ТЕМНО-КРАСНЫЙ</a:t>
            </a:r>
            <a:endParaRPr lang="ru-RU" sz="6600" dirty="0"/>
          </a:p>
        </p:txBody>
      </p:sp>
      <p:pic>
        <p:nvPicPr>
          <p:cNvPr id="3" name="Рисунок 2" descr="dremlik_temno_krasniy3.jpg"/>
          <p:cNvPicPr>
            <a:picLocks noChangeAspect="1"/>
          </p:cNvPicPr>
          <p:nvPr/>
        </p:nvPicPr>
        <p:blipFill>
          <a:blip r:embed="rId2" cstate="print"/>
          <a:stretch>
            <a:fillRect/>
          </a:stretch>
        </p:blipFill>
        <p:spPr>
          <a:xfrm>
            <a:off x="-1" y="2214554"/>
            <a:ext cx="3381645" cy="46434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643050"/>
            <a:ext cx="8229600" cy="1143000"/>
          </a:xfrm>
        </p:spPr>
        <p:txBody>
          <a:bodyPr>
            <a:normAutofit fontScale="90000"/>
          </a:bodyPr>
          <a:lstStyle/>
          <a:p>
            <a:r>
              <a:rPr lang="ru-RU" sz="2700" dirty="0"/>
              <a:t>Растение высотой до 60 см, с плотным, прямым, в верхней части густоопушенным стеблем, иногда лилово-фиолетового цвета. Корневища укороченные, толстые; 5-9 овальных заострённых жестких листьев, соцветие — однобокая кисть, длиной до 20 см.</a:t>
            </a:r>
            <a:br>
              <a:rPr lang="ru-RU" sz="2700" dirty="0"/>
            </a:br>
            <a:r>
              <a:rPr lang="ru-RU" sz="2700" dirty="0"/>
              <a:t>Листья яйцевидно-удлиненные, лиловатые. Тёмно-красные, поникающие цветки без шпорца, с сердцевидной губой с запахом ванили. Листочки околоцветника и цветоножки опушены. Губа приспособлена для опыления насекомыми с короткими хоботками.</a:t>
            </a:r>
            <a:r>
              <a:rPr lang="ru-RU" sz="2800" dirty="0"/>
              <a:t/>
            </a:r>
            <a:br>
              <a:rPr lang="ru-RU" sz="2800" dirty="0"/>
            </a:br>
            <a:endParaRPr lang="ru-RU" sz="2800" dirty="0"/>
          </a:p>
        </p:txBody>
      </p:sp>
      <p:pic>
        <p:nvPicPr>
          <p:cNvPr id="3" name="Рисунок 2" descr="RGB_9657+.jpg"/>
          <p:cNvPicPr>
            <a:picLocks noChangeAspect="1"/>
          </p:cNvPicPr>
          <p:nvPr/>
        </p:nvPicPr>
        <p:blipFill>
          <a:blip r:embed="rId2" cstate="print"/>
          <a:stretch>
            <a:fillRect/>
          </a:stretch>
        </p:blipFill>
        <p:spPr>
          <a:xfrm>
            <a:off x="357158" y="3506131"/>
            <a:ext cx="2357454" cy="335186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928934"/>
            <a:ext cx="8229600" cy="1143000"/>
          </a:xfrm>
        </p:spPr>
        <p:txBody>
          <a:bodyPr>
            <a:noAutofit/>
          </a:bodyPr>
          <a:lstStyle/>
          <a:p>
            <a:r>
              <a:rPr lang="ru-RU" sz="2800" b="1" dirty="0"/>
              <a:t>Распространение</a:t>
            </a:r>
            <a:r>
              <a:rPr lang="ru-RU" sz="2800" dirty="0"/>
              <a:t>. Европа, Кавказ, Малая Азия, юг Западной Сибири  </a:t>
            </a:r>
            <a:r>
              <a:rPr lang="ru-RU" sz="2800" dirty="0" smtClean="0"/>
              <a:t/>
            </a:r>
            <a:br>
              <a:rPr lang="ru-RU" sz="2800" dirty="0" smtClean="0"/>
            </a:br>
            <a:r>
              <a:rPr lang="ru-RU" sz="2800" dirty="0"/>
              <a:t>   В Челябинской области спорадически встречается в большинстве районов </a:t>
            </a:r>
            <a:r>
              <a:rPr lang="ru-RU" sz="2800" dirty="0" err="1"/>
              <a:t>горно-лесной</a:t>
            </a:r>
            <a:r>
              <a:rPr lang="ru-RU" sz="2800" dirty="0"/>
              <a:t> зоны — </a:t>
            </a:r>
            <a:r>
              <a:rPr lang="ru-RU" sz="2800" dirty="0" err="1"/>
              <a:t>Ашинском</a:t>
            </a:r>
            <a:r>
              <a:rPr lang="ru-RU" sz="2800" dirty="0"/>
              <a:t>, </a:t>
            </a:r>
            <a:r>
              <a:rPr lang="ru-RU" sz="2800" dirty="0" err="1"/>
              <a:t>Катав-Ивановском</a:t>
            </a:r>
            <a:r>
              <a:rPr lang="ru-RU" sz="2800" dirty="0"/>
              <a:t>, </a:t>
            </a:r>
            <a:r>
              <a:rPr lang="ru-RU" sz="2800" dirty="0" err="1"/>
              <a:t>Саткинском</a:t>
            </a:r>
            <a:r>
              <a:rPr lang="ru-RU" sz="2800" dirty="0"/>
              <a:t>, Кусинском, Нязепетровском, </a:t>
            </a:r>
            <a:r>
              <a:rPr lang="ru-RU" sz="2800" dirty="0" err="1"/>
              <a:t>Каслинском</a:t>
            </a:r>
            <a:r>
              <a:rPr lang="ru-RU" sz="2800" dirty="0"/>
              <a:t>, </a:t>
            </a:r>
            <a:r>
              <a:rPr lang="ru-RU" sz="2800" dirty="0" err="1"/>
              <a:t>Чебаркульском</a:t>
            </a:r>
            <a:r>
              <a:rPr lang="ru-RU" sz="2800" dirty="0"/>
              <a:t>, в окрестностях городов Златоуст, Кыштым, Миасс </a:t>
            </a:r>
            <a:r>
              <a:rPr lang="ru-RU" sz="2800" dirty="0" smtClean="0"/>
              <a:t>, </a:t>
            </a:r>
            <a:r>
              <a:rPr lang="ru-RU" sz="2800" dirty="0"/>
              <a:t>в </a:t>
            </a:r>
            <a:r>
              <a:rPr lang="ru-RU" sz="2800" dirty="0" err="1"/>
              <a:t>Ильменском</a:t>
            </a:r>
            <a:r>
              <a:rPr lang="ru-RU" sz="2800" dirty="0"/>
              <a:t> заповеднике </a:t>
            </a:r>
            <a:r>
              <a:rPr lang="ru-RU" sz="2800" dirty="0" smtClean="0"/>
              <a:t>Наиболее </a:t>
            </a:r>
            <a:r>
              <a:rPr lang="ru-RU" sz="2800" dirty="0"/>
              <a:t>характерен для известняковых склонов и скал по рекам Сим, Юрюзань, Катав, Ай, Уфа. В лесостепи Зауралья найден в островных борах (Уйском, Назаровском, </a:t>
            </a:r>
            <a:r>
              <a:rPr lang="ru-RU" sz="2800" dirty="0" err="1"/>
              <a:t>Еткульском</a:t>
            </a:r>
            <a:r>
              <a:rPr lang="ru-RU" sz="2800" dirty="0"/>
              <a:t>), а также на скалах по рекам </a:t>
            </a:r>
            <a:r>
              <a:rPr lang="ru-RU" sz="2800" dirty="0" err="1"/>
              <a:t>Синара</a:t>
            </a:r>
            <a:r>
              <a:rPr lang="ru-RU" sz="2800" dirty="0"/>
              <a:t>, </a:t>
            </a:r>
            <a:r>
              <a:rPr lang="ru-RU" sz="2800" dirty="0" err="1"/>
              <a:t>Караболка</a:t>
            </a:r>
            <a:r>
              <a:rPr lang="ru-RU" sz="2800" dirty="0"/>
              <a:t>, Багаряк </a:t>
            </a:r>
            <a:r>
              <a:rPr lang="ru-RU" sz="2800" dirty="0" smtClean="0"/>
              <a:t>Самое </a:t>
            </a:r>
            <a:r>
              <a:rPr lang="ru-RU" sz="2800" dirty="0"/>
              <a:t>южное местонахождение в области отмечено в </a:t>
            </a:r>
            <a:r>
              <a:rPr lang="ru-RU" sz="2800" dirty="0" err="1"/>
              <a:t>Джабык-Карагайском</a:t>
            </a:r>
            <a:r>
              <a:rPr lang="ru-RU" sz="2800" dirty="0"/>
              <a:t> </a:t>
            </a:r>
            <a:r>
              <a:rPr lang="ru-RU" sz="2800" dirty="0" smtClean="0"/>
              <a:t>бору.</a:t>
            </a:r>
            <a:r>
              <a:rPr lang="ru-RU" sz="2800" dirty="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500174"/>
            <a:ext cx="8229600" cy="3214710"/>
          </a:xfrm>
        </p:spPr>
        <p:style>
          <a:lnRef idx="1">
            <a:schemeClr val="accent5"/>
          </a:lnRef>
          <a:fillRef idx="2">
            <a:schemeClr val="accent5"/>
          </a:fillRef>
          <a:effectRef idx="1">
            <a:schemeClr val="accent5"/>
          </a:effectRef>
          <a:fontRef idx="minor">
            <a:schemeClr val="dk1"/>
          </a:fontRef>
        </p:style>
        <p:txBody>
          <a:bodyPr>
            <a:noAutofit/>
          </a:bodyPr>
          <a:lstStyle/>
          <a:p>
            <a:r>
              <a:rPr lang="ru-RU" sz="9600" dirty="0" smtClean="0"/>
              <a:t>Спасибо за внимание!!!</a:t>
            </a:r>
            <a:endParaRPr lang="ru-RU"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TotalTime>
  <Words>157</Words>
  <Application>Microsoft Office PowerPoint</Application>
  <PresentationFormat>Экран (4:3)</PresentationFormat>
  <Paragraphs>12</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Садовая соня</vt:lpstr>
      <vt:lpstr>Садовая соня, как правило, имеет длину от 11 до 16 см, хвост от 9 до 14 см; вес от 60 до 140 г. Морда заострённая. Уши относительно большие, без кисточек. Глаза большие. По окраске несколько напоминает лесную соню, но шерсть короткая, сверху серая или коричневая, снизу белая, от глаза к уху и немножко дальше его идёт чёрная полоса, на конце пушистого хвоста белая кисточка.</vt:lpstr>
      <vt:lpstr>Соневые одна из самых древних групп современных грызунов. Большое количество подсемейств и родов при невысоком видовом богатстве указывает на реликтовость группы. Древесные формы похожи скорее на белок, наземные на мышей, у древесных форм развиты подошвенные мозоли для лучшего лазания, наружные пальцы могут противопоставляться остальным. В природе сони живут 2—6 лет. Шкурки крупных сонь считаются второстепенной пушниной. </vt:lpstr>
      <vt:lpstr>Слайд 4</vt:lpstr>
      <vt:lpstr>Мелкий грызун, размером заметно крупнее мыши. Длина тела 136—160 мм, хвоста 20—28 мм. Лапы короткие. Морда слабоприостренная. Уши небольшие, закруглые на концах. Подошва слабо опушена с хорошо заметными бугорками. Хвост широкий у основания и слегка уплощенный, покрыт густыми короткими и мягкими волосами. Волосяной покров короткий, мягкий, бархатистый. Окраска верха тела хомяка от черновато-коричневой до палево-рыжей или пепельно-песчаной. Брюхо однотонное белое, резко отграничено от тёмной окраски боков. На горле и груди между передними лапами находится бурое нерезко выраженное пятно. Лапы и низ хвоста белого цвета. </vt:lpstr>
      <vt:lpstr>Активен в сумерках, вечером и ночью. Норы устраивает просто. Они обычно состоят из главного наклонного или вертикального хода, гнездовой камеры и нескольких, иногда ветвящихся отнорков. Часто использует норы других грызунов. Размножение начинается в апреле, но известны случаи и зимнего размножения. Самка приносит за год два-три помёта, в выводке четыре-пять детенышей. С октября обычно впадает в спячку, которая часто прерывается, а иногда и может отсутствовать вовсе.</vt:lpstr>
      <vt:lpstr>ДРЕМЛИК ТЕМНО-КРАСНЫЙ</vt:lpstr>
      <vt:lpstr>Растение высотой до 60 см, с плотным, прямым, в верхней части густоопушенным стеблем, иногда лилово-фиолетового цвета. Корневища укороченные, толстые; 5-9 овальных заострённых жестких листьев, соцветие — однобокая кисть, длиной до 20 см. Листья яйцевидно-удлиненные, лиловатые. Тёмно-красные, поникающие цветки без шпорца, с сердцевидной губой с запахом ванили. Листочки околоцветника и цветоножки опушены. Губа приспособлена для опыления насекомыми с короткими хоботками. </vt:lpstr>
      <vt:lpstr>Распространение. Европа, Кавказ, Малая Азия, юг Западной Сибири      В Челябинской области спорадически встречается в большинстве районов горно-лесной зоны — Ашинском, Катав-Ивановском, Саткинском, Кусинском, Нязепетровском, Каслинском, Чебаркульском, в окрестностях городов Златоуст, Кыштым, Миасс , в Ильменском заповеднике Наиболее характерен для известняковых склонов и скал по рекам Сим, Юрюзань, Катав, Ай, Уфа. В лесостепи Зауралья найден в островных борах (Уйском, Назаровском, Еткульском), а также на скалах по рекам Синара, Караболка, Багаряк Самое южное местонахождение в области отмечено в Джабык-Карагайском бору. </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Садовая соня</dc:title>
  <dc:creator>home</dc:creator>
  <cp:lastModifiedBy>Owner</cp:lastModifiedBy>
  <cp:revision>10</cp:revision>
  <dcterms:created xsi:type="dcterms:W3CDTF">2012-10-11T12:16:49Z</dcterms:created>
  <dcterms:modified xsi:type="dcterms:W3CDTF">2014-10-20T13:14:51Z</dcterms:modified>
</cp:coreProperties>
</file>