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6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4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3851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1459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4086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7285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515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6829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4165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8634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9786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7815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9014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3300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4000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471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137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7525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0679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2667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5306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560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49681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108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703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5320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12657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5483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3182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71121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3275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5312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FFB779-270B-4192-84BA-A697F48306DC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39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ru.wikipedia.org/wiki/%D0%93%D1%80%D0%B5%D1%87%D0%B5%D1%81%D0%BA%D0%B8%D0%B9_%D1%8F%D0%B7%D1%8B%D0%BA" TargetMode="External"/><Relationship Id="rId7" Type="http://schemas.openxmlformats.org/officeDocument/2006/relationships/hyperlink" Target="http://ru.wikipedia.org/wiki/%D0%90%D0%BD%D0%B0%D0%BB%D1%8C%D0%B3%D0%B5%D1%82%D0%B8%D0%B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u.wikipedia.org/wiki/%D0%9E%D0%BF%D0%B8%D0%BE%D0%B8%D0%B4" TargetMode="External"/><Relationship Id="rId5" Type="http://schemas.openxmlformats.org/officeDocument/2006/relationships/hyperlink" Target="http://ru.wikipedia.org/wiki/%D0%9E%D0%BF%D0%B8%D0%B0%D1%82" TargetMode="External"/><Relationship Id="rId4" Type="http://schemas.openxmlformats.org/officeDocument/2006/relationships/hyperlink" Target="http://ru.wikipedia.org/wiki/%D0%92%D0%9E%D0%9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slovari.yandex.ru/~%D0%BA%D0%BD%D0%B8%D0%B3%D0%B8/%D0%91%D0%A1%D0%AD/%D0%9D%D0%B0%D1%80%D0%BA%D0%BE%D1%82%D0%B8%D1%87%D0%B5%D1%81%D0%BA%D0%B8%D0%B5%20%D1%80%D0%B0%D1%81%D1%82%D0%B5%D0%BD%D0%B8%D1%8F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narconon-standard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B%D0%A1%D0%94" TargetMode="External"/><Relationship Id="rId13" Type="http://schemas.openxmlformats.org/officeDocument/2006/relationships/hyperlink" Target="http://ru.wikipedia.org/wiki/%D0%9A%D0%BE%D0%BA%D0%B0%D0%B8%D0%BD" TargetMode="External"/><Relationship Id="rId18" Type="http://schemas.openxmlformats.org/officeDocument/2006/relationships/hyperlink" Target="http://ru.wikipedia.org/wiki/%CD%E0%F0%EA%EE%F2%E8%EA" TargetMode="External"/><Relationship Id="rId3" Type="http://schemas.openxmlformats.org/officeDocument/2006/relationships/image" Target="../media/image12.jpeg"/><Relationship Id="rId21" Type="http://schemas.openxmlformats.org/officeDocument/2006/relationships/hyperlink" Target="http://ru.wikipedia.org/wiki/%D0%A1%D0%B5%D1%80%D0%BD%D0%B0%D1%8F_%D0%BA%D0%B8%D1%81%D0%BB%D0%BE%D1%82%D0%B0" TargetMode="External"/><Relationship Id="rId7" Type="http://schemas.openxmlformats.org/officeDocument/2006/relationships/hyperlink" Target="http://ru.wikipedia.org/wiki/%D0%94%D0%9E%D0%91" TargetMode="External"/><Relationship Id="rId12" Type="http://schemas.openxmlformats.org/officeDocument/2006/relationships/hyperlink" Target="http://ru.wikipedia.org/wiki/%D0%9A%D0%BE%D0%B4%D0%B5%D0%B8%D0%BD" TargetMode="External"/><Relationship Id="rId17" Type="http://schemas.openxmlformats.org/officeDocument/2006/relationships/hyperlink" Target="http://ru.wikipedia.org/wiki/%D0%A2%D0%B0%D1%80%D0%B5%D0%BD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://ru.wikipedia.org/wiki/%D0%94%D0%B5%D0%BA%D1%81%D1%82%D1%80%D0%BE%D0%BC%D0%B5%D1%82%D0%BE%D1%80%D1%84%D0%B0%D0%BD" TargetMode="External"/><Relationship Id="rId20" Type="http://schemas.openxmlformats.org/officeDocument/2006/relationships/hyperlink" Target="http://ru.wikipedia.org/wiki/%D0%AD%D1%84%D0%B5%D0%B4%D1%80%D0%B8%D0%B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u.wikipedia.org/wiki/%D0%93%D0%B5%D1%80%D0%BE%D0%B8%D0%BD" TargetMode="External"/><Relationship Id="rId11" Type="http://schemas.openxmlformats.org/officeDocument/2006/relationships/hyperlink" Target="http://ru.wikipedia.org/wiki/%D0%9C%D0%B5%D1%82%D0%B8%D0%BB%D1%84%D0%B5%D0%BD%D0%B8%D0%B4%D0%B0%D1%82" TargetMode="External"/><Relationship Id="rId24" Type="http://schemas.openxmlformats.org/officeDocument/2006/relationships/hyperlink" Target="http://ru.wikipedia.org/wiki/%D0%A2%D0%BE%D0%BB%D1%83%D0%BE%D0%BB" TargetMode="External"/><Relationship Id="rId5" Type="http://schemas.openxmlformats.org/officeDocument/2006/relationships/hyperlink" Target="http://ru.wikipedia.org/wiki/%D0%93%D0%B0%D1%88%D0%B8%D1%88" TargetMode="External"/><Relationship Id="rId15" Type="http://schemas.openxmlformats.org/officeDocument/2006/relationships/hyperlink" Target="http://ru.wikipedia.org/wiki/%D0%9A%D0%B5%D1%82%D0%B0%D0%BC%D0%B8%D0%BD" TargetMode="External"/><Relationship Id="rId23" Type="http://schemas.openxmlformats.org/officeDocument/2006/relationships/hyperlink" Target="http://ru.wikipedia.org/wiki/%D0%9D%D0%B8%D1%82%D1%80%D0%BE%D0%BC%D0%B5%D1%82%D0%B0%D0%BD" TargetMode="External"/><Relationship Id="rId10" Type="http://schemas.openxmlformats.org/officeDocument/2006/relationships/hyperlink" Target="http://ru.wikipedia.org/wiki/%D0%9C%D0%B5%D1%82%D0%B0%D0%BA%D0%B2%D0%B0%D0%BB%D0%BE%D0%BD" TargetMode="External"/><Relationship Id="rId19" Type="http://schemas.openxmlformats.org/officeDocument/2006/relationships/hyperlink" Target="http://ru.wikipedia.org/wiki/%D0%AF%D0%B4" TargetMode="External"/><Relationship Id="rId4" Type="http://schemas.openxmlformats.org/officeDocument/2006/relationships/hyperlink" Target="http://ru.wikipedia.org/wiki/%D0%9F%D0%B5%D1%80%D0%B5%D1%87%D0%B5%D0%BD%D1%8C_%D0%BD%D0%B0%D1%80%D0%BA%D0%BE%D1%82%D0%B8%D1%87%D0%B5%D1%81%D0%BA%D0%B8%D1%85_%D1%81%D1%80%D0%B5%D0%B4%D1%81%D1%82%D0%B2" TargetMode="External"/><Relationship Id="rId9" Type="http://schemas.openxmlformats.org/officeDocument/2006/relationships/hyperlink" Target="http://ru.wikipedia.org/wiki/%D0%9C%D0%94%D0%9C%D0%90" TargetMode="External"/><Relationship Id="rId14" Type="http://schemas.openxmlformats.org/officeDocument/2006/relationships/hyperlink" Target="http://ru.wikipedia.org/wiki/%D0%9C%D0%BE%D1%80%D1%84%D0%B8%D0%BD" TargetMode="External"/><Relationship Id="rId22" Type="http://schemas.openxmlformats.org/officeDocument/2006/relationships/hyperlink" Target="http://ru.wikipedia.org/wiki/%D0%90%D1%86%D0%B5%D1%82%D0%BE%D0%B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НАРКОТИКИ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59351" y="4636664"/>
            <a:ext cx="6815669" cy="1320802"/>
          </a:xfrm>
        </p:spPr>
        <p:txBody>
          <a:bodyPr/>
          <a:lstStyle/>
          <a:p>
            <a:r>
              <a:rPr lang="ru-RU"/>
              <a:t>Булямудинова Джамиля</a:t>
            </a:r>
          </a:p>
        </p:txBody>
      </p:sp>
      <p:sp>
        <p:nvSpPr>
          <p:cNvPr id="4" name="Скругленный прямоугольник 3">
            <a:hlinkClick r:id="rId3" tooltip=" Каталог презентаций "/>
          </p:cNvPr>
          <p:cNvSpPr/>
          <p:nvPr/>
        </p:nvSpPr>
        <p:spPr>
          <a:xfrm>
            <a:off x="5422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458" y="4730630"/>
            <a:ext cx="3811247" cy="1371600"/>
          </a:xfrm>
        </p:spPr>
        <p:txBody>
          <a:bodyPr>
            <a:normAutofit fontScale="90000"/>
          </a:bodyPr>
          <a:lstStyle/>
          <a:p>
            <a:r>
              <a:rPr lang="ru-RU" b="1">
                <a:solidFill>
                  <a:srgbClr val="000000"/>
                </a:solidFill>
                <a:latin typeface="Arial"/>
              </a:rPr>
              <a:t>Нарко́тик</a:t>
            </a:r>
            <a:r>
              <a:rPr lang="ru-RU">
                <a:solidFill>
                  <a:srgbClr val="000000"/>
                </a:solidFill>
                <a:latin typeface="Arial"/>
              </a:rPr>
              <a:t> (от </a:t>
            </a:r>
            <a:r>
              <a:rPr lang="ru-RU">
                <a:solidFill>
                  <a:srgbClr val="0B0080"/>
                </a:solidFill>
                <a:latin typeface="Arial"/>
                <a:hlinkClick r:id="rId3" tooltip="Греческий язык"/>
              </a:rPr>
              <a:t>греч.</a:t>
            </a:r>
            <a:r>
              <a:rPr lang="ru-RU">
                <a:solidFill>
                  <a:srgbClr val="000000"/>
                </a:solidFill>
                <a:latin typeface="Arial"/>
              </a:rPr>
              <a:t> </a:t>
            </a:r>
            <a:br>
              <a:rPr lang="ru-RU">
                <a:solidFill>
                  <a:srgbClr val="000000"/>
                </a:solidFill>
                <a:latin typeface="Arial"/>
              </a:rPr>
            </a:br>
            <a:r>
              <a:rPr lang="ru-RU">
                <a:solidFill>
                  <a:srgbClr val="000000"/>
                </a:solidFill>
                <a:latin typeface="Arial"/>
              </a:rPr>
              <a:t> — приводящий в оцепенение, </a:t>
            </a:r>
            <a:r>
              <a:rPr lang="ru-RU">
                <a:solidFill>
                  <a:srgbClr val="0B0080"/>
                </a:solidFill>
                <a:latin typeface="Arial"/>
                <a:hlinkClick r:id="rId3" tooltip="Греческий язык"/>
              </a:rPr>
              <a:t>греч.</a:t>
            </a:r>
            <a:r>
              <a:rPr lang="ru-RU">
                <a:solidFill>
                  <a:srgbClr val="000000"/>
                </a:solidFill>
                <a:latin typeface="Arial"/>
              </a:rPr>
              <a:t> </a:t>
            </a:r>
            <a:r>
              <a:rPr lang="ru-RU">
                <a:solidFill>
                  <a:srgbClr val="000000"/>
                </a:solidFill>
                <a:latin typeface="palatino linotype"/>
              </a:rPr>
              <a:t>narcosis</a:t>
            </a:r>
            <a:r>
              <a:rPr lang="ru-RU">
                <a:solidFill>
                  <a:srgbClr val="000000"/>
                </a:solidFill>
                <a:latin typeface="Arial"/>
              </a:rPr>
              <a:t> — ступор) — согласно определению </a:t>
            </a:r>
            <a:r>
              <a:rPr lang="ru-RU">
                <a:solidFill>
                  <a:srgbClr val="0B0080"/>
                </a:solidFill>
                <a:latin typeface="Arial"/>
                <a:hlinkClick r:id="rId4" tooltip="ВОЗ"/>
              </a:rPr>
              <a:t>ВОЗ</a:t>
            </a:r>
            <a:r>
              <a:rPr lang="ru-RU">
                <a:solidFill>
                  <a:srgbClr val="000000"/>
                </a:solidFill>
                <a:latin typeface="Arial"/>
              </a:rPr>
              <a:t> — химический агент, вызывающий ступор или нечувствительность к боли.Термин обычно относится к </a:t>
            </a:r>
            <a:r>
              <a:rPr lang="ru-RU">
                <a:solidFill>
                  <a:srgbClr val="0B0080"/>
                </a:solidFill>
                <a:latin typeface="Arial"/>
                <a:hlinkClick r:id="rId5"/>
              </a:rPr>
              <a:t>опиатам</a:t>
            </a:r>
            <a:r>
              <a:rPr lang="ru-RU">
                <a:solidFill>
                  <a:srgbClr val="0B0080"/>
                </a:solidFill>
                <a:latin typeface="Arial"/>
              </a:rPr>
              <a:t> </a:t>
            </a:r>
            <a:r>
              <a:rPr lang="ru-RU">
                <a:solidFill>
                  <a:srgbClr val="000000"/>
                </a:solidFill>
                <a:latin typeface="Arial"/>
              </a:rPr>
              <a:t>или </a:t>
            </a:r>
            <a:r>
              <a:rPr lang="ru-RU">
                <a:solidFill>
                  <a:srgbClr val="0B0080"/>
                </a:solidFill>
                <a:latin typeface="Arial"/>
                <a:hlinkClick r:id="rId6" tooltip="Опиоид"/>
              </a:rPr>
              <a:t>опиоидам</a:t>
            </a:r>
            <a:r>
              <a:rPr lang="ru-RU">
                <a:solidFill>
                  <a:srgbClr val="000000"/>
                </a:solidFill>
                <a:latin typeface="Arial"/>
              </a:rPr>
              <a:t>, которые называются наркотическими </a:t>
            </a:r>
            <a:r>
              <a:rPr lang="ru-RU">
                <a:solidFill>
                  <a:srgbClr val="0B0080"/>
                </a:solidFill>
                <a:latin typeface="Arial"/>
                <a:hlinkClick r:id="rId7" tooltip="Анальгетик"/>
              </a:rPr>
              <a:t>анальгетиками</a:t>
            </a:r>
            <a:r>
              <a:rPr lang="ru-RU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pic>
        <p:nvPicPr>
          <p:cNvPr id="5" name="Объект 4" descr="_53111209_heroin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5056188" y="1557338"/>
            <a:ext cx="6403975" cy="39603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0894" y="2481952"/>
            <a:ext cx="3718455" cy="243840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147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02219" y="4609332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nark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410200" y="1282884"/>
            <a:ext cx="5682013" cy="425907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4015" y="1607666"/>
            <a:ext cx="4545377" cy="4428932"/>
          </a:xfrm>
        </p:spPr>
        <p:txBody>
          <a:bodyPr>
            <a:normAutofit fontScale="55000" lnSpcReduction="20000"/>
          </a:bodyPr>
          <a:lstStyle/>
          <a:p>
            <a:r>
              <a:rPr lang="ru-RU" sz="3527">
                <a:solidFill>
                  <a:srgbClr val="000000"/>
                </a:solidFill>
                <a:latin typeface="Arial"/>
              </a:rPr>
              <a:t>Помимо </a:t>
            </a:r>
            <a:r>
              <a:rPr lang="ru-RU" sz="3527">
                <a:solidFill>
                  <a:srgbClr val="2D4973"/>
                </a:solidFill>
                <a:latin typeface="Arial"/>
                <a:hlinkClick r:id="rId4"/>
              </a:rPr>
              <a:t>наркотических растений</a:t>
            </a:r>
            <a:r>
              <a:rPr lang="ru-RU" sz="3527">
                <a:solidFill>
                  <a:srgbClr val="000000"/>
                </a:solidFill>
                <a:latin typeface="Arial"/>
              </a:rPr>
              <a:t> и их препаратов (группа опия, индийская конопля — каннабис и её препараты — гашиш, анаша, марихуана и др., эритроксилон кока и его алкалоид кокаин, листья колы, бетеля, мате и др.), к Н. относят также алкоголь, синтетические морфиноподобные препараты, психотомиметики и др. Наркомания может возникнуть при злоупотреблении барбитуратами, стимуляторами центральной нервной системы (фенамин и некоторые др.) и др. препаратами, действующими на нервную систему.</a:t>
            </a:r>
          </a:p>
        </p:txBody>
      </p:sp>
    </p:spTree>
    <p:extLst>
      <p:ext uri="{BB962C8B-B14F-4D97-AF65-F5344CB8AC3E}">
        <p14:creationId xmlns:p14="http://schemas.microsoft.com/office/powerpoint/2010/main" xmlns="" val="39289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35773" y="5113185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42238806_243380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59636" y="1446254"/>
            <a:ext cx="5470525" cy="41028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4329" y="1735503"/>
            <a:ext cx="4725620" cy="4230979"/>
          </a:xfrm>
        </p:spPr>
        <p:txBody>
          <a:bodyPr>
            <a:normAutofit fontScale="70000" lnSpcReduction="20000"/>
          </a:bodyPr>
          <a:lstStyle/>
          <a:p>
            <a:r>
              <a:rPr lang="ru-RU" sz="2351">
                <a:solidFill>
                  <a:srgbClr val="000000"/>
                </a:solidFill>
                <a:latin typeface="Trebuchet MS"/>
              </a:rPr>
              <a:t>Кроме того любой наркотик обладает сильным токсическим действием, которое повреждает клетки нашего организма и приводит к нарушению действия внутренних органов. А раз органы повреждены, то возникает боль. Человек теперь уже вынужден принимать наркотики для ее утоления, причем доза все время увеличивается для борьбы с этой болью и речь уже не идет больше об удовольствии, которое человек испытывал на первых порах. Даже после </a:t>
            </a:r>
            <a:r>
              <a:rPr lang="ru-RU" sz="2351">
                <a:solidFill>
                  <a:srgbClr val="3990BD"/>
                </a:solidFill>
                <a:latin typeface="Trebuchet MS"/>
                <a:hlinkClick r:id="rId4"/>
              </a:rPr>
              <a:t>лечения наркомании</a:t>
            </a:r>
            <a:r>
              <a:rPr lang="ru-RU" sz="2351">
                <a:solidFill>
                  <a:srgbClr val="000000"/>
                </a:solidFill>
                <a:latin typeface="Trebuchet MS"/>
              </a:rPr>
              <a:t>, когда уже нет больше «ломок», любое заболевание внутренних органов может привести к срыву. Поэтому избавление от наркомании – это многоступенчатый процесс, затрагивающий все уровни организма, требующий продолжительной реабилитации.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313782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0424" y="-551589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kb132815776315883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1982" y="1930080"/>
            <a:ext cx="5839445" cy="291724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082" y="1715103"/>
            <a:ext cx="4173687" cy="3716842"/>
          </a:xfrm>
        </p:spPr>
        <p:txBody>
          <a:bodyPr>
            <a:normAutofit fontScale="77500" lnSpcReduction="20000"/>
          </a:bodyPr>
          <a:lstStyle/>
          <a:p>
            <a:r>
              <a:rPr lang="ru-RU" sz="2351">
                <a:solidFill>
                  <a:srgbClr val="333333"/>
                </a:solidFill>
                <a:latin typeface="arial"/>
              </a:rPr>
              <a:t>Какое воздействие на человека оказывает наркотик? Человек в состоянии наркотического опьянения перестает испытывать душевную и физическую боль, появляется ощущение легкости, комфорта. Ощущение легкости приводит к потере контроля над собой и утрате чувства реальности. Бывают случаи, когда человеку начинает казаться, что он может выпрыгнуть из окна и полететь по воздуху, и т. д. Состояние наркотического опьянения продолжается только в то время, когда наркотическое вещество содержится в крови. </a:t>
            </a:r>
          </a:p>
        </p:txBody>
      </p:sp>
    </p:spTree>
    <p:extLst>
      <p:ext uri="{BB962C8B-B14F-4D97-AF65-F5344CB8AC3E}">
        <p14:creationId xmlns:p14="http://schemas.microsoft.com/office/powerpoint/2010/main" xmlns="" val="34611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14633" y="945880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25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6297" y="834858"/>
            <a:ext cx="4000322" cy="497998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31862" y="1665497"/>
            <a:ext cx="4143916" cy="3696149"/>
          </a:xfrm>
        </p:spPr>
        <p:txBody>
          <a:bodyPr>
            <a:normAutofit fontScale="47500" lnSpcReduction="20000"/>
          </a:bodyPr>
          <a:lstStyle/>
          <a:p>
            <a:r>
              <a:rPr lang="ru-RU" sz="3527">
                <a:solidFill>
                  <a:srgbClr val="000000"/>
                </a:solidFill>
                <a:latin typeface="Arial"/>
              </a:rPr>
              <a:t>Быстрое привыкание к наркотическим веществам происходит вследствие того, что действие наркотических веществ усиливает приток дофамина к мозговым нейронам, а дофамин действует на сердечнососудистую систему, влияет на повышение артериального давления, увеличивает частоту сердечных сокращений и стимулирует транспортировку кислорода к миокарду, также он усиливает кровоток в почках, а также увеличивает почечную фильтрацию, но вместе с тем, оказывает тормозящее действие на перистальтику кишечника и желудка.</a:t>
            </a:r>
          </a:p>
        </p:txBody>
      </p:sp>
    </p:spTree>
    <p:extLst>
      <p:ext uri="{BB962C8B-B14F-4D97-AF65-F5344CB8AC3E}">
        <p14:creationId xmlns:p14="http://schemas.microsoft.com/office/powerpoint/2010/main" xmlns="" val="286256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4335" y="1658431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pic1102997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6416" y="1430492"/>
            <a:ext cx="5470524" cy="41028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5488" y="1363277"/>
            <a:ext cx="5293528" cy="4638234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sz="2351" b="1">
                <a:solidFill>
                  <a:srgbClr val="000000"/>
                </a:solidFill>
                <a:latin typeface="Arial"/>
                <a:cs typeface="Arial"/>
              </a:rPr>
              <a:t>Законодательная классификация наркотиков</a:t>
            </a:r>
            <a:endParaRPr lang="ru-RU" sz="2351">
              <a:solidFill>
                <a:srgbClr val="555555"/>
              </a:solidFill>
              <a:latin typeface="Arial"/>
              <a:cs typeface="Arial"/>
            </a:endParaRPr>
          </a:p>
          <a:p>
            <a:pPr algn="l"/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В России государственный контроль психоактивных веществ и их прекурсоров ведётся согласно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4" tooltip="Перечень наркотических средств"/>
              </a:rPr>
              <a:t>перечню наркотических средств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 состоящему из четырёх списков.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Запрещённые к обороту наркотические средства (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5" tooltip="Гашиш"/>
              </a:rPr>
              <a:t>гашиш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6" tooltip="Героин"/>
              </a:rPr>
              <a:t>героин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7" tooltip="ДОБ"/>
              </a:rPr>
              <a:t>ДОБ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8" tooltip="ЛСД"/>
              </a:rPr>
              <a:t>ЛСД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9" tooltip="МДМА"/>
              </a:rPr>
              <a:t>МДМА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 и др.) и психотропные вещества (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0" tooltip="Метаквалон"/>
              </a:rPr>
              <a:t>метаквалон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1" tooltip="Метилфенидат"/>
              </a:rPr>
              <a:t>метилфенидат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 и др.) из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4" tooltip="Перечень наркотических средств"/>
              </a:rPr>
              <a:t>Списка I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;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Наркотические средства (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2" tooltip="Кодеин"/>
              </a:rPr>
              <a:t>кодеин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3" tooltip="Кокаин"/>
              </a:rPr>
              <a:t>кокаин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4" tooltip="Морфин"/>
              </a:rPr>
              <a:t>морфин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 и др.) и психотропные вещества (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5" tooltip="Кетамин"/>
              </a:rPr>
              <a:t>кетамин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 и др.), оборот которых ограничен и контролируется;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Ограниченные к обороту психотропные вещества (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6" tooltip="Декстрометорфан"/>
              </a:rPr>
              <a:t>декстрометорфан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7" tooltip="Тарен"/>
              </a:rPr>
              <a:t>тарен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 и др.), для которых исключаются некоторые меры контроля; </a:t>
            </a:r>
            <a:endParaRPr lang="ru-RU" sz="2351" baseline="30000">
              <a:solidFill>
                <a:srgbClr val="0B0080"/>
              </a:solidFill>
              <a:latin typeface="Arial"/>
              <a:cs typeface="Arial"/>
              <a:hlinkClick r:id="rId18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Вещества, используемые в производстве психоактивных веществ, и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19" tooltip="Яд"/>
              </a:rPr>
              <a:t>яды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 оборот которых ограничен и в отношении которых устанавливаются меры контроля (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20" tooltip="Эфедрин"/>
              </a:rPr>
              <a:t>эфедрин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21" tooltip="Серная кислота"/>
              </a:rPr>
              <a:t>серная кислота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22" tooltip="Ацетон"/>
              </a:rPr>
              <a:t>ацетон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23" tooltip="Нитрометан"/>
              </a:rPr>
              <a:t>нитрометан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, </a:t>
            </a:r>
            <a:r>
              <a:rPr lang="ru-RU" sz="2351">
                <a:solidFill>
                  <a:srgbClr val="0B0080"/>
                </a:solidFill>
                <a:latin typeface="Arial"/>
                <a:cs typeface="Arial"/>
                <a:hlinkClick r:id="rId24" tooltip="Толуол"/>
              </a:rPr>
              <a:t>толуол</a:t>
            </a:r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 и др.). </a:t>
            </a:r>
            <a:endParaRPr lang="ru-RU" sz="2351" baseline="30000">
              <a:solidFill>
                <a:srgbClr val="0B0080"/>
              </a:solidFill>
              <a:latin typeface="Arial"/>
              <a:cs typeface="Arial"/>
              <a:hlinkClick r:id="rId18"/>
            </a:endParaRPr>
          </a:p>
          <a:p>
            <a:pPr algn="l"/>
            <a:r>
              <a:rPr lang="ru-RU" sz="2351">
                <a:solidFill>
                  <a:srgbClr val="000000"/>
                </a:solidFill>
                <a:latin typeface="Arial"/>
                <a:cs typeface="Arial"/>
              </a:rPr>
              <a:t>Современная российская практика также предусматривает запрет продаж средств, обладающих наркотическим эффектом, посредством постановлений Роспотребнадзора.</a:t>
            </a:r>
          </a:p>
        </p:txBody>
      </p:sp>
    </p:spTree>
    <p:extLst>
      <p:ext uri="{BB962C8B-B14F-4D97-AF65-F5344CB8AC3E}">
        <p14:creationId xmlns:p14="http://schemas.microsoft.com/office/powerpoint/2010/main" xmlns="" val="203301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1496" y="6172573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nar_tox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579837" y="1824063"/>
            <a:ext cx="3561539" cy="341889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1577" y="1833448"/>
            <a:ext cx="5067057" cy="3923704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000000"/>
                </a:solidFill>
                <a:latin typeface="Arial"/>
              </a:rPr>
              <a:t>Ингаляция – это вдыхание вещества в виде паров, газов, распыленных жидкостей. Некоторые формы токсикомании вызываются эфиром, летучими ароматическими и другими веществами, например, ацетоном, бензолом, применяемыми в бытовой химии. </a:t>
            </a:r>
          </a:p>
          <a:p>
            <a:r>
              <a:rPr lang="ru-RU">
                <a:solidFill>
                  <a:srgbClr val="000000"/>
                </a:solidFill>
                <a:latin typeface="Arial"/>
              </a:rPr>
              <a:t>Употребление вызывает сонливость, эйфория, головокружение, недержание речи, замедление реакции, невнятная речь, дрожь, повышенная чувствительность к свету, усиленное сердцебиение, боли в грудной клетке, помрачение рассудка, состояние похмелья.</a:t>
            </a:r>
          </a:p>
        </p:txBody>
      </p:sp>
    </p:spTree>
    <p:extLst>
      <p:ext uri="{BB962C8B-B14F-4D97-AF65-F5344CB8AC3E}">
        <p14:creationId xmlns:p14="http://schemas.microsoft.com/office/powerpoint/2010/main" xmlns="" val="390161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717" y="1896281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1369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19371" y="1183312"/>
            <a:ext cx="5470525" cy="40987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5992" y="1114519"/>
            <a:ext cx="4252520" cy="4144439"/>
          </a:xfrm>
        </p:spPr>
        <p:txBody>
          <a:bodyPr/>
          <a:lstStyle/>
          <a:p>
            <a:r>
              <a:rPr lang="ru-RU">
                <a:solidFill>
                  <a:srgbClr val="000000"/>
                </a:solidFill>
                <a:latin typeface="Arial"/>
              </a:rPr>
              <a:t>Марихуана – это смесь высушенных, мелко нарезанных и выпаренных листьев, семян и цветков конопли зеленого, коричневого или серого цвета. Марихуана - самый распространенный нелегальный наркотик во многих странах, в том числе и в России.</a:t>
            </a:r>
          </a:p>
          <a:p>
            <a:r>
              <a:rPr lang="ru-RU">
                <a:solidFill>
                  <a:srgbClr val="000000"/>
                </a:solidFill>
                <a:latin typeface="Arial"/>
              </a:rPr>
              <a:t>Употребление вызывает нарушение  кратковременной памяти, снижение внимания, восприятия и способности мышления. Замедление рефлексов и уменьшение двигательной активности.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16373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7191" y="2441353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CocainePowd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969970" y="1068391"/>
            <a:ext cx="5000625" cy="45624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82663" y="1626509"/>
            <a:ext cx="4195977" cy="3955141"/>
          </a:xfrm>
        </p:spPr>
        <p:txBody>
          <a:bodyPr>
            <a:normAutofit fontScale="85000" lnSpcReduction="10000"/>
          </a:bodyPr>
          <a:lstStyle/>
          <a:p>
            <a:r>
              <a:rPr lang="ru-RU" sz="2351">
                <a:solidFill>
                  <a:srgbClr val="000000"/>
                </a:solidFill>
                <a:latin typeface="Arial"/>
              </a:rPr>
              <a:t>Кокаин – наркотик, производимый из растения коки, обычно, в виде белого порошка. Порошок кокаина вдыхают через нос или разводят для введения внутривенно. Систематическое употребление вызывает нервозность, смена настроений, галлюцинации, изматывающая бессонница, подавленный аппетит наряду с постоянным чувством голода,  сердечная аритмию, мышечные спазмы, боль в груди.</a:t>
            </a:r>
          </a:p>
        </p:txBody>
      </p:sp>
    </p:spTree>
    <p:extLst>
      <p:ext uri="{BB962C8B-B14F-4D97-AF65-F5344CB8AC3E}">
        <p14:creationId xmlns:p14="http://schemas.microsoft.com/office/powerpoint/2010/main" xmlns="" val="21619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042" y="930172"/>
            <a:ext cx="9601196" cy="1303867"/>
          </a:xfrm>
        </p:spPr>
        <p:txBody>
          <a:bodyPr/>
          <a:lstStyle/>
          <a:p>
            <a:r>
              <a:rPr lang="ru-RU"/>
              <a:t>До и после употребления наркотиков</a:t>
            </a:r>
          </a:p>
        </p:txBody>
      </p:sp>
      <p:pic>
        <p:nvPicPr>
          <p:cNvPr id="5" name="Объект 4" descr="0354800x50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27279" y="2614954"/>
            <a:ext cx="4718050" cy="2948781"/>
          </a:xfrm>
        </p:spPr>
      </p:pic>
      <p:pic>
        <p:nvPicPr>
          <p:cNvPr id="6" name="Объект 5" descr="1299001884_faces_of_meth_02.jpg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330" y="2591979"/>
            <a:ext cx="4718050" cy="2952151"/>
          </a:xfrm>
        </p:spPr>
      </p:pic>
    </p:spTree>
    <p:extLst>
      <p:ext uri="{BB962C8B-B14F-4D97-AF65-F5344CB8AC3E}">
        <p14:creationId xmlns:p14="http://schemas.microsoft.com/office/powerpoint/2010/main" xmlns="" val="353998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8766" y="2580099"/>
            <a:ext cx="3718455" cy="13716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ldfoudsjqo pkt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6699" y="1381574"/>
            <a:ext cx="5982643" cy="37687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0806" y="1158799"/>
            <a:ext cx="4213318" cy="4172720"/>
          </a:xfrm>
        </p:spPr>
        <p:txBody>
          <a:bodyPr/>
          <a:lstStyle/>
          <a:p>
            <a:r>
              <a:rPr lang="ru-RU">
                <a:solidFill>
                  <a:srgbClr val="000000"/>
                </a:solidFill>
                <a:latin typeface="Arial"/>
              </a:rPr>
              <a:t>Весь мир борется с наркотиками и пытается лечить больных наркоманов, создавая реабилитационные программы и клиники лечения наркомании, но количество наркоманов растет быстрее. Чем их излечивается, но многие уже излечившиеся, опять становятся наркозависимыми. Сейчас ученые всего мира разрабатывают лекарственные препараты, которые способны реагировать с рецепторами дофамина в ядре мозговых клеток, и тем самым уменьшить воздействие на соответствующие гены в структуре головного мозга, что избавит наркомана от действия наркотиков.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351099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448</Words>
  <Application>Microsoft Office PowerPoint</Application>
  <PresentationFormat>Произвольный</PresentationFormat>
  <Paragraphs>22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Натуральные материалы</vt:lpstr>
      <vt:lpstr>НАРКОТИКИ</vt:lpstr>
      <vt:lpstr>Нарко́тик (от греч.   — приводящий в оцепенение, греч. narcosis — ступор) — согласно определению ВОЗ — химический агент, вызывающий ступор или нечувствительность к боли.Термин обычно относится к опиатам или опиоидам, которые называются наркотическими анальгетиками.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До и после употребления наркотиков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Наркотики</dc:title>
  <dc:creator/>
  <cp:lastModifiedBy/>
  <cp:revision>4</cp:revision>
  <dcterms:created xsi:type="dcterms:W3CDTF">2012-07-30T23:42:41Z</dcterms:created>
  <dcterms:modified xsi:type="dcterms:W3CDTF">2014-02-22T11:03:03Z</dcterms:modified>
</cp:coreProperties>
</file>