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5" r:id="rId13"/>
    <p:sldId id="269" r:id="rId14"/>
    <p:sldId id="266" r:id="rId15"/>
    <p:sldId id="268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336600"/>
    <a:srgbClr val="FFFF99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image" Target="../media/image13.gif"/><Relationship Id="rId18" Type="http://schemas.openxmlformats.org/officeDocument/2006/relationships/image" Target="../media/image18.gif"/><Relationship Id="rId3" Type="http://schemas.openxmlformats.org/officeDocument/2006/relationships/image" Target="../media/image3.gif"/><Relationship Id="rId21" Type="http://schemas.openxmlformats.org/officeDocument/2006/relationships/image" Target="../media/image21.gif"/><Relationship Id="rId7" Type="http://schemas.openxmlformats.org/officeDocument/2006/relationships/image" Target="../media/image7.gif"/><Relationship Id="rId12" Type="http://schemas.openxmlformats.org/officeDocument/2006/relationships/image" Target="../media/image12.gif"/><Relationship Id="rId17" Type="http://schemas.openxmlformats.org/officeDocument/2006/relationships/image" Target="../media/image17.gif"/><Relationship Id="rId2" Type="http://schemas.openxmlformats.org/officeDocument/2006/relationships/image" Target="../media/image2.gif"/><Relationship Id="rId16" Type="http://schemas.openxmlformats.org/officeDocument/2006/relationships/image" Target="../media/image16.gif"/><Relationship Id="rId20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5" Type="http://schemas.openxmlformats.org/officeDocument/2006/relationships/image" Target="../media/image15.gif"/><Relationship Id="rId10" Type="http://schemas.openxmlformats.org/officeDocument/2006/relationships/image" Target="../media/image10.gif"/><Relationship Id="rId19" Type="http://schemas.openxmlformats.org/officeDocument/2006/relationships/image" Target="../media/image19.gif"/><Relationship Id="rId4" Type="http://schemas.openxmlformats.org/officeDocument/2006/relationships/image" Target="../media/image4.gif"/><Relationship Id="rId9" Type="http://schemas.openxmlformats.org/officeDocument/2006/relationships/image" Target="../media/image9.gif"/><Relationship Id="rId14" Type="http://schemas.openxmlformats.org/officeDocument/2006/relationships/image" Target="../media/image1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&#1092;&#1091;&#1085;&#1082;&#1094;&#1080;&#1080;%20&#1073;&#1077;&#1083;&#1082;&#1086;&#1074;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95;&#1077;&#1089;&#1090;&#1074;&#1077;&#1085;&#1085;&#1099;&#1077;%20&#1088;&#1077;&#1072;&#1082;&#1094;&#1080;&#1080;.wmv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ТЕМА УРОКА: «БЕЛКИ – БИОПОЛИМЕРЫ ЖИЗНИ»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Тип урока: интегрированный урок (химия-биология)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Задачи урока: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сформировать у учащихся знания о химическом составе, образовании, строении и структуре белков; 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развивать логическое мышление учащихся;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воспитывать у учащихся стремление к здоровому образу жизни.  </a:t>
            </a:r>
          </a:p>
          <a:p>
            <a:pPr>
              <a:buNone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Оборудование: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компьютер, проектор, набор оборудования и реактивов для проведения  демонстрационных опытов и мини-исследования (белок куриного яйца, желатин, шерстяные волокна, поваренная соль, вода,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гидроксид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натрия, сульфат меди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II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), концентрированная азотная кислота; пробирки)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Урок проводится после изучения тем ««Органические вещества клетки. Белки» (учебник В.И.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Сивоглазов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И.Б. Агафонова, Е.Т. Захарова Общая биология. Базовый уровень10-11 класс.  - М.: Дрофа, 2007. – 368 с.) в биологии и «Аминокислоты» (учебник О.С. Габриелян Химия. Базовый уровень. 10 класс. – М.: Дрофа, 2007. – 189 с.) в курсе органической химии. </a:t>
            </a:r>
          </a:p>
          <a:p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Белки.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42928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«Повсюду, где мы встречаем жизнь, мы находим, что она связана с каким-либо белковым телом, и всюду, где мы встречаем какое-либо белковое тело, не находящееся в процессе разложения, мы без исключения встречаем и явления жизни. Жизнь есть способ существования белковых тел».</a:t>
            </a:r>
          </a:p>
          <a:p>
            <a:pPr algn="r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Ф. Энгельс</a:t>
            </a:r>
          </a:p>
          <a:p>
            <a:pPr algn="r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u="sng" dirty="0" smtClean="0"/>
              <a:t>Задание 1.</a:t>
            </a:r>
            <a:r>
              <a:rPr lang="ru-RU" sz="2000" dirty="0" smtClean="0"/>
              <a:t> Сформулируйте и запишите в тетрадь определение белков, в котором были бы учтены следующие смысловые моменты: </a:t>
            </a:r>
          </a:p>
          <a:p>
            <a:pPr>
              <a:buFontTx/>
              <a:buChar char="-"/>
            </a:pPr>
            <a:r>
              <a:rPr lang="ru-RU" sz="2000" dirty="0" smtClean="0"/>
              <a:t>тип макромолекулы</a:t>
            </a:r>
          </a:p>
          <a:p>
            <a:pPr>
              <a:buFontTx/>
              <a:buChar char="-"/>
            </a:pPr>
            <a:r>
              <a:rPr lang="ru-RU" sz="2000" dirty="0" smtClean="0"/>
              <a:t>вид </a:t>
            </a:r>
            <a:r>
              <a:rPr lang="ru-RU" sz="2000" dirty="0" err="1" smtClean="0"/>
              <a:t>мономерных</a:t>
            </a:r>
            <a:r>
              <a:rPr lang="ru-RU" sz="2000" dirty="0" smtClean="0"/>
              <a:t> единиц</a:t>
            </a:r>
          </a:p>
          <a:p>
            <a:pPr>
              <a:buFontTx/>
              <a:buChar char="-"/>
            </a:pPr>
            <a:r>
              <a:rPr lang="ru-RU" sz="2000" dirty="0" smtClean="0"/>
              <a:t>регулярность мономеров</a:t>
            </a:r>
          </a:p>
          <a:p>
            <a:pPr>
              <a:buNone/>
            </a:pPr>
            <a:r>
              <a:rPr lang="ru-RU" sz="2000" dirty="0" smtClean="0"/>
              <a:t>Ответ: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Белки – это высокомолекулярные полимеры нерегулярного строения, мономерами которых являются аминокислоты.</a:t>
            </a:r>
          </a:p>
          <a:p>
            <a:pPr algn="just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Состав белков</a:t>
            </a: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>Обычные аминокислоты, входящие в состав белков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alani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1285860"/>
            <a:ext cx="1080500" cy="714380"/>
          </a:xfrm>
        </p:spPr>
      </p:pic>
      <p:sp>
        <p:nvSpPr>
          <p:cNvPr id="5" name="TextBox 4"/>
          <p:cNvSpPr txBox="1"/>
          <p:nvPr/>
        </p:nvSpPr>
        <p:spPr>
          <a:xfrm>
            <a:off x="1928794" y="2000240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аланин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argini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142984"/>
            <a:ext cx="944569" cy="18573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34" y="3000372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аргинин</a:t>
            </a:r>
            <a:endParaRPr lang="ru-RU" sz="12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aspargin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3357562"/>
            <a:ext cx="956376" cy="12858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158" y="4714884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аспарагин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aspargin_acid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5072074"/>
            <a:ext cx="986738" cy="9286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4282" y="6072206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Аспарагиновая кислота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fenilalanin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57356" y="2357430"/>
            <a:ext cx="928694" cy="9755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357562"/>
            <a:ext cx="1214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фенилаланин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 descr="gistidi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7356" y="3643314"/>
            <a:ext cx="857256" cy="9437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57356" y="4643446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гистидин</a:t>
            </a:r>
            <a:endParaRPr lang="ru-RU" sz="12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 descr="glitsin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00364" y="5500702"/>
            <a:ext cx="1143008" cy="7434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214678" y="6357958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глицин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glutamin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14480" y="5000636"/>
            <a:ext cx="1049419" cy="11376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85918" y="6286520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глутамин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Рисунок 19" descr="glutamin_acid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14678" y="1071546"/>
            <a:ext cx="904375" cy="10715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71802" y="2143116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Глутаминовая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кислота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isoleitsin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43240" y="2571744"/>
            <a:ext cx="1000132" cy="113400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00364" y="3857628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изолейцин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Рисунок 23" descr="leitsin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14678" y="4143380"/>
            <a:ext cx="928694" cy="102847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214678" y="5214950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лейцин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Рисунок 25" descr="lizin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143636" y="1071546"/>
            <a:ext cx="1000132" cy="177334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215074" y="2928934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лизин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 descr="metionin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2000" y="1071546"/>
            <a:ext cx="1050701" cy="157163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643438" y="2786058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метионин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Рисунок 29" descr="prolin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572000" y="3143248"/>
            <a:ext cx="1112681" cy="92869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714876" y="4214818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пролин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Рисунок 31" descr="serin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572000" y="4572008"/>
            <a:ext cx="1143008" cy="107577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4929190" y="5786454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серин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Рисунок 33" descr="tirosin.gif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072198" y="3214686"/>
            <a:ext cx="1087016" cy="135191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215074" y="4643446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тирозин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Рисунок 35" descr="treonin.gif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000760" y="5072074"/>
            <a:ext cx="1143008" cy="107577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215074" y="6215082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треонин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" name="Рисунок 37" descr="triptofan.gif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572396" y="4000504"/>
            <a:ext cx="1143008" cy="171451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643834" y="5786454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триптофан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" name="Рисунок 39" descr="tsistein.gif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643834" y="1142984"/>
            <a:ext cx="1062641" cy="100013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786710" y="2214554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цистеин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2" name="Рисунок 41" descr="valin.gif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643834" y="2571744"/>
            <a:ext cx="1071570" cy="90330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858148" y="3571876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валин</a:t>
            </a:r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Состав белков</a:t>
            </a:r>
            <a:endParaRPr lang="ru-RU" dirty="0"/>
          </a:p>
        </p:txBody>
      </p:sp>
      <p:pic>
        <p:nvPicPr>
          <p:cNvPr id="4" name="Содержимое 3" descr="http://bio.1september.ru/2004/33/18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4"/>
            <a:ext cx="335758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bio.1september.ru/2004/33/19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500174"/>
            <a:ext cx="321471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14348" y="785794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Рис.1 Оптическая изомерия 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аланина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072066" y="785794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2 Пептидные связи в структуре белка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Состав белков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 smtClean="0"/>
              <a:t>Задание 3.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Заболевание серповидно-клеточная анемия сопровождается заменой в полипептидной цепи молекулы гемоглобина аминокислотного остатка </a:t>
            </a:r>
            <a:r>
              <a:rPr lang="ru-RU" dirty="0" err="1" smtClean="0"/>
              <a:t>глутаминовой</a:t>
            </a:r>
            <a:r>
              <a:rPr lang="ru-RU" dirty="0" smtClean="0"/>
              <a:t> кислоты на остаток </a:t>
            </a:r>
            <a:r>
              <a:rPr lang="ru-RU" dirty="0" err="1" smtClean="0"/>
              <a:t>валина</a:t>
            </a:r>
            <a:r>
              <a:rPr lang="ru-RU" dirty="0" smtClean="0"/>
              <a:t>. Фрагмент цепи нормального гемоглобина: –</a:t>
            </a:r>
            <a:r>
              <a:rPr lang="ru-RU" b="1" dirty="0" err="1" smtClean="0"/>
              <a:t>глу</a:t>
            </a:r>
            <a:r>
              <a:rPr lang="ru-RU" dirty="0" smtClean="0"/>
              <a:t>–</a:t>
            </a:r>
            <a:r>
              <a:rPr lang="ru-RU" b="1" dirty="0" err="1" smtClean="0"/>
              <a:t>глу</a:t>
            </a:r>
            <a:r>
              <a:rPr lang="ru-RU" dirty="0" smtClean="0"/>
              <a:t>–</a:t>
            </a:r>
            <a:r>
              <a:rPr lang="ru-RU" b="1" dirty="0" err="1" smtClean="0"/>
              <a:t>лиз</a:t>
            </a:r>
            <a:r>
              <a:rPr lang="ru-RU" dirty="0" smtClean="0"/>
              <a:t>–. Фрагмент цепи аномального гемоглобина: –</a:t>
            </a:r>
            <a:r>
              <a:rPr lang="ru-RU" b="1" dirty="0" smtClean="0"/>
              <a:t>вал</a:t>
            </a:r>
            <a:r>
              <a:rPr lang="ru-RU" dirty="0" smtClean="0"/>
              <a:t>–</a:t>
            </a:r>
            <a:r>
              <a:rPr lang="ru-RU" b="1" dirty="0" err="1" smtClean="0"/>
              <a:t>глу</a:t>
            </a:r>
            <a:r>
              <a:rPr lang="ru-RU" dirty="0" smtClean="0"/>
              <a:t>–</a:t>
            </a:r>
            <a:r>
              <a:rPr lang="ru-RU" b="1" dirty="0" err="1" smtClean="0"/>
              <a:t>лиз</a:t>
            </a:r>
            <a:r>
              <a:rPr lang="ru-RU" dirty="0" smtClean="0"/>
              <a:t>– . </a:t>
            </a:r>
          </a:p>
          <a:p>
            <a:pPr>
              <a:buNone/>
            </a:pPr>
            <a:r>
              <a:rPr lang="ru-RU" dirty="0" smtClean="0"/>
              <a:t>Изобразите эти фрагменты в виде химических формул и определите структуру участка молекулы ДНК, кодирующего указанный участок полипептида, используя таблицу генетического кода (приложение 2).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Состав белков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86478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Ответ:</a:t>
            </a: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ДНК:     ГАГ-ГАГ-ААГ</a:t>
            </a: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белок:–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Глу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Глу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–Лиз–</a:t>
            </a: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(возможны другие варианты</a:t>
            </a: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в связи с избыточностью кода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ДНК: ГУУ– ГАГ- ААГ</a:t>
            </a: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белок:–Вал–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Глу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–Лиз–</a:t>
            </a: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(возможны другие варианты</a:t>
            </a:r>
          </a:p>
          <a:p>
            <a:pP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в связи с избыточностью кода)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bio.1september.ru/2009/04/24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285860"/>
            <a:ext cx="407196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bio.1september.ru/2009/04/2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4286256"/>
            <a:ext cx="407196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Структура белков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46402" t="61621" r="3788" b="19322"/>
          <a:stretch>
            <a:fillRect/>
          </a:stretch>
        </p:blipFill>
        <p:spPr bwMode="auto">
          <a:xfrm>
            <a:off x="214282" y="785794"/>
            <a:ext cx="264320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6303" r="45378" b="78269"/>
          <a:stretch>
            <a:fillRect/>
          </a:stretch>
        </p:blipFill>
        <p:spPr bwMode="auto">
          <a:xfrm>
            <a:off x="6286512" y="785794"/>
            <a:ext cx="264323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/>
          <p:cNvPicPr>
            <a:picLocks/>
          </p:cNvPicPr>
          <p:nvPr/>
        </p:nvPicPr>
        <p:blipFill>
          <a:blip r:embed="rId2" cstate="print"/>
          <a:srcRect l="46402" t="79811" r="3788" b="3731"/>
          <a:stretch>
            <a:fillRect/>
          </a:stretch>
        </p:blipFill>
        <p:spPr bwMode="auto">
          <a:xfrm>
            <a:off x="3000364" y="785794"/>
            <a:ext cx="307183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D:\Документы\биология\интегрированный урок\структуры белка\структуры белка_files\3304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357562"/>
            <a:ext cx="7143750" cy="33337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2910" y="2643182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Конформация</a:t>
            </a:r>
            <a:r>
              <a:rPr lang="ru-RU" dirty="0" smtClean="0"/>
              <a:t> белка – пространственная конфигурация молекулы белка, особая геометрическая форма.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14282" y="2643182"/>
            <a:ext cx="28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Структура белков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u="sng" dirty="0" smtClean="0">
                <a:latin typeface="Arial" pitchFamily="34" charset="0"/>
                <a:cs typeface="Arial" pitchFamily="34" charset="0"/>
              </a:rPr>
              <a:t>Задание 4.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Ознакомиться с текстом (Приложение 4,5) и заполнить в тетради таблицу.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643051"/>
          <a:ext cx="8001057" cy="492922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2667019"/>
                <a:gridCol w="2667019"/>
                <a:gridCol w="2667019"/>
              </a:tblGrid>
              <a:tr h="1022432"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Уровни пространственной организации белков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Типы химических взаимодействий (связей)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Примеры белков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814756"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218073">
                <a:tc>
                  <a:txBody>
                    <a:bodyPr/>
                    <a:lstStyle/>
                    <a:p>
                      <a:endParaRPr lang="ru-RU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936980"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936980"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Структура белков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000109"/>
          <a:ext cx="8001057" cy="557216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2667019"/>
                <a:gridCol w="2667019"/>
                <a:gridCol w="2667019"/>
              </a:tblGrid>
              <a:tr h="1130299"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Уровни пространственной организации белков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Типы химических взаимодействий (связей)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Примеры белков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90071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Первичная структура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Пептидные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39499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Вторичная структура</a:t>
                      </a:r>
                    </a:p>
                    <a:p>
                      <a:pPr lvl="1"/>
                      <a:r>
                        <a:rPr lang="el-GR" sz="1800" i="1" dirty="0" smtClean="0">
                          <a:latin typeface="Arial" pitchFamily="34" charset="0"/>
                          <a:cs typeface="Arial" pitchFamily="34" charset="0"/>
                        </a:rPr>
                        <a:t>α</a:t>
                      </a:r>
                      <a:r>
                        <a:rPr lang="ru-RU" sz="1800" i="1" dirty="0" smtClean="0">
                          <a:latin typeface="Arial" pitchFamily="34" charset="0"/>
                          <a:cs typeface="Arial" pitchFamily="34" charset="0"/>
                        </a:rPr>
                        <a:t>-спираль</a:t>
                      </a:r>
                    </a:p>
                    <a:p>
                      <a:pPr lvl="1"/>
                      <a:r>
                        <a:rPr lang="el-GR" sz="1800" i="1" dirty="0" smtClean="0"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ru-RU" sz="1800" i="1" dirty="0" smtClean="0">
                          <a:latin typeface="Arial" pitchFamily="34" charset="0"/>
                          <a:cs typeface="Arial" pitchFamily="34" charset="0"/>
                        </a:rPr>
                        <a:t>- структура</a:t>
                      </a:r>
                    </a:p>
                    <a:p>
                      <a:pPr lvl="1"/>
                      <a:r>
                        <a:rPr lang="ru-RU" sz="1800" i="1" dirty="0" smtClean="0">
                          <a:latin typeface="Arial" pitchFamily="34" charset="0"/>
                          <a:cs typeface="Arial" pitchFamily="34" charset="0"/>
                        </a:rPr>
                        <a:t>Тройная спираль</a:t>
                      </a:r>
                      <a:endParaRPr lang="ru-RU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Водородные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Кератин</a:t>
                      </a: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Фиброин</a:t>
                      </a: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Коллаген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07307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Третичная структура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Водородные</a:t>
                      </a: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Ионные</a:t>
                      </a:r>
                    </a:p>
                    <a:p>
                      <a:r>
                        <a:rPr lang="ru-RU" sz="1800" dirty="0" err="1" smtClean="0">
                          <a:latin typeface="Arial" pitchFamily="34" charset="0"/>
                          <a:cs typeface="Arial" pitchFamily="34" charset="0"/>
                        </a:rPr>
                        <a:t>Дисульфидные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Инсулин</a:t>
                      </a: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Иммуноглобулины</a:t>
                      </a:r>
                    </a:p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07307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Четвертичная структура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Ионные</a:t>
                      </a: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Гидрофобные</a:t>
                      </a: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Электростатические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Гемоглобин</a:t>
                      </a:r>
                    </a:p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Хлорофилл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Классификация белков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t="5443" r="50421" b="44824"/>
          <a:stretch>
            <a:fillRect/>
          </a:stretch>
        </p:blipFill>
        <p:spPr bwMode="auto">
          <a:xfrm>
            <a:off x="214282" y="1285860"/>
            <a:ext cx="41434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 cstate="print"/>
          <a:srcRect t="54002" r="50421"/>
          <a:stretch>
            <a:fillRect/>
          </a:stretch>
        </p:blipFill>
        <p:spPr bwMode="auto">
          <a:xfrm>
            <a:off x="4643438" y="1285860"/>
            <a:ext cx="41434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00364" y="785794"/>
            <a:ext cx="33575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1. По составу молекул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Классификация белков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2465" t="9120" r="50692" b="49629"/>
          <a:stretch>
            <a:fillRect/>
          </a:stretch>
        </p:blipFill>
        <p:spPr bwMode="auto">
          <a:xfrm>
            <a:off x="214282" y="1428736"/>
            <a:ext cx="4071966" cy="4991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 cstate="print"/>
          <a:srcRect l="2425" t="49841" r="50692" b="17709"/>
          <a:stretch>
            <a:fillRect/>
          </a:stretch>
        </p:blipFill>
        <p:spPr bwMode="auto">
          <a:xfrm>
            <a:off x="4786314" y="1500174"/>
            <a:ext cx="4143404" cy="405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143240" y="928670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3. По функциям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Классификация белков</a:t>
            </a:r>
            <a:endParaRPr lang="ru-RU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928926" y="928670"/>
            <a:ext cx="32146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По структуре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t="65635" b="3842"/>
          <a:stretch>
            <a:fillRect/>
          </a:stretch>
        </p:blipFill>
        <p:spPr bwMode="auto">
          <a:xfrm>
            <a:off x="357158" y="1357298"/>
            <a:ext cx="857256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Функции белков</a:t>
            </a:r>
            <a:endParaRPr lang="ru-RU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4744" y="3071810"/>
            <a:ext cx="178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6600"/>
                </a:solidFill>
                <a:latin typeface="Monotype Corsiva" pitchFamily="66" charset="0"/>
                <a:hlinkClick r:id="rId2" action="ppaction://hlinkfile"/>
              </a:rPr>
              <a:t>БЕЛКИ</a:t>
            </a:r>
            <a:endParaRPr lang="ru-RU" sz="4000" b="1" dirty="0">
              <a:solidFill>
                <a:srgbClr val="00660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2071678"/>
            <a:ext cx="192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ФЕРМЕНТЫ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714488"/>
            <a:ext cx="17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ГОРМОНЫ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2928934"/>
            <a:ext cx="2286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ТРАНСПОРТНЫЕ БЕЛКИ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4143380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ТОКСИНЫ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5000636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АНТИБИОТИКИ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5074" y="1714488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ЗАЩИТНЫЕ БЕЛКИ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2264" y="3143248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ДВИГАТЕЛЬНЫЕ БЕЛКИ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5074" y="5214950"/>
            <a:ext cx="2643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СТРУКТУРНЫЕ БЕЛКИ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0430" y="5000636"/>
            <a:ext cx="235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ЗАПАСНЫЕ БЕЛКИ</a:t>
            </a: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cxnSp>
        <p:nvCxnSpPr>
          <p:cNvPr id="16" name="Прямая со стрелкой 15"/>
          <p:cNvCxnSpPr>
            <a:stCxn id="4" idx="0"/>
            <a:endCxn id="5" idx="2"/>
          </p:cNvCxnSpPr>
          <p:nvPr/>
        </p:nvCxnSpPr>
        <p:spPr>
          <a:xfrm rot="5400000" flipH="1" flipV="1">
            <a:off x="4307708" y="2771799"/>
            <a:ext cx="60002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4071934" y="4357694"/>
            <a:ext cx="114301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5715008" y="2428868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715008" y="3357562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5693548" y="3836168"/>
            <a:ext cx="1257366" cy="10715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0800000">
            <a:off x="2000232" y="2143116"/>
            <a:ext cx="1714512" cy="8857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4" idx="1"/>
          </p:cNvCxnSpPr>
          <p:nvPr/>
        </p:nvCxnSpPr>
        <p:spPr>
          <a:xfrm rot="10800000" flipV="1">
            <a:off x="2571736" y="3425752"/>
            <a:ext cx="1143008" cy="32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10800000" flipV="1">
            <a:off x="2428860" y="3857628"/>
            <a:ext cx="1285884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0800000" flipV="1">
            <a:off x="2643174" y="4286256"/>
            <a:ext cx="1071570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Физические и химические свойства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5040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Электрические свойства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Денатурация 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ренатурация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ru-RU" sz="2000" dirty="0" smtClean="0">
                <a:solidFill>
                  <a:srgbClr val="336600"/>
                </a:solidFill>
              </a:rPr>
              <a:t>Вопрос: 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336600"/>
                </a:solidFill>
              </a:rPr>
              <a:t>В чем заключается сущность денатурации (</a:t>
            </a:r>
            <a:r>
              <a:rPr lang="ru-RU" sz="2000" dirty="0" err="1" smtClean="0">
                <a:solidFill>
                  <a:srgbClr val="336600"/>
                </a:solidFill>
              </a:rPr>
              <a:t>ренатурации</a:t>
            </a:r>
            <a:r>
              <a:rPr lang="ru-RU" sz="2000" dirty="0" smtClean="0">
                <a:solidFill>
                  <a:srgbClr val="336600"/>
                </a:solidFill>
              </a:rPr>
              <a:t>) белка? 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336600"/>
                </a:solidFill>
              </a:rPr>
              <a:t>Какие факторы могут вызывать денатурацию белка?</a:t>
            </a:r>
          </a:p>
          <a:p>
            <a:r>
              <a:rPr lang="ru-RU" sz="2000" dirty="0" smtClean="0"/>
              <a:t>Гидролиз</a:t>
            </a:r>
          </a:p>
          <a:p>
            <a:pPr lvl="0">
              <a:buNone/>
            </a:pPr>
            <a:r>
              <a:rPr lang="ru-RU" sz="2000" dirty="0" smtClean="0">
                <a:solidFill>
                  <a:srgbClr val="006600"/>
                </a:solidFill>
              </a:rPr>
              <a:t>Вопрос: 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6600"/>
                </a:solidFill>
              </a:rPr>
              <a:t>Какой процесс называется гидролизом?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6600"/>
                </a:solidFill>
              </a:rPr>
              <a:t>Какие соединения образуются при гидролизе белков?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6600"/>
                </a:solidFill>
              </a:rPr>
              <a:t>Как называется реакция обратная реакции гидролиза белка?</a:t>
            </a:r>
          </a:p>
          <a:p>
            <a:r>
              <a:rPr lang="ru-RU" sz="2000" dirty="0" smtClean="0"/>
              <a:t>Горение</a:t>
            </a:r>
          </a:p>
          <a:p>
            <a:r>
              <a:rPr lang="ru-RU" sz="2000" dirty="0" smtClean="0">
                <a:hlinkClick r:id="rId2" action="ppaction://hlinkfile"/>
              </a:rPr>
              <a:t>Цветные реакции</a:t>
            </a:r>
            <a:endParaRPr lang="ru-RU" sz="2000" dirty="0" smtClean="0"/>
          </a:p>
          <a:p>
            <a:pPr lvl="0">
              <a:buFont typeface="Wingdings" pitchFamily="2" charset="2"/>
              <a:buChar char="ü"/>
            </a:pPr>
            <a:r>
              <a:rPr lang="ru-RU" sz="2000" dirty="0" err="1" smtClean="0"/>
              <a:t>Биуретовая</a:t>
            </a:r>
            <a:r>
              <a:rPr lang="ru-RU" sz="2000" dirty="0" smtClean="0"/>
              <a:t> реакция (позволяет определить количество пептидных связей):</a:t>
            </a:r>
          </a:p>
          <a:p>
            <a:pPr>
              <a:buNone/>
            </a:pPr>
            <a:r>
              <a:rPr lang="ru-RU" sz="2000" i="1" dirty="0" smtClean="0"/>
              <a:t>белок + </a:t>
            </a:r>
            <a:r>
              <a:rPr lang="ru-RU" sz="2000" i="1" dirty="0" err="1" smtClean="0"/>
              <a:t>NaOH</a:t>
            </a:r>
            <a:r>
              <a:rPr lang="ru-RU" sz="2000" i="1" dirty="0" smtClean="0"/>
              <a:t> + CuSO</a:t>
            </a:r>
            <a:r>
              <a:rPr lang="ru-RU" sz="2000" i="1" baseline="-25000" dirty="0" smtClean="0"/>
              <a:t>4</a:t>
            </a:r>
            <a:r>
              <a:rPr lang="ru-RU" sz="2000" i="1" dirty="0" smtClean="0"/>
              <a:t> → фиолетовое окрашивание (атомы азота пептидной связи образуют комплексное соединение с ионами </a:t>
            </a:r>
            <a:r>
              <a:rPr lang="en-US" sz="2000" i="1" dirty="0" smtClean="0"/>
              <a:t>Cu</a:t>
            </a:r>
            <a:r>
              <a:rPr lang="ru-RU" sz="2000" i="1" baseline="30000" dirty="0" smtClean="0"/>
              <a:t>2+ </a:t>
            </a:r>
            <a:r>
              <a:rPr lang="ru-RU" sz="2000" i="1" dirty="0" smtClean="0"/>
              <a:t>)</a:t>
            </a:r>
            <a:endParaRPr lang="ru-RU" sz="2000" dirty="0" smtClean="0"/>
          </a:p>
          <a:p>
            <a:pPr lvl="0">
              <a:buFont typeface="Wingdings" pitchFamily="2" charset="2"/>
              <a:buChar char="ü"/>
            </a:pPr>
            <a:r>
              <a:rPr lang="ru-RU" sz="2000" dirty="0" smtClean="0"/>
              <a:t>Ксантопротеиновая реакция (нитрование </a:t>
            </a:r>
            <a:r>
              <a:rPr lang="ru-RU" sz="2000" dirty="0" err="1" smtClean="0"/>
              <a:t>бензольных</a:t>
            </a:r>
            <a:r>
              <a:rPr lang="ru-RU" sz="2000" dirty="0" smtClean="0"/>
              <a:t> колец ароматических аминокислот белка):</a:t>
            </a:r>
          </a:p>
          <a:p>
            <a:pPr>
              <a:buNone/>
            </a:pPr>
            <a:r>
              <a:rPr lang="ru-RU" sz="2000" i="1" dirty="0" smtClean="0"/>
              <a:t>белок (</a:t>
            </a:r>
            <a:r>
              <a:rPr lang="ru-RU" sz="2000" i="1" dirty="0" err="1" smtClean="0"/>
              <a:t>охлажд</a:t>
            </a:r>
            <a:r>
              <a:rPr lang="ru-RU" sz="2000" i="1" dirty="0" smtClean="0"/>
              <a:t>.) + HNO</a:t>
            </a:r>
            <a:r>
              <a:rPr lang="ru-RU" sz="2000" i="1" baseline="-25000" dirty="0" smtClean="0"/>
              <a:t>3</a:t>
            </a:r>
            <a:r>
              <a:rPr lang="ru-RU" sz="2000" i="1" dirty="0" smtClean="0"/>
              <a:t> (</a:t>
            </a:r>
            <a:r>
              <a:rPr lang="ru-RU" sz="2000" i="1" dirty="0" err="1" smtClean="0"/>
              <a:t>конц</a:t>
            </a:r>
            <a:r>
              <a:rPr lang="ru-RU" sz="2000" i="1" dirty="0" smtClean="0"/>
              <a:t>.) + нагрев → желтое окрашивание</a:t>
            </a: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1. Почему врачи рекомендуют «сбивать» температуру у больного, если она превышает 38 °С? </a:t>
            </a:r>
          </a:p>
          <a:p>
            <a:r>
              <a:rPr lang="ru-RU" dirty="0" smtClean="0"/>
              <a:t>2. С чем связано отторжение пересаженных (трансплантированных) органов и тканей у пациентов? </a:t>
            </a:r>
          </a:p>
          <a:p>
            <a:r>
              <a:rPr lang="ru-RU" dirty="0" smtClean="0"/>
              <a:t>3. Почему происходит уменьшение веса мяса и рыбы после их тепловой обработки? </a:t>
            </a:r>
          </a:p>
          <a:p>
            <a:r>
              <a:rPr lang="ru-RU" dirty="0" smtClean="0"/>
              <a:t>4. О чем свидетельствует образование «хлопьев» или помутнение бульона во время варки мяса?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928670"/>
            <a:ext cx="67866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Домашнее задание: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повторить § 2.5 (учебник В.И.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Сивоглазов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И.Б. Агафонова, Е.Т. Захарова Общая биология. Базовый уровень10-11 класс), 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учить § 17, вопр.1-9 (устно), 10 (письменно) (учебник О.С. Габриелян Химия. Базовый уровень. 10 класс).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714</Words>
  <Application>Microsoft Office PowerPoint</Application>
  <PresentationFormat>Экран (4:3)</PresentationFormat>
  <Paragraphs>156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  ТЕМА УРОКА: «БЕЛКИ – БИОПОЛИМЕРЫ ЖИЗНИ»  </vt:lpstr>
      <vt:lpstr>Белки.</vt:lpstr>
      <vt:lpstr>Состав белков Обычные аминокислоты, входящие в состав белков</vt:lpstr>
      <vt:lpstr>Состав белков</vt:lpstr>
      <vt:lpstr>Состав белков</vt:lpstr>
      <vt:lpstr>Состав белков</vt:lpstr>
      <vt:lpstr>Структура белков</vt:lpstr>
      <vt:lpstr>Структура белков</vt:lpstr>
      <vt:lpstr>Структура белков</vt:lpstr>
      <vt:lpstr>Классификация белков</vt:lpstr>
      <vt:lpstr>Классификация белков</vt:lpstr>
      <vt:lpstr>Классификация белков</vt:lpstr>
      <vt:lpstr>Функции белков</vt:lpstr>
      <vt:lpstr>Физические и химические свойства</vt:lpstr>
      <vt:lpstr>Дополнительные вопросы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Белки.</dc:title>
  <cp:lastModifiedBy>Owner</cp:lastModifiedBy>
  <cp:revision>49</cp:revision>
  <dcterms:modified xsi:type="dcterms:W3CDTF">2012-05-27T02:10:47Z</dcterms:modified>
</cp:coreProperties>
</file>