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Default Extension="sldm" ContentType="application/vnd.ms-powerpoint.slide.macroEnabled.12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Default Extension="sldx" ContentType="application/vnd.openxmlformats-officedocument.presentationml.slide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2" r:id="rId4"/>
    <p:sldId id="273" r:id="rId5"/>
    <p:sldId id="274" r:id="rId6"/>
    <p:sldId id="258" r:id="rId7"/>
    <p:sldId id="259" r:id="rId8"/>
    <p:sldId id="260" r:id="rId9"/>
    <p:sldId id="261" r:id="rId10"/>
    <p:sldId id="262" r:id="rId11"/>
    <p:sldId id="264" r:id="rId12"/>
    <p:sldId id="263" r:id="rId13"/>
    <p:sldId id="265" r:id="rId14"/>
    <p:sldId id="266" r:id="rId15"/>
    <p:sldId id="267" r:id="rId16"/>
    <p:sldId id="268" r:id="rId17"/>
    <p:sldId id="270" r:id="rId18"/>
    <p:sldId id="271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21" autoAdjust="0"/>
    <p:restoredTop sz="94660"/>
  </p:normalViewPr>
  <p:slideViewPr>
    <p:cSldViewPr>
      <p:cViewPr varScale="1">
        <p:scale>
          <a:sx n="70" d="100"/>
          <a:sy n="70" d="100"/>
        </p:scale>
        <p:origin x="-52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C00000"/>
                </a:solidFill>
              </a:rPr>
              <a:t>Методика </a:t>
            </a:r>
            <a:r>
              <a:rPr lang="ru-RU" sz="2400" dirty="0">
                <a:solidFill>
                  <a:srgbClr val="C00000"/>
                </a:solidFill>
              </a:rPr>
              <a:t>"Составь расписание</a:t>
            </a:r>
            <a:r>
              <a:rPr lang="ru-RU" dirty="0">
                <a:solidFill>
                  <a:srgbClr val="C00000"/>
                </a:solidFill>
              </a:rPr>
              <a:t>"</a:t>
            </a:r>
          </a:p>
        </c:rich>
      </c:tx>
      <c:layout>
        <c:manualLayout>
          <c:xMode val="edge"/>
          <c:yMode val="edge"/>
          <c:x val="0.17431115753387971"/>
          <c:y val="1.3692464023589861E-2"/>
        </c:manualLayout>
      </c:layout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методика "Составь расписание"</c:v>
                </c:pt>
              </c:strCache>
            </c:strRef>
          </c:tx>
          <c:dLbls>
            <c:showVal val="1"/>
            <c:showLeaderLines val="1"/>
          </c:dLbls>
          <c:cat>
            <c:strRef>
              <c:f>Лист1!$A$2:$A$5</c:f>
              <c:strCache>
                <c:ptCount val="2"/>
                <c:pt idx="0">
                  <c:v>включили английский язык в расписание</c:v>
                </c:pt>
                <c:pt idx="1">
                  <c:v>не включили английский язык в расписание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0.67000000000000115</c:v>
                </c:pt>
                <c:pt idx="1">
                  <c:v>0.33000000000000057</c:v>
                </c:pt>
              </c:numCache>
            </c:numRef>
          </c:val>
        </c:ser>
        <c:dLbls/>
      </c:pie3DChart>
    </c:plotArea>
    <c:legend>
      <c:legendPos val="r"/>
      <c:legendEntry>
        <c:idx val="2"/>
        <c:delete val="1"/>
      </c:legendEntry>
      <c:legendEntry>
        <c:idx val="3"/>
        <c:delete val="1"/>
      </c:legendEntry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730DA691-838A-428B-9680-608A311F93E5}" type="datetimeFigureOut">
              <a:rPr lang="ru-RU" smtClean="0"/>
              <a:pPr/>
              <a:t>26.05.2012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A792B0F5-AC00-488D-A33A-76BCAE9768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30DA691-838A-428B-9680-608A311F93E5}" type="datetimeFigureOut">
              <a:rPr lang="ru-RU" smtClean="0"/>
              <a:pPr/>
              <a:t>26.05.2012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792B0F5-AC00-488D-A33A-76BCAE9768C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730DA691-838A-428B-9680-608A311F93E5}" type="datetimeFigureOut">
              <a:rPr lang="ru-RU" smtClean="0"/>
              <a:pPr/>
              <a:t>26.05.2012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A792B0F5-AC00-488D-A33A-76BCAE9768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DA691-838A-428B-9680-608A311F93E5}" type="datetimeFigureOut">
              <a:rPr lang="ru-RU" smtClean="0"/>
              <a:pPr/>
              <a:t>26.05.2012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2B0F5-AC00-488D-A33A-76BCAE9768C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DA691-838A-428B-9680-608A311F93E5}" type="datetimeFigureOut">
              <a:rPr lang="ru-RU" smtClean="0"/>
              <a:pPr/>
              <a:t>26.05.2012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2B0F5-AC00-488D-A33A-76BCAE9768C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30DA691-838A-428B-9680-608A311F93E5}" type="datetimeFigureOut">
              <a:rPr lang="ru-RU" smtClean="0"/>
              <a:pPr/>
              <a:t>26.05.2012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792B0F5-AC00-488D-A33A-76BCAE9768C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DA691-838A-428B-9680-608A311F93E5}" type="datetimeFigureOut">
              <a:rPr lang="ru-RU" smtClean="0"/>
              <a:pPr/>
              <a:t>26.05.2012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2B0F5-AC00-488D-A33A-76BCAE9768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30DA691-838A-428B-9680-608A311F93E5}" type="datetimeFigureOut">
              <a:rPr lang="ru-RU" smtClean="0"/>
              <a:pPr/>
              <a:t>26.05.2012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792B0F5-AC00-488D-A33A-76BCAE9768C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30DA691-838A-428B-9680-608A311F93E5}" type="datetimeFigureOut">
              <a:rPr lang="ru-RU" smtClean="0"/>
              <a:pPr/>
              <a:t>26.05.2012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792B0F5-AC00-488D-A33A-76BCAE9768C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DA691-838A-428B-9680-608A311F93E5}" type="datetimeFigureOut">
              <a:rPr lang="ru-RU" smtClean="0"/>
              <a:pPr/>
              <a:t>26.05.2012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2B0F5-AC00-488D-A33A-76BCAE9768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DA691-838A-428B-9680-608A311F93E5}" type="datetimeFigureOut">
              <a:rPr lang="ru-RU" smtClean="0"/>
              <a:pPr/>
              <a:t>26.05.2012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2B0F5-AC00-488D-A33A-76BCAE9768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30DA691-838A-428B-9680-608A311F93E5}" type="datetimeFigureOut">
              <a:rPr lang="ru-RU" smtClean="0"/>
              <a:pPr/>
              <a:t>26.05.2012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792B0F5-AC00-488D-A33A-76BCAE9768C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split orient="vert"/>
  </p:transition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900igr.net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Office_PowerPoint______________________2.sldm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______Microsoft_Office_PowerPoint3.sldx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Office_PowerPoint4.sldx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Office_PowerPoint5.sldx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festival.1september.ru/authors/102-592-207" TargetMode="External"/><Relationship Id="rId2" Type="http://schemas.openxmlformats.org/officeDocument/2006/relationships/hyperlink" Target="http://festival.1september.ru/articles/514158/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1196752"/>
            <a:ext cx="6102424" cy="237626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Способы формирования положительной мотивации к изучению английского языка у обучающихся начальной школы.</a:t>
            </a:r>
            <a:endParaRPr lang="ru-RU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4797152"/>
            <a:ext cx="6172200" cy="1224136"/>
          </a:xfrm>
        </p:spPr>
        <p:txBody>
          <a:bodyPr/>
          <a:lstStyle/>
          <a:p>
            <a:pPr algn="r"/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Выполнила Казакова Ольга Васильевна, учитель английского языка </a:t>
            </a:r>
          </a:p>
          <a:p>
            <a:pPr algn="r"/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1 квалификационной категории.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" name="Скругленный прямоугольник 3">
            <a:hlinkClick r:id="rId2" tooltip=" Каталог презентаций "/>
          </p:cNvPr>
          <p:cNvSpPr/>
          <p:nvPr/>
        </p:nvSpPr>
        <p:spPr>
          <a:xfrm>
            <a:off x="3898900" y="6477000"/>
            <a:ext cx="13462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900" tIns="25400" rIns="88900" bIns="50800" rtlCol="0" anchor="ctr"/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900igr.net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Цель работы: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изучение и апробация способов, применяемых педагогом при формировании положительной мотивации к изучению конкретного предмета.</a:t>
            </a:r>
            <a:endParaRPr lang="ru-RU" sz="2800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Что такое учебная мотивация?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Учебная мотивация – это процесс, который запускает, направляет и поддерживает усилия, направленные на выполнение учебной деятельности. Это сложная система, образуемая мотивами, целями, реакциями на неудачу, настойчивостью и установками обучающегося.</a:t>
            </a:r>
            <a:endParaRPr lang="ru-RU" sz="2800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Что такое формирование мотивации?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Формирование мотивации – это воспитание у школьников идеалов, мировоззренческих ценностей, принятых в нашем обществе, в сочетании с активным поведением ученика, что означает взаимосвязь осознаваемых и реально действующих мотивов, единство слова и дела, активную жизненную позицию школьника.</a:t>
            </a:r>
            <a:endParaRPr lang="ru-RU" sz="2800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Чем подтверждается актуальность работы?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В программе курса английского языка авторов </a:t>
            </a:r>
            <a:r>
              <a:rPr lang="ru-RU" sz="2800" dirty="0" err="1" smtClean="0"/>
              <a:t>Биболетовой</a:t>
            </a:r>
            <a:r>
              <a:rPr lang="ru-RU" sz="2800" dirty="0" smtClean="0"/>
              <a:t> М.З. и </a:t>
            </a:r>
            <a:r>
              <a:rPr lang="ru-RU" sz="2800" dirty="0" err="1" smtClean="0"/>
              <a:t>Трубаневой</a:t>
            </a:r>
            <a:r>
              <a:rPr lang="ru-RU" sz="2800" dirty="0" smtClean="0"/>
              <a:t> Н.Н. в качестве приоритетного направления при обучении младших школьников выдвинуто «формирование мотивации к дальнейшему изучению английского языка на последующих ступенях школьного образования».</a:t>
            </a:r>
            <a:endParaRPr lang="ru-RU" sz="2800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Педагогические задачи: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ознакомиться с научно-методической литературой по теме;</a:t>
            </a:r>
          </a:p>
          <a:p>
            <a:r>
              <a:rPr lang="ru-RU" sz="2800" dirty="0" smtClean="0"/>
              <a:t>провести диагностику мотивации обучающихся третьего класса ( 2 год обучения);</a:t>
            </a:r>
          </a:p>
          <a:p>
            <a:r>
              <a:rPr lang="ru-RU" sz="2800" dirty="0" smtClean="0"/>
              <a:t> апробировать различные способы формирования положительной мотивации к изучению английского языка.</a:t>
            </a:r>
            <a:endParaRPr lang="ru-RU" sz="2800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Благоприятные мотивационные характеристики младших школьников: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общее положительное отношение ребёнка к школе;</a:t>
            </a:r>
          </a:p>
          <a:p>
            <a:r>
              <a:rPr lang="ru-RU" dirty="0" smtClean="0"/>
              <a:t>широта интересов, любознательность;</a:t>
            </a:r>
          </a:p>
          <a:p>
            <a:r>
              <a:rPr lang="ru-RU" dirty="0" smtClean="0"/>
              <a:t>потребность в игровой деятельности, эмоциональность, коллективные игровые сопереживания.</a:t>
            </a:r>
            <a:endParaRPr lang="ru-RU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Неблагоприятные мотивационные характеристики младших школьников: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интересы ребёнка неустойчивы, быстро удовлетворяются и без поддержки учителя могут угасать;</a:t>
            </a:r>
          </a:p>
          <a:p>
            <a:r>
              <a:rPr lang="ru-RU" dirty="0" smtClean="0"/>
              <a:t>ребёнок ориентирован на получение хорошей отметки, а не на способы получения новых знаний;</a:t>
            </a:r>
          </a:p>
          <a:p>
            <a:r>
              <a:rPr lang="ru-RU" dirty="0" smtClean="0"/>
              <a:t> младшие школьники не стремятся к преодолению трудностей.</a:t>
            </a:r>
            <a:endParaRPr lang="ru-RU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Методы изучения мотивации: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наблюдение за поведением учеников во время урока и вне его.</a:t>
            </a:r>
          </a:p>
          <a:p>
            <a:r>
              <a:rPr lang="ru-RU" sz="2800" dirty="0" smtClean="0"/>
              <a:t>использование специально подобранных педагогических ситуаций;</a:t>
            </a:r>
          </a:p>
          <a:p>
            <a:r>
              <a:rPr lang="ru-RU" sz="2800" dirty="0" smtClean="0"/>
              <a:t>индивидуальная беседа с обучающимся;</a:t>
            </a:r>
          </a:p>
          <a:p>
            <a:r>
              <a:rPr lang="ru-RU" sz="2800" dirty="0" smtClean="0"/>
              <a:t>анкетирование.</a:t>
            </a:r>
            <a:endParaRPr lang="ru-RU" sz="2800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097216" cy="108012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Вопросы, использованные при анкетировании обучающихся 3 класса.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052736"/>
            <a:ext cx="7859216" cy="5472608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endParaRPr lang="ru-RU" sz="2600" dirty="0" smtClean="0"/>
          </a:p>
          <a:p>
            <a:r>
              <a:rPr lang="ru-RU" sz="2600" dirty="0" smtClean="0"/>
              <a:t>1.Изучение английского языка даёт мне возможность узнать много важного для себя, проявить свои способности.</a:t>
            </a:r>
          </a:p>
          <a:p>
            <a:r>
              <a:rPr lang="ru-RU" sz="2600" dirty="0" smtClean="0"/>
              <a:t>2. Английский язык мне интересен, и я хочу знать как можно больше.</a:t>
            </a:r>
          </a:p>
          <a:p>
            <a:r>
              <a:rPr lang="ru-RU" sz="2600" dirty="0" smtClean="0"/>
              <a:t>3. Мне достаточно тех знаний по английскому языку, которые я получаю на уроках.</a:t>
            </a:r>
          </a:p>
          <a:p>
            <a:r>
              <a:rPr lang="ru-RU" sz="2600" dirty="0" smtClean="0"/>
              <a:t>4. Задания по данному предмету мне не интересны, и я их выполняю, потому что этого требует учитель.</a:t>
            </a:r>
          </a:p>
          <a:p>
            <a:r>
              <a:rPr lang="ru-RU" sz="2600" dirty="0" smtClean="0"/>
              <a:t>5. Если у меня что-то не получается по данному предмету, я стараюсь разобраться и всё понять.</a:t>
            </a:r>
          </a:p>
          <a:p>
            <a:r>
              <a:rPr lang="ru-RU" sz="2600" dirty="0" smtClean="0"/>
              <a:t>6. На занятиях по английскому у меня бывает такое состояние, когда «совсем не хочется учиться».</a:t>
            </a:r>
          </a:p>
          <a:p>
            <a:r>
              <a:rPr lang="ru-RU" sz="2600" dirty="0" smtClean="0"/>
              <a:t>7. Материал, изучаемый на уроках английского, я с интересом обсуждаю в свободное время с друзьями.</a:t>
            </a:r>
          </a:p>
          <a:p>
            <a:endParaRPr lang="ru-RU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764704"/>
            <a:ext cx="7787208" cy="5112568"/>
          </a:xfrm>
        </p:spPr>
        <p:txBody>
          <a:bodyPr>
            <a:normAutofit fontScale="85000" lnSpcReduction="20000"/>
          </a:bodyPr>
          <a:lstStyle/>
          <a:p>
            <a:r>
              <a:rPr lang="ru-RU" sz="2600" dirty="0" smtClean="0"/>
              <a:t>8. Стараюсь самостоятельно выполнять задания по данному предмету, не люблю, когда мне подсказывают и помогают.</a:t>
            </a:r>
          </a:p>
          <a:p>
            <a:r>
              <a:rPr lang="ru-RU" sz="2600" dirty="0" smtClean="0"/>
              <a:t>9. По возможности стараюсь списать у товарищей или прошу кого-нибудь выполнить задание за меня.</a:t>
            </a:r>
          </a:p>
          <a:p>
            <a:r>
              <a:rPr lang="ru-RU" sz="2600" dirty="0" smtClean="0"/>
              <a:t>10.  Считаю, что нужно знать по английскому как можно больше.</a:t>
            </a:r>
          </a:p>
          <a:p>
            <a:r>
              <a:rPr lang="ru-RU" sz="2600" dirty="0" smtClean="0"/>
              <a:t>11. Если я плохо готов к уроку, то особо не расстраиваюсь и не переживаю.</a:t>
            </a:r>
          </a:p>
          <a:p>
            <a:r>
              <a:rPr lang="ru-RU" sz="2600" dirty="0" smtClean="0"/>
              <a:t>12. Данный предмет даётся мне с трудом, и мне приходится заставлять себя выполнять домашние задания.</a:t>
            </a:r>
          </a:p>
          <a:p>
            <a:r>
              <a:rPr lang="ru-RU" sz="2600" dirty="0" smtClean="0"/>
              <a:t>13. Если я пропускаю уроки английского (из-за холодной погоды, по болезни), меня это огорчает.</a:t>
            </a:r>
          </a:p>
          <a:p>
            <a:r>
              <a:rPr lang="ru-RU" sz="2600" dirty="0" smtClean="0"/>
              <a:t>14. Если бы мне разрешили это сделать,  я убрал бы английский из расписания уроков.</a:t>
            </a:r>
          </a:p>
          <a:p>
            <a:endParaRPr lang="ru-RU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Использованная ситуация: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Ваша учебная неделя состоит из пяти дней. Представьте, что вы самостоятельно составляете расписание уроков для себя. Напишите, какие предметы вы бы в него включили?</a:t>
            </a:r>
            <a:endParaRPr lang="ru-RU" sz="2800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5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2743180497"/>
              </p:ext>
            </p:extLst>
          </p:nvPr>
        </p:nvGraphicFramePr>
        <p:xfrm>
          <a:off x="539552" y="908720"/>
          <a:ext cx="7467600" cy="55651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7467600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Способы формирования положительной мотивации к изучению английского языка у младших школьников: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2492896"/>
            <a:ext cx="7467600" cy="3981056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использование ИКТ;</a:t>
            </a:r>
          </a:p>
          <a:p>
            <a:r>
              <a:rPr lang="ru-RU" sz="2800" dirty="0" smtClean="0"/>
              <a:t>использование игровых приёмов;</a:t>
            </a:r>
          </a:p>
          <a:p>
            <a:r>
              <a:rPr lang="ru-RU" sz="2800" dirty="0" smtClean="0"/>
              <a:t>использование творческих заданий.</a:t>
            </a:r>
            <a:endParaRPr lang="ru-RU" sz="2800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Использование ИКТ.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 Во-первых, я считаю целесообразным использование данных технологий при работе с лексическим материалом. Английские слова подкрепляются чётким, реалистичным изображением, и это способствует их скорейшему запоминанию. Можно создавать презентации по большинству изучаемых тем: «Мир животных», «Овощи и фрукты», «Времена года», « Одежда», «Подарки» и так далее.</a:t>
            </a:r>
            <a:endParaRPr lang="ru-RU" sz="2800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Фрагмент презентации по теме «Одежда»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7571184" cy="658368"/>
          </a:xfrm>
        </p:spPr>
        <p:txBody>
          <a:bodyPr/>
          <a:lstStyle/>
          <a:p>
            <a:pPr algn="ctr"/>
            <a:r>
              <a:rPr lang="en-US" sz="3600" dirty="0" smtClean="0"/>
              <a:t>a   T-shirt</a:t>
            </a:r>
            <a:endParaRPr lang="ru-RU" sz="3600" dirty="0"/>
          </a:p>
        </p:txBody>
      </p:sp>
      <p:pic>
        <p:nvPicPr>
          <p:cNvPr id="6145" name="Picture 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29208" y="2362200"/>
            <a:ext cx="3398247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7467600" cy="1584176"/>
          </a:xfrm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smtClean="0">
                <a:solidFill>
                  <a:schemeClr val="tx1"/>
                </a:solidFill>
              </a:rPr>
              <a:t>   </a:t>
            </a:r>
            <a:r>
              <a:rPr lang="ru-RU" sz="1800" dirty="0" smtClean="0">
                <a:solidFill>
                  <a:schemeClr val="tx1"/>
                </a:solidFill>
              </a:rPr>
              <a:t>          Во-вторых, на слайдах можно поместить речевые образцы и опоры или же небольшой план для построения обучающимися своего монологического высказывания</a:t>
            </a:r>
            <a:r>
              <a:rPr lang="ru-RU" sz="1800" dirty="0" smtClean="0"/>
              <a:t>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/>
        </p:nvSpPr>
        <p:spPr>
          <a:xfrm>
            <a:off x="785812" y="1124743"/>
            <a:ext cx="7543800" cy="1368153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Peter is a pupil.</a:t>
            </a:r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Объект 1"/>
          <p:cNvPicPr>
            <a:picLocks noGrp="1"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9757" y="2445147"/>
            <a:ext cx="2872743" cy="3744415"/>
          </a:xfrm>
          <a:prstGeom prst="rect">
            <a:avLst/>
          </a:prstGeom>
        </p:spPr>
      </p:pic>
      <p:sp>
        <p:nvSpPr>
          <p:cNvPr id="6" name="Объект 8"/>
          <p:cNvSpPr>
            <a:spLocks noGrp="1"/>
          </p:cNvSpPr>
          <p:nvPr/>
        </p:nvSpPr>
        <p:spPr>
          <a:xfrm>
            <a:off x="4700587" y="2132856"/>
            <a:ext cx="3657600" cy="428381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 smtClean="0"/>
              <a:t>He is….</a:t>
            </a:r>
          </a:p>
          <a:p>
            <a:r>
              <a:rPr lang="en-US" sz="3200" dirty="0" smtClean="0"/>
              <a:t>He can…</a:t>
            </a:r>
          </a:p>
          <a:p>
            <a:r>
              <a:rPr lang="en-US" sz="3200" dirty="0" smtClean="0"/>
              <a:t>He can’t…</a:t>
            </a:r>
          </a:p>
          <a:p>
            <a:r>
              <a:rPr lang="en-US" sz="3200" dirty="0" smtClean="0"/>
              <a:t>He likes…</a:t>
            </a:r>
          </a:p>
          <a:p>
            <a:r>
              <a:rPr lang="en-US" sz="3200" dirty="0" smtClean="0"/>
              <a:t>He doesn’t like…</a:t>
            </a:r>
            <a:endParaRPr lang="ru-RU" sz="3200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484784"/>
          </a:xfrm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chemeClr val="tx1"/>
                </a:solidFill>
              </a:rPr>
              <a:t>           В-третьих, с помощью интерактивной доски можно сделать более интересными и доступными для понимания упражнения, направленные на отработку грамматического материала. 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097" name="Object 1"/>
          <p:cNvGraphicFramePr>
            <a:graphicFrameLocks noChangeAspect="1"/>
          </p:cNvGraphicFramePr>
          <p:nvPr/>
        </p:nvGraphicFramePr>
        <p:xfrm>
          <a:off x="251520" y="1556792"/>
          <a:ext cx="5278438" cy="3858058"/>
        </p:xfrm>
        <a:graphic>
          <a:graphicData uri="http://schemas.openxmlformats.org/presentationml/2006/ole">
            <p:oleObj spid="_x0000_s4100" name="Слайд" r:id="rId3" imgW="4570378" imgH="3427533" progId="PowerPoint.SlideMacroEnabled.12">
              <p:embed/>
            </p:oleObj>
          </a:graphicData>
        </a:graphic>
      </p:graphicFrame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4283968" y="3212977"/>
          <a:ext cx="4464496" cy="3463280"/>
        </p:xfrm>
        <a:graphic>
          <a:graphicData uri="http://schemas.openxmlformats.org/presentationml/2006/ole">
            <p:oleObj spid="_x0000_s4101" name="Слайд" r:id="rId4" imgW="4570378" imgH="3427533" progId="PowerPoint.Slide.12">
              <p:embed/>
            </p:oleObj>
          </a:graphicData>
        </a:graphic>
      </p:graphicFrame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714202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solidFill>
                  <a:schemeClr val="tx1"/>
                </a:solidFill>
              </a:rPr>
              <a:t>                В-четвёртых, с помощью ИКТ учитель может в увлекательной форме познакомить детей с культурными реалиями англоязычных стран, например, с традициями празднования рождества в Великобритании.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6" name="Содержимое 5" descr="C:\Documents and Settings\Аня\Мои документы\Мои рисунки\lights-sounds-christmas-indoors-1.jpg"/>
          <p:cNvPicPr>
            <a:picLocks noGrp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57200" y="1772816"/>
            <a:ext cx="4330824" cy="4752528"/>
          </a:xfrm>
          <a:prstGeom prst="rect">
            <a:avLst/>
          </a:prstGeom>
          <a:noFill/>
        </p:spPr>
      </p:pic>
      <p:sp>
        <p:nvSpPr>
          <p:cNvPr id="9" name="Содержимое 8"/>
          <p:cNvSpPr>
            <a:spLocks noGrp="1"/>
          </p:cNvSpPr>
          <p:nvPr>
            <p:ph sz="quarter" idx="2"/>
          </p:nvPr>
        </p:nvSpPr>
        <p:spPr>
          <a:xfrm>
            <a:off x="4860032" y="2132856"/>
            <a:ext cx="3744416" cy="2664296"/>
          </a:xfrm>
        </p:spPr>
        <p:txBody>
          <a:bodyPr/>
          <a:lstStyle/>
          <a:p>
            <a:r>
              <a:rPr lang="en-US" dirty="0" smtClean="0"/>
              <a:t>Decorating houses in</a:t>
            </a:r>
          </a:p>
          <a:p>
            <a:pPr>
              <a:buNone/>
            </a:pPr>
            <a:r>
              <a:rPr lang="en-US" dirty="0" smtClean="0"/>
              <a:t>Great Britain</a:t>
            </a:r>
            <a:endParaRPr lang="ru-RU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sz="2800" b="1" dirty="0" smtClean="0"/>
              <a:t>     Использование ИКТ на уроках английского языка в начальной школе является важным средством формирования у обучающихся интереса к предмету, а устойчивый интерес - это важная составляющая внутренней мотивации ребёнка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922114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Использование игровых приёмов.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Такие приёмы можно использовать на разных этапах урока:</a:t>
            </a:r>
          </a:p>
          <a:p>
            <a:r>
              <a:rPr lang="ru-RU" sz="2800" dirty="0" smtClean="0"/>
              <a:t>1) на этапе постановки цели;</a:t>
            </a:r>
          </a:p>
          <a:p>
            <a:r>
              <a:rPr lang="ru-RU" sz="2800" dirty="0" smtClean="0"/>
              <a:t>2) на этапе фонетической зарядки</a:t>
            </a:r>
          </a:p>
          <a:p>
            <a:r>
              <a:rPr lang="ru-RU" sz="2800" dirty="0" smtClean="0"/>
              <a:t>3) в процессе обучения диалогической речи</a:t>
            </a:r>
          </a:p>
          <a:p>
            <a:r>
              <a:rPr lang="ru-RU" sz="2800" dirty="0" smtClean="0"/>
              <a:t>4) во время динамической паузы;</a:t>
            </a:r>
          </a:p>
          <a:p>
            <a:r>
              <a:rPr lang="ru-RU" sz="2800" dirty="0" smtClean="0"/>
              <a:t>5) на этапе проверки усвоения учебного материала.</a:t>
            </a:r>
            <a:endParaRPr lang="ru-RU" sz="2800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Примеры заданий на проверку знания алфавита и транскрипции.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5148064" y="2204864"/>
            <a:ext cx="3096344" cy="3967336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Назови буквы, которые оказались под снежинками.</a:t>
            </a:r>
            <a:endParaRPr lang="ru-RU" sz="2800" dirty="0"/>
          </a:p>
        </p:txBody>
      </p: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2769" name="Object 1"/>
          <p:cNvGraphicFramePr>
            <a:graphicFrameLocks noChangeAspect="1"/>
          </p:cNvGraphicFramePr>
          <p:nvPr/>
        </p:nvGraphicFramePr>
        <p:xfrm>
          <a:off x="251520" y="2204864"/>
          <a:ext cx="4752528" cy="3888432"/>
        </p:xfrm>
        <a:graphic>
          <a:graphicData uri="http://schemas.openxmlformats.org/presentationml/2006/ole">
            <p:oleObj spid="_x0000_s32770" name="Слайд" r:id="rId3" imgW="4570378" imgH="3427533" progId="PowerPoint.Slide.12">
              <p:embed/>
            </p:oleObj>
          </a:graphicData>
        </a:graphic>
      </p:graphicFrame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5364088" y="1600200"/>
            <a:ext cx="3456384" cy="457200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Отправь своё такси по нужному адресу:</a:t>
            </a:r>
          </a:p>
          <a:p>
            <a:pPr>
              <a:buNone/>
            </a:pPr>
            <a:r>
              <a:rPr lang="ru-RU" sz="2800" dirty="0" smtClean="0"/>
              <a:t>     например, буква </a:t>
            </a:r>
            <a:r>
              <a:rPr lang="en-US" sz="2800" dirty="0" smtClean="0"/>
              <a:t>“m”,</a:t>
            </a:r>
            <a:r>
              <a:rPr lang="ru-RU" sz="2800" dirty="0" smtClean="0"/>
              <a:t> звук </a:t>
            </a:r>
            <a:r>
              <a:rPr lang="en-US" sz="2800" dirty="0" smtClean="0"/>
              <a:t>[w].</a:t>
            </a:r>
            <a:endParaRPr lang="ru-RU" sz="2800" dirty="0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5841" name="Object 1"/>
          <p:cNvGraphicFramePr>
            <a:graphicFrameLocks noChangeAspect="1"/>
          </p:cNvGraphicFramePr>
          <p:nvPr/>
        </p:nvGraphicFramePr>
        <p:xfrm>
          <a:off x="251520" y="1628800"/>
          <a:ext cx="5148064" cy="3933056"/>
        </p:xfrm>
        <a:graphic>
          <a:graphicData uri="http://schemas.openxmlformats.org/presentationml/2006/ole">
            <p:oleObj spid="_x0000_s35842" name="Слайд" r:id="rId3" imgW="4570378" imgH="3427533" progId="PowerPoint.Slide.12">
              <p:embed/>
            </p:oleObj>
          </a:graphicData>
        </a:graphic>
      </p:graphicFrame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sz="quarter" idx="1"/>
          </p:nvPr>
        </p:nvSpPr>
        <p:spPr>
          <a:xfrm>
            <a:off x="457200" y="1052736"/>
            <a:ext cx="7467600" cy="4896544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 Игровые приёмы, применяемые педагогом, вызывают  у ребёнка положительное отношение к предмету, необходимое для формирования у него мотивации к дальнейшему изучению этого предмета.</a:t>
            </a:r>
            <a:endParaRPr lang="ru-RU" sz="2800" b="1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Использование творческих заданий.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79512" y="1340768"/>
            <a:ext cx="8352928" cy="5133184"/>
          </a:xfrm>
        </p:spPr>
        <p:txBody>
          <a:bodyPr>
            <a:noAutofit/>
          </a:bodyPr>
          <a:lstStyle/>
          <a:p>
            <a:r>
              <a:rPr lang="ru-RU" sz="2000" dirty="0" smtClean="0"/>
              <a:t> </a:t>
            </a:r>
            <a:r>
              <a:rPr lang="en-US" sz="2000" dirty="0" smtClean="0"/>
              <a:t>  </a:t>
            </a:r>
            <a:r>
              <a:rPr lang="ru-RU" sz="2000" dirty="0" smtClean="0"/>
              <a:t>В УМК </a:t>
            </a:r>
            <a:r>
              <a:rPr lang="ru-RU" sz="2000" dirty="0" err="1" smtClean="0"/>
              <a:t>Биболетовой</a:t>
            </a:r>
            <a:r>
              <a:rPr lang="ru-RU" sz="2000" dirty="0" smtClean="0"/>
              <a:t> М.З. имеются небольшие творческие проекты, которые обучающиеся выполняют индивидуально. Подобные задания дают всем детям возможность получить хорошие отметки. Высокая оценка является для младшего школьника положительным стимулом к дальнейшей работе.</a:t>
            </a: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    </a:t>
            </a:r>
            <a:r>
              <a:rPr lang="ru-RU" sz="2000" dirty="0" smtClean="0"/>
              <a:t>   Примером такого творческого задания является проект </a:t>
            </a: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    </a:t>
            </a:r>
            <a:r>
              <a:rPr lang="ru-RU" sz="2000" dirty="0" smtClean="0"/>
              <a:t>“ </a:t>
            </a:r>
            <a:r>
              <a:rPr lang="en-US" sz="2000" dirty="0" smtClean="0"/>
              <a:t>A Funny Riddle”</a:t>
            </a:r>
            <a:endParaRPr lang="ru-RU" sz="2000" dirty="0" smtClean="0"/>
          </a:p>
          <a:p>
            <a:pPr>
              <a:buNone/>
            </a:pPr>
            <a:r>
              <a:rPr lang="en-US" sz="2000" dirty="0" smtClean="0"/>
              <a:t>             </a:t>
            </a:r>
            <a:r>
              <a:rPr lang="ru-RU" sz="2000" dirty="0" smtClean="0"/>
              <a:t>Дети изготавливают закладку в форме ладошки с разноцветными пальчиками. На ладошке они пишут текст загадки о каком-нибудь животном, не называя его. С другой стороны ладошки дети рисуют мордочку этого животного, но одноклассникам не показывают. Затем читают загадку в классе. Можно подарить закладку тому, кто угадает животное.</a:t>
            </a:r>
          </a:p>
          <a:p>
            <a:pPr>
              <a:buNone/>
            </a:pPr>
            <a:r>
              <a:rPr lang="en-US" sz="2000" dirty="0" smtClean="0"/>
              <a:t>           </a:t>
            </a:r>
            <a:r>
              <a:rPr lang="ru-RU" sz="2000" dirty="0" smtClean="0"/>
              <a:t>Как показывает практика, наиболее охотно обучающиеся выполняют проекты по изготовлению ёлочной игрушки и созданию поздравительной открытки « С Днём Рождения».</a:t>
            </a:r>
            <a:endParaRPr lang="ru-RU" sz="2000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922114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“ A Funny Riddle”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3686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412776"/>
            <a:ext cx="6498166" cy="487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764704"/>
            <a:ext cx="7643192" cy="5709248"/>
          </a:xfrm>
        </p:spPr>
        <p:txBody>
          <a:bodyPr>
            <a:normAutofit/>
          </a:bodyPr>
          <a:lstStyle/>
          <a:p>
            <a:r>
              <a:rPr lang="ru-RU" dirty="0" smtClean="0"/>
              <a:t> Все приведённые способы могут применяться педагогом как на уроках, так и во внеурочной деятельности. Такая деятельность по предмету может быть организована в разных формах. Одной из этих форм, приемлемых в начальной школе, является праздничное мероприятие, к примеру, «Праздник английского алфавита», который включает небольшую сценку, презентацию, подвижные конкурсы и загадки по данной теме.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ru-RU" dirty="0" smtClean="0"/>
              <a:t>      Внеурочная деятельность по предмету стимулирует умственную активность младших школьников, способствует формированию у них познавательных мотивов.</a:t>
            </a:r>
            <a:endParaRPr lang="ru-RU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Фрагмент мероприятия « Праздник алфавита»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827584" y="1988840"/>
            <a:ext cx="7344816" cy="4608512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1.Очень рады караси, приплыла к ним буква…</a:t>
            </a:r>
          </a:p>
          <a:p>
            <a:r>
              <a:rPr lang="ru-RU" dirty="0" smtClean="0"/>
              <a:t>2.Чтобы стать силачом, каждый день поднимай на штангу похожую буковку…</a:t>
            </a:r>
          </a:p>
          <a:p>
            <a:r>
              <a:rPr lang="ru-RU" dirty="0" smtClean="0"/>
              <a:t>3.Как дела? Да всё ОК, уверяет буква…</a:t>
            </a:r>
          </a:p>
          <a:p>
            <a:r>
              <a:rPr lang="ru-RU" dirty="0" smtClean="0"/>
              <a:t>4.Воды в аквариум налью и поселю в нём букву…</a:t>
            </a:r>
          </a:p>
          <a:p>
            <a:r>
              <a:rPr lang="ru-RU" dirty="0" smtClean="0"/>
              <a:t>5.На ручку дверную, дружок, погляди: она так похожа на буковку…</a:t>
            </a:r>
          </a:p>
          <a:p>
            <a:r>
              <a:rPr lang="ru-RU" dirty="0" smtClean="0"/>
              <a:t>6. «Ты лучше мотыльков лови»,- сказала Вике буква…</a:t>
            </a:r>
          </a:p>
          <a:p>
            <a:r>
              <a:rPr lang="ru-RU" dirty="0" smtClean="0"/>
              <a:t>7. Расчешет волосы твои сестра расчёски буква…</a:t>
            </a:r>
          </a:p>
          <a:p>
            <a:r>
              <a:rPr lang="ru-RU" dirty="0" smtClean="0"/>
              <a:t>8. Я пять голов забить сумел, взяв вместо клюшки букву…</a:t>
            </a:r>
          </a:p>
          <a:p>
            <a:r>
              <a:rPr lang="ru-RU" dirty="0" smtClean="0"/>
              <a:t>9. Лиса, на камушек присев, гладит шёрстку, буквой…</a:t>
            </a:r>
          </a:p>
          <a:p>
            <a:r>
              <a:rPr lang="ru-RU" dirty="0" smtClean="0"/>
              <a:t>10. На страницах английских газет я всегда нахожу букву…</a:t>
            </a:r>
          </a:p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"/>
          </p:nvPr>
        </p:nvSpPr>
        <p:spPr>
          <a:xfrm>
            <a:off x="611560" y="1340768"/>
            <a:ext cx="7920880" cy="504056"/>
          </a:xfrm>
        </p:spPr>
        <p:txBody>
          <a:bodyPr/>
          <a:lstStyle/>
          <a:p>
            <a:pPr algn="ctr"/>
            <a:r>
              <a:rPr lang="ru-RU" sz="2800" dirty="0" smtClean="0"/>
              <a:t>Загадки.</a:t>
            </a:r>
            <a:endParaRPr lang="ru-RU" sz="2800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0609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Выводы.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908720"/>
            <a:ext cx="7931224" cy="576064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 Младший школьный возраст является сенситивным периодом для формирования у ребёнка мотивации к изучению различных предметов. Привить интерес к предмету, создать на уроке условия, благоприятные для всех участников образовательного процесса – задача каждого учителя. Сформированная у ребёнка в начальной школе положительная мотивация к учению может стать залогом успеха всей его учебной деятельности. </a:t>
            </a:r>
          </a:p>
          <a:p>
            <a:r>
              <a:rPr lang="ru-RU" dirty="0" smtClean="0"/>
              <a:t>     Я считаю, что начиная обучение иностранному языку в начальной школе, необходимо исследовать уровень  мотивации обучающихся и использовать эти данные в своей работе с детьми. Перспективность данной работы я вижу в модернизации либо усовершенствовании способов, применяемых для формирования у ребёнка положительной мотивации к изучению предмета «английский язык».</a:t>
            </a:r>
          </a:p>
          <a:p>
            <a:pPr>
              <a:buNone/>
            </a:pPr>
            <a:r>
              <a:rPr lang="ru-RU" dirty="0" smtClean="0"/>
              <a:t>               </a:t>
            </a:r>
            <a:endParaRPr lang="ru-RU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764704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Литература.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908720"/>
            <a:ext cx="7859216" cy="5760640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1</a:t>
            </a:r>
            <a:r>
              <a:rPr lang="ru-RU" i="1" dirty="0" smtClean="0"/>
              <a:t>. </a:t>
            </a:r>
            <a:r>
              <a:rPr lang="ru-RU" i="1" dirty="0" err="1" smtClean="0"/>
              <a:t>Аверин</a:t>
            </a:r>
            <a:r>
              <a:rPr lang="ru-RU" i="1" dirty="0" smtClean="0"/>
              <a:t> В.А</a:t>
            </a:r>
            <a:r>
              <a:rPr lang="ru-RU" dirty="0" smtClean="0"/>
              <a:t>. Психология   личности: Учебное пособие.– СПб.: Изд-во Михайлова В.А.,1999.</a:t>
            </a:r>
          </a:p>
          <a:p>
            <a:r>
              <a:rPr lang="ru-RU" dirty="0" smtClean="0"/>
              <a:t>2.</a:t>
            </a:r>
            <a:r>
              <a:rPr lang="ru-RU" i="1" dirty="0" smtClean="0"/>
              <a:t>Баранников А.В.</a:t>
            </a:r>
            <a:r>
              <a:rPr lang="ru-RU" dirty="0" smtClean="0"/>
              <a:t> О введении иностранного языка во </a:t>
            </a:r>
            <a:r>
              <a:rPr lang="en-US" dirty="0" smtClean="0"/>
              <a:t>II</a:t>
            </a:r>
            <a:r>
              <a:rPr lang="ru-RU" dirty="0" smtClean="0"/>
              <a:t> классах в условиях эксперимента по обновлению структуры и содержания общего образования в 2002 / 2003 учебном году // ИЯШ. – 2002. - № 2.</a:t>
            </a:r>
          </a:p>
          <a:p>
            <a:r>
              <a:rPr lang="ru-RU" dirty="0" smtClean="0"/>
              <a:t>3.</a:t>
            </a:r>
            <a:r>
              <a:rPr lang="ru-RU" i="1" dirty="0" smtClean="0"/>
              <a:t>Биболетова М.З. , </a:t>
            </a:r>
            <a:r>
              <a:rPr lang="ru-RU" i="1" dirty="0" err="1" smtClean="0"/>
              <a:t>Трубанева</a:t>
            </a:r>
            <a:r>
              <a:rPr lang="ru-RU" i="1" dirty="0" smtClean="0"/>
              <a:t> Н.Н. </a:t>
            </a:r>
            <a:r>
              <a:rPr lang="ru-RU" dirty="0" smtClean="0"/>
              <a:t>Программа курса английского языка “</a:t>
            </a:r>
            <a:r>
              <a:rPr lang="en-US" dirty="0" smtClean="0"/>
              <a:t>Enjoy English</a:t>
            </a:r>
            <a:r>
              <a:rPr lang="ru-RU" dirty="0" smtClean="0"/>
              <a:t>” для2-11 классов общеобразовательных учреждений.- Обнинск: Изд-во «Титул», 2009.</a:t>
            </a:r>
          </a:p>
          <a:p>
            <a:r>
              <a:rPr lang="ru-RU" dirty="0" smtClean="0"/>
              <a:t>4</a:t>
            </a:r>
            <a:r>
              <a:rPr lang="ru-RU" i="1" dirty="0" smtClean="0"/>
              <a:t>.Василевич А.П.</a:t>
            </a:r>
            <a:r>
              <a:rPr lang="ru-RU" dirty="0" smtClean="0"/>
              <a:t> Учим детей английскому языку // ИЯШ. – 2009.- № 4.</a:t>
            </a:r>
          </a:p>
          <a:p>
            <a:r>
              <a:rPr lang="ru-RU" dirty="0" smtClean="0"/>
              <a:t>5</a:t>
            </a:r>
            <a:r>
              <a:rPr lang="ru-RU" i="1" dirty="0" smtClean="0"/>
              <a:t>.Гайнутдинова  М. Ю.</a:t>
            </a:r>
            <a:r>
              <a:rPr lang="ru-RU" dirty="0" smtClean="0"/>
              <a:t> Формирование мотивации изучения иностранного языка в школе // Ярославский педагогический вестник – 2011 – № 3 – Том II (Психолого-педагогические науки).</a:t>
            </a:r>
          </a:p>
          <a:p>
            <a:r>
              <a:rPr lang="ru-RU" dirty="0" smtClean="0"/>
              <a:t>6.</a:t>
            </a:r>
            <a:r>
              <a:rPr lang="ru-RU" i="1" dirty="0" smtClean="0"/>
              <a:t> </a:t>
            </a:r>
            <a:r>
              <a:rPr lang="ru-RU" i="1" dirty="0" err="1" smtClean="0"/>
              <a:t>Дубовицкая</a:t>
            </a:r>
            <a:r>
              <a:rPr lang="ru-RU" i="1" dirty="0" smtClean="0"/>
              <a:t> Т.Д.</a:t>
            </a:r>
            <a:r>
              <a:rPr lang="ru-RU" dirty="0" smtClean="0"/>
              <a:t> Методика диагностики направленности учебной мотивации // Психологическая наука и образование. 2002. №2. – C. 42 – 45.</a:t>
            </a:r>
          </a:p>
          <a:p>
            <a:r>
              <a:rPr lang="ru-RU" dirty="0" smtClean="0"/>
              <a:t>7. </a:t>
            </a:r>
            <a:r>
              <a:rPr lang="ru-RU" i="1" dirty="0" smtClean="0"/>
              <a:t>Зайцева М.В.</a:t>
            </a:r>
            <a:r>
              <a:rPr lang="ru-RU" dirty="0" smtClean="0"/>
              <a:t> Мотивация учения и пути ее повышения (на уроке иностранного языка) [Электронный ресурс] // Фестиваль педагогических идей «Открытый урок» [сайт]: </a:t>
            </a:r>
            <a:r>
              <a:rPr lang="ru-RU" u="sng" dirty="0" smtClean="0">
                <a:hlinkClick r:id="rId2"/>
              </a:rPr>
              <a:t>http://festival.1september.ru/articles/514158/</a:t>
            </a:r>
            <a:endParaRPr lang="ru-RU" dirty="0" smtClean="0"/>
          </a:p>
          <a:p>
            <a:r>
              <a:rPr lang="ru-RU" dirty="0" smtClean="0"/>
              <a:t>8. </a:t>
            </a:r>
            <a:r>
              <a:rPr lang="ru-RU" i="1" dirty="0" smtClean="0"/>
              <a:t>Кузнецова Е.А. </a:t>
            </a:r>
            <a:r>
              <a:rPr lang="ru-RU" dirty="0" smtClean="0"/>
              <a:t>Способы формирования положительной мотивации в учебной деятельности [</a:t>
            </a:r>
            <a:r>
              <a:rPr lang="ru-RU" dirty="0" err="1" smtClean="0"/>
              <a:t>Элекронный</a:t>
            </a:r>
            <a:r>
              <a:rPr lang="ru-RU" dirty="0" smtClean="0"/>
              <a:t> ресурс] // Фестиваль педагогических идей «Открытый урок»  [сайт]: </a:t>
            </a:r>
            <a:r>
              <a:rPr lang="ru-RU" u="sng" dirty="0" smtClean="0">
                <a:hlinkClick r:id="rId3"/>
              </a:rPr>
              <a:t>http://festival.1september.ru/authors/102-592-207</a:t>
            </a:r>
            <a:endParaRPr lang="ru-RU" dirty="0" smtClean="0"/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9</a:t>
            </a:r>
            <a:r>
              <a:rPr lang="ru-RU" i="1" dirty="0" smtClean="0"/>
              <a:t>.Маркова А. К.</a:t>
            </a:r>
            <a:r>
              <a:rPr lang="ru-RU" dirty="0" smtClean="0"/>
              <a:t> Формирование мотивации учения в школьном возрасте. — М., Просвещение, 1983.</a:t>
            </a:r>
          </a:p>
          <a:p>
            <a:r>
              <a:rPr lang="ru-RU" dirty="0" smtClean="0"/>
              <a:t>10.УМК “ </a:t>
            </a:r>
            <a:r>
              <a:rPr lang="en-US" dirty="0" smtClean="0"/>
              <a:t>Enjoy English</a:t>
            </a:r>
            <a:r>
              <a:rPr lang="ru-RU" dirty="0" smtClean="0"/>
              <a:t>” для 2, 3, 4 класса начальной школы. Авторы: М.З. </a:t>
            </a:r>
            <a:r>
              <a:rPr lang="ru-RU" dirty="0" err="1" smtClean="0"/>
              <a:t>Биболетова</a:t>
            </a:r>
            <a:r>
              <a:rPr lang="ru-RU" dirty="0" smtClean="0"/>
              <a:t>, О.А. Денисенко, Н.Н. </a:t>
            </a:r>
            <a:r>
              <a:rPr lang="ru-RU" dirty="0" err="1" smtClean="0"/>
              <a:t>Трубанева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71600" y="1772816"/>
            <a:ext cx="727280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Спасибо за внимание!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208</TotalTime>
  <Words>1401</Words>
  <Application>Microsoft Office PowerPoint</Application>
  <PresentationFormat>Экран (4:3)</PresentationFormat>
  <Paragraphs>118</Paragraphs>
  <Slides>31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3" baseType="lpstr">
      <vt:lpstr>Эркер</vt:lpstr>
      <vt:lpstr>Слайд</vt:lpstr>
      <vt:lpstr>Способы формирования положительной мотивации к изучению английского языка у обучающихся начальной школы.</vt:lpstr>
      <vt:lpstr>Цель работы: </vt:lpstr>
      <vt:lpstr>Что такое учебная мотивация?</vt:lpstr>
      <vt:lpstr>Что такое формирование мотивации?</vt:lpstr>
      <vt:lpstr>Чем подтверждается актуальность работы?</vt:lpstr>
      <vt:lpstr>Педагогические задачи: </vt:lpstr>
      <vt:lpstr>Благоприятные мотивационные характеристики младших школьников:</vt:lpstr>
      <vt:lpstr>Неблагоприятные мотивационные характеристики младших школьников:</vt:lpstr>
      <vt:lpstr>Методы изучения мотивации:</vt:lpstr>
      <vt:lpstr>Вопросы, использованные при анкетировании обучающихся 3 класса.</vt:lpstr>
      <vt:lpstr>Слайд 11</vt:lpstr>
      <vt:lpstr>Использованная ситуация:</vt:lpstr>
      <vt:lpstr>Слайд 13</vt:lpstr>
      <vt:lpstr>Способы формирования положительной мотивации к изучению английского языка у младших школьников:</vt:lpstr>
      <vt:lpstr>Использование ИКТ.</vt:lpstr>
      <vt:lpstr>Фрагмент презентации по теме «Одежда»</vt:lpstr>
      <vt:lpstr>              Во-вторых, на слайдах можно поместить речевые образцы и опоры или же небольшой план для построения обучающимися своего монологического высказывания.  </vt:lpstr>
      <vt:lpstr>           В-третьих, с помощью интерактивной доски можно сделать более интересными и доступными для понимания упражнения, направленные на отработку грамматического материала. </vt:lpstr>
      <vt:lpstr>                В-четвёртых, с помощью ИКТ учитель может в увлекательной форме познакомить детей с культурными реалиями англоязычных стран, например, с традициями празднования рождества в Великобритании. </vt:lpstr>
      <vt:lpstr>Слайд 20</vt:lpstr>
      <vt:lpstr>Использование игровых приёмов.</vt:lpstr>
      <vt:lpstr>Примеры заданий на проверку знания алфавита и транскрипции.</vt:lpstr>
      <vt:lpstr>Слайд 23</vt:lpstr>
      <vt:lpstr>Слайд 24</vt:lpstr>
      <vt:lpstr>Использование творческих заданий.</vt:lpstr>
      <vt:lpstr>“ A Funny Riddle”</vt:lpstr>
      <vt:lpstr>Слайд 27</vt:lpstr>
      <vt:lpstr>Фрагмент мероприятия « Праздник алфавита»</vt:lpstr>
      <vt:lpstr>Выводы.</vt:lpstr>
      <vt:lpstr>Литература.</vt:lpstr>
      <vt:lpstr>Слайд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Способы формирования положительной мотивации к изучению английского языка у обучающихся начальной школы.</dc:title>
  <dc:creator>Пожилова Анна Павловна</dc:creator>
  <cp:lastModifiedBy>Owner</cp:lastModifiedBy>
  <cp:revision>25</cp:revision>
  <dcterms:created xsi:type="dcterms:W3CDTF">2012-02-22T17:31:58Z</dcterms:created>
  <dcterms:modified xsi:type="dcterms:W3CDTF">2012-05-26T15:20:34Z</dcterms:modified>
</cp:coreProperties>
</file>