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84" r:id="rId4"/>
    <p:sldId id="286" r:id="rId5"/>
    <p:sldId id="287" r:id="rId6"/>
    <p:sldId id="288" r:id="rId7"/>
    <p:sldId id="289" r:id="rId8"/>
    <p:sldId id="290" r:id="rId9"/>
    <p:sldId id="258" r:id="rId10"/>
    <p:sldId id="259" r:id="rId11"/>
    <p:sldId id="283" r:id="rId12"/>
    <p:sldId id="264" r:id="rId13"/>
    <p:sldId id="260" r:id="rId14"/>
    <p:sldId id="269" r:id="rId15"/>
    <p:sldId id="267" r:id="rId16"/>
    <p:sldId id="277" r:id="rId17"/>
    <p:sldId id="268" r:id="rId18"/>
    <p:sldId id="280" r:id="rId19"/>
    <p:sldId id="270" r:id="rId20"/>
    <p:sldId id="271" r:id="rId21"/>
    <p:sldId id="272" r:id="rId22"/>
    <p:sldId id="262" r:id="rId23"/>
    <p:sldId id="263" r:id="rId24"/>
    <p:sldId id="274" r:id="rId25"/>
    <p:sldId id="282" r:id="rId26"/>
    <p:sldId id="281" r:id="rId27"/>
    <p:sldId id="265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2015 - 2016 гг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Средний</c:v>
                </c:pt>
                <c:pt idx="1">
                  <c:v>Высокий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0.28999999999999998</c:v>
                </c:pt>
                <c:pt idx="2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2014 -2015 гг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Средний</c:v>
                </c:pt>
                <c:pt idx="1">
                  <c:v>Высокий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85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486F1-141F-4F4A-865E-D333F54B76DD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0520D-2CED-4537-BE35-2E0E435E6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8956B-56D5-4AFF-9D6F-319A1D0F690B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79A38-55EF-4829-9E8E-2B4475C6F2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FFE5-05EF-42A4-BF93-3ACCCC9624B2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3A637-5625-45ED-A697-980F56E99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51B86-764D-4652-B4FF-904764A6027D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3CE3B-FC07-43AF-9D0B-BF057508DE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9ED82-3630-462B-8FA2-CA60D283F782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EA3E2-9C89-4CE1-B247-56B2431DD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99A01-0A3C-4010-8E1E-29AFDD143206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A58FF-52BB-45A2-A6F2-B34A0EF60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4FBFD-7702-4090-8642-10B96F9C9A3D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C5A71-9989-42F4-8C62-319B5377DD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397BD-B7B4-446B-A08D-6CD465104622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DC3D0-0245-4B5D-A0BF-B595556FD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A641C-4B60-40AE-BC0A-DEA47A892350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15D76-393D-43D8-A4A0-2142A78713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60AC9-02A0-4671-8F03-80949F0D4DBD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B41A7-A5B7-4DFD-8536-A5BDCBFBD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F5AE0-1584-48D7-B109-62CC996275A4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77719-A6CB-4BAF-AEDC-B07D19C184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77FDE5-29DF-4E58-BF2C-36A1C5350705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80E283-B48E-48B6-8F65-37ABB334B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59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boldyrev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571612"/>
            <a:ext cx="3154418" cy="470863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3500430" y="1643050"/>
            <a:ext cx="492922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Болдырева </a:t>
            </a:r>
          </a:p>
          <a:p>
            <a:pPr algn="ctr"/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Татьяна Ивановна</a:t>
            </a:r>
          </a:p>
          <a:p>
            <a:pPr>
              <a:lnSpc>
                <a:spcPct val="100000"/>
              </a:lnSpc>
            </a:pP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Должность:             воспитатель  </a:t>
            </a:r>
          </a:p>
          <a:p>
            <a:pPr>
              <a:lnSpc>
                <a:spcPct val="100000"/>
              </a:lnSpc>
            </a:pP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                       МБДОУ №40  «Теремок»</a:t>
            </a:r>
          </a:p>
          <a:p>
            <a:pPr>
              <a:lnSpc>
                <a:spcPct val="100000"/>
              </a:lnSpc>
            </a:pP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                       ст. Терской </a:t>
            </a:r>
          </a:p>
          <a:p>
            <a:pPr>
              <a:lnSpc>
                <a:spcPct val="100000"/>
              </a:lnSpc>
            </a:pP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                       Моздокского района </a:t>
            </a:r>
          </a:p>
          <a:p>
            <a:pPr lvl="0">
              <a:lnSpc>
                <a:spcPct val="150000"/>
              </a:lnSpc>
              <a:buClr>
                <a:srgbClr val="F4E7ED"/>
              </a:buClr>
              <a:buSzPct val="73000"/>
            </a:pPr>
            <a:r>
              <a:rPr lang="ru-RU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Общий  стаж:                  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18 лет</a:t>
            </a:r>
          </a:p>
          <a:p>
            <a:pPr lvl="0">
              <a:lnSpc>
                <a:spcPct val="150000"/>
              </a:lnSpc>
              <a:buClr>
                <a:srgbClr val="F4E7ED"/>
              </a:buClr>
              <a:buSzPct val="73000"/>
            </a:pPr>
            <a:r>
              <a:rPr lang="ru-RU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Педагогический стаж 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:   18 лет</a:t>
            </a:r>
          </a:p>
          <a:p>
            <a:pPr lvl="0">
              <a:lnSpc>
                <a:spcPct val="150000"/>
              </a:lnSpc>
              <a:buClr>
                <a:srgbClr val="F4E7ED"/>
              </a:buClr>
              <a:buSzPct val="73000"/>
            </a:pPr>
            <a:r>
              <a:rPr lang="ru-RU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Категория:          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             первая</a:t>
            </a:r>
          </a:p>
          <a:p>
            <a:pPr lvl="0">
              <a:lnSpc>
                <a:spcPct val="150000"/>
              </a:lnSpc>
              <a:buClr>
                <a:srgbClr val="F4E7ED"/>
              </a:buClr>
              <a:buSzPct val="73000"/>
            </a:pPr>
            <a:r>
              <a:rPr lang="ru-RU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Учебное учреждение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:      Межшкольное УПК г.Моздок СОАССР, педагогический класс</a:t>
            </a:r>
          </a:p>
          <a:p>
            <a:pPr lvl="0">
              <a:lnSpc>
                <a:spcPct val="150000"/>
              </a:lnSpc>
              <a:buClr>
                <a:srgbClr val="F4E7ED"/>
              </a:buClr>
              <a:buSzPct val="73000"/>
            </a:pPr>
            <a:r>
              <a:rPr lang="ru-RU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Дата рождения:     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17 января 1971 год.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71538" y="2000240"/>
            <a:ext cx="7500990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«Организация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опытно-экспериментальной деятельности в условиях реализации ФГОС ДО»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8" name="Рисунок 7" descr="сов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990581"/>
            <a:ext cx="2232248" cy="1867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2132856"/>
            <a:ext cx="727280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Люди научившиеся…наблюдениям и опытам, приобретают способность сами ставить вопросы и получать на них фактические ответы, оказываясь на более высоком умственном и нравственном уровне в сравнении с теми, кто такой школы не прошел.</a:t>
            </a:r>
          </a:p>
          <a:p>
            <a:r>
              <a:rPr lang="ru-RU" sz="3200" b="1" dirty="0" smtClean="0">
                <a:latin typeface="Monotype Corsiva" pitchFamily="66" charset="0"/>
              </a:rPr>
              <a:t>                                         М. Пришвин</a:t>
            </a:r>
            <a:endParaRPr lang="ru-RU" sz="3200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516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006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"/>
            <a:ext cx="9144000" cy="687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57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37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9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2060848"/>
            <a:ext cx="71287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Monotype Corsiva" pitchFamily="66" charset="0"/>
              </a:rPr>
              <a:t>С. Николаевой «Экологическое воспитание в детском саду»</a:t>
            </a:r>
          </a:p>
          <a:p>
            <a:pPr algn="ctr"/>
            <a:r>
              <a:rPr lang="ru-RU" sz="3200" b="1" dirty="0" smtClean="0">
                <a:latin typeface="Monotype Corsiva" pitchFamily="66" charset="0"/>
              </a:rPr>
              <a:t>Н. Рыжовой «Наш дом – природа», «Волшебница вода», «Воздух – невидимка», «Опыты с песком и глиной» </a:t>
            </a:r>
          </a:p>
          <a:p>
            <a:pPr algn="ctr"/>
            <a:r>
              <a:rPr lang="ru-RU" sz="3200" b="1" dirty="0" smtClean="0">
                <a:latin typeface="Monotype Corsiva" pitchFamily="66" charset="0"/>
              </a:rPr>
              <a:t>И. Кураповой «Почему снег белый?», «Сколько лучей у снежинки?»</a:t>
            </a:r>
          </a:p>
          <a:p>
            <a:pPr algn="ctr"/>
            <a:r>
              <a:rPr lang="ru-RU" sz="3200" b="1" dirty="0" smtClean="0">
                <a:latin typeface="Monotype Corsiva" pitchFamily="66" charset="0"/>
              </a:rPr>
              <a:t>Т. Виноградовой и Т. Марковой «Почему дети обижают животных?»</a:t>
            </a:r>
            <a:endParaRPr lang="ru-RU" sz="3200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67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1476375" y="1557338"/>
            <a:ext cx="6083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 i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Пути эффективного развития познавательно-исследовательской деятельности ребенка:</a:t>
            </a:r>
            <a:endParaRPr lang="ru-RU" sz="2000" b="1" i="1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2503488"/>
            <a:ext cx="9144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ru-RU" b="1" dirty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Основной формой работы с детьми и ведущим видам деятельности для них должна быть игра. Обучающий процесс через игру организован так, что ребенок является активным участником, а не пассивным наблюдателем. </a:t>
            </a:r>
          </a:p>
          <a:p>
            <a:pPr eaLnBrk="0" hangingPunct="0">
              <a:buFontTx/>
              <a:buChar char="•"/>
            </a:pPr>
            <a:r>
              <a:rPr lang="ru-RU" b="1" dirty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Предметно-игровая среда в детском саду должна  служить зоной опережающего развития детей.</a:t>
            </a:r>
            <a:endParaRPr lang="ru-RU" b="1" dirty="0">
              <a:solidFill>
                <a:srgbClr val="7030A0"/>
              </a:solidFill>
              <a:latin typeface="Calibri" pitchFamily="34" charset="0"/>
            </a:endParaRPr>
          </a:p>
          <a:p>
            <a:pPr eaLnBrk="0" hangingPunct="0">
              <a:buFontTx/>
              <a:buChar char="•"/>
            </a:pPr>
            <a:r>
              <a:rPr lang="ru-RU" b="1" dirty="0">
                <a:solidFill>
                  <a:srgbClr val="7030A0"/>
                </a:solidFill>
                <a:latin typeface="Calibri" pitchFamily="34" charset="0"/>
              </a:rPr>
              <a:t>Педагогам  необходимо повышать  профессиональные   умения  в  организации воспитательно-образовательного процесса  и создании педагогами таких условий обучения, где ребенок будет активным участником, а не пассивным слушателем.</a:t>
            </a:r>
            <a:endParaRPr lang="ru-RU" b="1" dirty="0">
              <a:solidFill>
                <a:srgbClr val="7030A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ru-RU" b="1" dirty="0">
                <a:solidFill>
                  <a:srgbClr val="7030A0"/>
                </a:solidFill>
                <a:latin typeface="Calibri" pitchFamily="34" charset="0"/>
              </a:rPr>
              <a:t>Привлечение родителей к совместной деятельности с детьми  в целях  большей заинтересованности детей и стремления их к  активному участию в познавательном процессе.</a:t>
            </a:r>
            <a:endParaRPr lang="ru-RU" b="1" dirty="0">
              <a:solidFill>
                <a:srgbClr val="7030A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ru-RU" b="1" dirty="0">
                <a:solidFill>
                  <a:srgbClr val="7030A0"/>
                </a:solidFill>
                <a:latin typeface="Calibri" pitchFamily="34" charset="0"/>
              </a:rPr>
              <a:t>Экспериментирование и детская исследовательская деятельность - эффективный способ обучения детей практическим методам познавательной деятельности. Настало время для широкого внедрения этого метода в практику работы детских садов. </a:t>
            </a:r>
          </a:p>
        </p:txBody>
      </p:sp>
      <p:pic>
        <p:nvPicPr>
          <p:cNvPr id="5" name="Picture 2" descr="G:\Мои документы\анимашки\3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6776" y="6000768"/>
            <a:ext cx="714380" cy="71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0" y="1617663"/>
            <a:ext cx="914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Основная цель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моей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работы: развитие познавательно-исследовательской деятельности детей дошкольного возраста посредством экспериментирования с объектами и явлениями окружающей действительности.</a:t>
            </a:r>
            <a:endParaRPr lang="ru-RU" sz="1600" b="1" dirty="0">
              <a:solidFill>
                <a:srgbClr val="7030A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250825" y="2462213"/>
            <a:ext cx="889317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endParaRPr lang="ru-RU" sz="1600" dirty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Познавательные: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buFontTx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</a:rPr>
              <a:t>расширение и систематизация элементарных естественнонаучных и экологических представлений детей;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buFontTx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</a:rPr>
              <a:t>формирование навыков постановки элементарных опытов и умения делать выводы на основе полученных результатов.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</a:rPr>
              <a:t>Развивающие: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buFontTx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</a:rPr>
              <a:t>развитие стремления к поисково-познавательной деятельности;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buFontTx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</a:rPr>
              <a:t>способствование овладению приемами практического взаимодействия с окружающими предметами;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buFontTx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</a:rPr>
              <a:t>развитие мыслительной активности, умения наблюдать, анализировать, делать выводы;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buFontTx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</a:rPr>
              <a:t>создание предпосылок формирования практических и умственных действий.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</a:rPr>
              <a:t>Воспитательные: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buFontTx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</a:rPr>
              <a:t>воспитание интереса к познанию окружающего мира;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buFontTx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</a:rPr>
              <a:t>стимулирование желания детей экспериментировать;</a:t>
            </a:r>
            <a:endParaRPr lang="ru-RU" sz="1600" dirty="0">
              <a:solidFill>
                <a:srgbClr val="002060"/>
              </a:solidFill>
            </a:endParaRPr>
          </a:p>
          <a:p>
            <a:pPr algn="just" eaLnBrk="0" hangingPunct="0">
              <a:buFontTx/>
              <a:buChar char="•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</a:rPr>
              <a:t>формирование коммуникативных навыков.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книга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5445224"/>
            <a:ext cx="2524840" cy="1284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" y="1842841"/>
            <a:ext cx="2775272" cy="16225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9241">
            <a:off x="527206" y="3179339"/>
            <a:ext cx="2488618" cy="342355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931" y="1842841"/>
            <a:ext cx="3217213" cy="18809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10416">
            <a:off x="3371896" y="3911393"/>
            <a:ext cx="2601845" cy="357932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539" y="1883955"/>
            <a:ext cx="2704950" cy="15814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64349" y="2691487"/>
            <a:ext cx="2492574" cy="3429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8085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332656"/>
            <a:ext cx="256794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Детская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65768" y="1124744"/>
            <a:ext cx="407823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лаборатория</a:t>
            </a:r>
          </a:p>
        </p:txBody>
      </p:sp>
      <p:pic>
        <p:nvPicPr>
          <p:cNvPr id="9" name="Рисунок 8" descr="T 2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63293">
            <a:off x="151339" y="1274875"/>
            <a:ext cx="4357718" cy="289430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268">
            <a:off x="277970" y="4088868"/>
            <a:ext cx="4104456" cy="27363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9222">
            <a:off x="5458673" y="2089191"/>
            <a:ext cx="3078088" cy="4617132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0" y="278130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Место где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размещены различные коллекции, экспонаты, редкие предметы (раковины, камни, кристаллы, перья и т.п.);</a:t>
            </a:r>
          </a:p>
          <a:p>
            <a:pPr algn="just" eaLnBrk="0" hangingPunct="0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место для приборов;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</a:endParaRPr>
          </a:p>
          <a:p>
            <a:pPr algn="just" eaLnBrk="0" hangingPunct="0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3) место для хранения материалов (природного, "бросового");</a:t>
            </a:r>
          </a:p>
          <a:p>
            <a:pPr algn="just" eaLnBrk="0" hangingPunct="0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4) место для проведения опытов;</a:t>
            </a:r>
          </a:p>
          <a:p>
            <a:pPr algn="just" eaLnBrk="0" hangingPunct="0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</a:rPr>
              <a:t>5) место для неструктурированных материалов (песок, вода, опилки, стружка, пенопласт и др.)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0" y="1527175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hlink"/>
                </a:solidFill>
              </a:rPr>
              <a:t>Распределение объектов в нашей лаборатории</a:t>
            </a:r>
          </a:p>
        </p:txBody>
      </p:sp>
      <p:pic>
        <p:nvPicPr>
          <p:cNvPr id="5" name="Рисунок 4" descr="парт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5141369"/>
            <a:ext cx="1872099" cy="1716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G:\Мои документы\детский сад\воспитатель\экспериментирование\фото\экспериментирование\IMG_475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0298" y="4429132"/>
            <a:ext cx="3571900" cy="242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0" y="142852"/>
            <a:ext cx="9144000" cy="104644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ОПЫТ               С              ВОДОЙ</a:t>
            </a:r>
          </a:p>
          <a:p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20170130_1031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404816" y="2619370"/>
            <a:ext cx="3238528" cy="242889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 descr="20170119_1119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911462" y="2946794"/>
            <a:ext cx="3571901" cy="267892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 descr="IMG-20170120-WA00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8860" y="1428736"/>
            <a:ext cx="3857652" cy="2786082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892971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Растения     тоже пьют воду</a:t>
            </a:r>
            <a:endParaRPr lang="ru-RU" sz="48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Picture 2" descr="G:\Мои документы\анимашки\Новая папка\11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5072074"/>
            <a:ext cx="2045221" cy="1551885"/>
          </a:xfrm>
          <a:prstGeom prst="rect">
            <a:avLst/>
          </a:prstGeom>
          <a:noFill/>
        </p:spPr>
      </p:pic>
      <p:pic>
        <p:nvPicPr>
          <p:cNvPr id="9" name="Рисунок 8" descr="IMG-20170124-WA00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1571612"/>
            <a:ext cx="3643320" cy="485776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 descr="IMG-20170124-WA00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2702" y="1643050"/>
            <a:ext cx="3589742" cy="4786322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429124" y="3857628"/>
            <a:ext cx="392909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«Огород на окне»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G:\Мои документы\анимашки\31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4714884"/>
            <a:ext cx="1510950" cy="1935374"/>
          </a:xfrm>
          <a:prstGeom prst="rect">
            <a:avLst/>
          </a:prstGeom>
          <a:noFill/>
        </p:spPr>
      </p:pic>
      <p:pic>
        <p:nvPicPr>
          <p:cNvPr id="6" name="Рисунок 5" descr="20170130_0821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381003" y="4024317"/>
            <a:ext cx="3048021" cy="22860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 descr="20170214_0801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1964513" y="2250273"/>
            <a:ext cx="3143272" cy="235745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 descr="20170214_08013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6369857" y="1345392"/>
            <a:ext cx="3048021" cy="2214578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G:\Мои документы\детский сад\воспитатель\экспериментирование\фото\экспериментирование\экспериментирование\IMG_634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2844" y="1500174"/>
            <a:ext cx="3619525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G:\Мои документы\детский сад\воспитатель\экспериментирование\фото\экспериментирование\экспериментирование\IMG_635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14876" y="1428736"/>
            <a:ext cx="3738557" cy="2803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G:\Мои документы\детский сад\воспитатель\экспериментирование\фото\экспериментирование\экспериментирование\IMG_634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42844" y="4125497"/>
            <a:ext cx="3643338" cy="273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10464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Наблюдение  на           прогулке</a:t>
            </a:r>
          </a:p>
          <a:p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Объект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4" y="4236314"/>
            <a:ext cx="3714776" cy="262168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Наблюдение        на                прогулке</a:t>
            </a:r>
          </a:p>
          <a:p>
            <a:endParaRPr lang="ru-RU" dirty="0"/>
          </a:p>
        </p:txBody>
      </p:sp>
      <p:pic>
        <p:nvPicPr>
          <p:cNvPr id="4" name="Рисунок 3" descr="IMG-20170124-WA0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928802"/>
            <a:ext cx="3536181" cy="471490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 descr="IMG-20170124-WA00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1714488"/>
            <a:ext cx="3714776" cy="495303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G:\Мои документы\детский сад\воспитатель\экспериментирование\фото\IMG_517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4282" y="1571612"/>
            <a:ext cx="4381499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854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Наблюдение  на           прогулке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929198"/>
            <a:ext cx="493795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Тонет – не тонет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11510" y="2500306"/>
            <a:ext cx="3169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это?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5" descr="D:\рабочий стол\дед сад\Фото02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3500438"/>
            <a:ext cx="2346920" cy="312922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42844" y="0"/>
            <a:ext cx="8972393" cy="10464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Вы слыхали о            воде…</a:t>
            </a: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Рисунок 7" descr="20170130_1146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339363" y="2482446"/>
            <a:ext cx="4429156" cy="332186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 descr="20170130_1146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881432" y="2476494"/>
            <a:ext cx="4381531" cy="3286148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G:\Мои документы\детский сад\фото\восепитатель года\IMG_872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0298" y="3714752"/>
            <a:ext cx="4000528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Вы слыхали о            воде…</a:t>
            </a: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Рисунок 7" descr="20170130_1149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440529" y="1869265"/>
            <a:ext cx="3524231" cy="264317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 descr="20170130_1149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929326" y="1500170"/>
            <a:ext cx="3428992" cy="257174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0" y="1598613"/>
            <a:ext cx="914400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Aharoni" pitchFamily="2" charset="-79"/>
              </a:rPr>
              <a:t>Оптимальные условия для </a:t>
            </a:r>
            <a:endParaRPr lang="ru-RU" b="1" dirty="0">
              <a:solidFill>
                <a:srgbClr val="FF0000"/>
              </a:solidFill>
              <a:ea typeface="Calibri" pitchFamily="34" charset="0"/>
              <a:cs typeface="Aharoni" pitchFamily="2" charset="-79"/>
            </a:endParaRPr>
          </a:p>
          <a:p>
            <a:pPr algn="ctr" eaLnBrk="0" hangingPunct="0"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Aharoni" pitchFamily="2" charset="-79"/>
              </a:rPr>
              <a:t>экспериментально-исследовательской работы детей</a:t>
            </a:r>
            <a:endParaRPr lang="ru-RU" b="1" dirty="0">
              <a:solidFill>
                <a:srgbClr val="FF0000"/>
              </a:solidFill>
              <a:ea typeface="Calibri" pitchFamily="34" charset="0"/>
              <a:cs typeface="Aharoni" pitchFamily="2" charset="-79"/>
            </a:endParaRPr>
          </a:p>
          <a:p>
            <a:pPr algn="just" eaLnBrk="0" hangingPunct="0">
              <a:buFontTx/>
              <a:buChar char="•"/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</a:rPr>
              <a:t>Поддержание повышенного интереса детей к занятиям, содержащим опыты, эксперименты, исследования, наблюдения.</a:t>
            </a:r>
            <a:endParaRPr lang="ru-RU" b="1" dirty="0">
              <a:solidFill>
                <a:srgbClr val="7030A0"/>
              </a:solidFill>
              <a:ea typeface="Calibri" pitchFamily="34" charset="0"/>
              <a:cs typeface="Aharoni" pitchFamily="2" charset="-79"/>
            </a:endParaRPr>
          </a:p>
          <a:p>
            <a:pPr algn="just" eaLnBrk="0" hangingPunct="0">
              <a:buFontTx/>
              <a:buChar char="•"/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</a:rPr>
              <a:t>Создание в группе благоприятного микроклимата, где приветствуется и поощряется интерес к обследованию, самостоятельному экспериментированию с предметами окружающей среды.</a:t>
            </a:r>
            <a:endParaRPr lang="ru-RU" b="1" dirty="0">
              <a:solidFill>
                <a:srgbClr val="7030A0"/>
              </a:solidFill>
              <a:ea typeface="Calibri" pitchFamily="34" charset="0"/>
              <a:cs typeface="Aharoni" pitchFamily="2" charset="-79"/>
            </a:endParaRPr>
          </a:p>
          <a:p>
            <a:pPr algn="just" eaLnBrk="0" hangingPunct="0">
              <a:buFontTx/>
              <a:buChar char="•"/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</a:rPr>
              <a:t>Создание в группе уголков, зон для экспериментирования, где дети могли бы повторить проделанные с воспитателем опыты самостоятельно в свободное время.</a:t>
            </a:r>
            <a:endParaRPr lang="ru-RU" b="1" dirty="0">
              <a:solidFill>
                <a:srgbClr val="7030A0"/>
              </a:solidFill>
              <a:ea typeface="Calibri" pitchFamily="34" charset="0"/>
              <a:cs typeface="Aharoni" pitchFamily="2" charset="-79"/>
            </a:endParaRPr>
          </a:p>
          <a:p>
            <a:pPr algn="just" eaLnBrk="0" hangingPunct="0">
              <a:buFontTx/>
              <a:buChar char="•"/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</a:rPr>
              <a:t>Использование уголка природы и огорода на окне для долгосрочных наблюдений и опытов с растениями.</a:t>
            </a:r>
            <a:endParaRPr lang="ru-RU" b="1" dirty="0">
              <a:solidFill>
                <a:srgbClr val="7030A0"/>
              </a:solidFill>
              <a:ea typeface="Calibri" pitchFamily="34" charset="0"/>
              <a:cs typeface="Aharoni" pitchFamily="2" charset="-79"/>
            </a:endParaRPr>
          </a:p>
          <a:p>
            <a:pPr algn="just" eaLnBrk="0" hangingPunct="0">
              <a:buFontTx/>
              <a:buChar char="•"/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</a:rPr>
              <a:t>Обучение ребенка постановке вопроса и составление плана исследовательской работы, создание зарисовок, схем в процессе исследовательской деятельности.</a:t>
            </a:r>
            <a:endParaRPr lang="ru-RU" b="1" dirty="0">
              <a:solidFill>
                <a:srgbClr val="7030A0"/>
              </a:solidFill>
              <a:ea typeface="Calibri" pitchFamily="34" charset="0"/>
              <a:cs typeface="Aharoni" pitchFamily="2" charset="-79"/>
            </a:endParaRPr>
          </a:p>
          <a:p>
            <a:pPr algn="just" eaLnBrk="0" hangingPunct="0">
              <a:buFontTx/>
              <a:buChar char="•"/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</a:rPr>
              <a:t> Обучение ребенка наблюдению за изменениями, сопоставлению  результатов, сравнению, анализу, умению делать выводы, обобщать.</a:t>
            </a:r>
            <a:endParaRPr lang="ru-RU" b="1" dirty="0">
              <a:solidFill>
                <a:srgbClr val="7030A0"/>
              </a:solidFill>
              <a:ea typeface="Calibri" pitchFamily="34" charset="0"/>
              <a:cs typeface="Aharoni" pitchFamily="2" charset="-79"/>
            </a:endParaRPr>
          </a:p>
          <a:p>
            <a:pPr algn="just" eaLnBrk="0" hangingPunct="0">
              <a:buFontTx/>
              <a:buChar char="•"/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</a:rPr>
              <a:t>Разработка методов стимулирования и поощрения детей — активных исследователей.</a:t>
            </a:r>
            <a:endParaRPr lang="ru-RU" b="1" dirty="0">
              <a:solidFill>
                <a:srgbClr val="7030A0"/>
              </a:solidFill>
              <a:ea typeface="Calibri" pitchFamily="34" charset="0"/>
              <a:cs typeface="Aharoni" pitchFamily="2" charset="-79"/>
            </a:endParaRPr>
          </a:p>
          <a:p>
            <a:pPr algn="just" eaLnBrk="0" hangingPunct="0">
              <a:buFontTx/>
              <a:buChar char="•"/>
              <a:tabLst>
                <a:tab pos="450850" algn="l"/>
                <a:tab pos="539750" algn="l"/>
              </a:tabLs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</a:rPr>
              <a:t>Привлечение родителей к исследовательским проектам. </a:t>
            </a:r>
            <a:endParaRPr lang="ru-RU" b="1" dirty="0">
              <a:solidFill>
                <a:srgbClr val="7030A0"/>
              </a:solidFill>
              <a:ea typeface="Calibri" pitchFamily="34" charset="0"/>
              <a:cs typeface="Aharoni" pitchFamily="2" charset="-79"/>
            </a:endParaRPr>
          </a:p>
        </p:txBody>
      </p:sp>
      <p:pic>
        <p:nvPicPr>
          <p:cNvPr id="4" name="Picture 2" descr="G:\Мои документы\анимашки\фон\x_68f7043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215338" y="6214660"/>
            <a:ext cx="661972" cy="643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0825" y="1916113"/>
            <a:ext cx="864235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539750" algn="l"/>
              </a:tabLst>
            </a:pPr>
            <a:r>
              <a:rPr lang="ru-RU" sz="2000" b="1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Общие методические рекомендации педагогам в руководстве детскими исследованиями:</a:t>
            </a:r>
            <a:endParaRPr lang="ru-RU" sz="200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2000" b="1">
                <a:solidFill>
                  <a:srgbClr val="953735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Старайтесь делать так, чтобы дети как можно больше действовали самостоятельно и независимо.</a:t>
            </a:r>
            <a:endParaRPr lang="ru-RU" sz="2000" b="1">
              <a:solidFill>
                <a:srgbClr val="953735"/>
              </a:solidFill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2000" b="1">
                <a:solidFill>
                  <a:srgbClr val="953735"/>
                </a:solidFill>
                <a:latin typeface="Times New Roman" pitchFamily="18" charset="0"/>
              </a:rPr>
              <a:t>Не сдерживайте инициативы детей.</a:t>
            </a:r>
            <a:endParaRPr lang="ru-RU" sz="2000" b="1">
              <a:solidFill>
                <a:srgbClr val="953735"/>
              </a:solidFill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2000" b="1">
                <a:solidFill>
                  <a:srgbClr val="953735"/>
                </a:solidFill>
                <a:latin typeface="Times New Roman" pitchFamily="18" charset="0"/>
              </a:rPr>
              <a:t>Не делайте за ребенка то, что он может сделать сам, или то, чему он может научиться.</a:t>
            </a:r>
            <a:endParaRPr lang="ru-RU" sz="2000" b="1">
              <a:solidFill>
                <a:srgbClr val="953735"/>
              </a:solidFill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2000" b="1">
                <a:solidFill>
                  <a:srgbClr val="953735"/>
                </a:solidFill>
                <a:latin typeface="Times New Roman" pitchFamily="18" charset="0"/>
              </a:rPr>
              <a:t>Избегайте прямых инструкций ребенку.</a:t>
            </a:r>
            <a:endParaRPr lang="ru-RU" sz="2000" b="1">
              <a:solidFill>
                <a:srgbClr val="953735"/>
              </a:solidFill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2000" b="1">
                <a:solidFill>
                  <a:srgbClr val="953735"/>
                </a:solidFill>
                <a:latin typeface="Times New Roman" pitchFamily="18" charset="0"/>
              </a:rPr>
              <a:t>Не спешите с вынесением оценочных суждений.</a:t>
            </a:r>
            <a:endParaRPr lang="ru-RU" sz="2000" b="1">
              <a:solidFill>
                <a:srgbClr val="953735"/>
              </a:solidFill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2000" b="1">
                <a:solidFill>
                  <a:srgbClr val="953735"/>
                </a:solidFill>
                <a:latin typeface="Times New Roman" pitchFamily="18" charset="0"/>
              </a:rPr>
              <a:t>Помогайте учиться управлять процессом мышления.</a:t>
            </a:r>
            <a:endParaRPr lang="ru-RU" sz="2000" b="1">
              <a:solidFill>
                <a:srgbClr val="953735"/>
              </a:solidFill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2000" b="1">
                <a:solidFill>
                  <a:srgbClr val="953735"/>
                </a:solidFill>
                <a:latin typeface="Times New Roman" pitchFamily="18" charset="0"/>
              </a:rPr>
              <a:t>Педагог не должен подменять инициативу ребенка своим замыслом или выполнять творческое задание за ребенка, пусть даже с целью помощи.</a:t>
            </a:r>
            <a:endParaRPr lang="ru-RU" sz="2000" b="1">
              <a:solidFill>
                <a:srgbClr val="953735"/>
              </a:solidFill>
            </a:endParaRPr>
          </a:p>
        </p:txBody>
      </p:sp>
      <p:pic>
        <p:nvPicPr>
          <p:cNvPr id="2050" name="Picture 2" descr="G:\Мои документы\анимашки\6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5653262"/>
            <a:ext cx="1152128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43608" y="1412776"/>
            <a:ext cx="7559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Работа с родителями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9" name="Picture 3" descr="IMG_861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508074">
            <a:off x="4949324" y="3418853"/>
            <a:ext cx="3995936" cy="2995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5868144" y="2708920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Наша газета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8" name="Рисунок 7" descr="P10003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41575">
            <a:off x="395536" y="3236990"/>
            <a:ext cx="3565630" cy="2674223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9268">
            <a:off x="627758" y="2523259"/>
            <a:ext cx="2952328" cy="419165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2260">
            <a:off x="4838032" y="2733440"/>
            <a:ext cx="3510212" cy="384514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628800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5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Работа с родителями</a:t>
            </a:r>
          </a:p>
        </p:txBody>
      </p:sp>
    </p:spTree>
    <p:extLst>
      <p:ext uri="{BB962C8B-B14F-4D97-AF65-F5344CB8AC3E}">
        <p14:creationId xmlns:p14="http://schemas.microsoft.com/office/powerpoint/2010/main" val="228448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17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-214338"/>
            <a:ext cx="88582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endParaRPr lang="ru-RU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endParaRPr lang="ru-RU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endParaRPr lang="ru-RU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endParaRPr lang="ru-RU" sz="32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Мониторинг усвоения детьми</a:t>
            </a:r>
          </a:p>
          <a:p>
            <a:pPr algn="ctr"/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по опытно – экспериментальной деятельности</a:t>
            </a:r>
            <a:endParaRPr lang="ru-RU" sz="3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92752751"/>
              </p:ext>
            </p:extLst>
          </p:nvPr>
        </p:nvGraphicFramePr>
        <p:xfrm>
          <a:off x="4394080" y="3431486"/>
          <a:ext cx="4560168" cy="2355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02998308"/>
              </p:ext>
            </p:extLst>
          </p:nvPr>
        </p:nvGraphicFramePr>
        <p:xfrm>
          <a:off x="179512" y="3284984"/>
          <a:ext cx="4105612" cy="2604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1556792"/>
            <a:ext cx="9144000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«Пустая голова не рассуждает: чем больше опыта, тем больше способна она рассуждать».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                                    П. П. </a:t>
            </a:r>
            <a:r>
              <a:rPr lang="ru-RU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Блонский</a:t>
            </a:r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5013176"/>
            <a:ext cx="686598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Спасибо за внимание.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683</Words>
  <Application>Microsoft Office PowerPoint</Application>
  <PresentationFormat>Экран (4:3)</PresentationFormat>
  <Paragraphs>90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Общий</dc:creator>
  <cp:lastModifiedBy>Home</cp:lastModifiedBy>
  <cp:revision>55</cp:revision>
  <dcterms:created xsi:type="dcterms:W3CDTF">2013-11-12T04:41:24Z</dcterms:created>
  <dcterms:modified xsi:type="dcterms:W3CDTF">2017-03-09T09:00:45Z</dcterms:modified>
</cp:coreProperties>
</file>