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1"/>
  </p:notesMasterIdLst>
  <p:sldIdLst>
    <p:sldId id="256" r:id="rId2"/>
    <p:sldId id="276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5" r:id="rId15"/>
    <p:sldId id="274" r:id="rId16"/>
    <p:sldId id="273" r:id="rId17"/>
    <p:sldId id="272" r:id="rId18"/>
    <p:sldId id="271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AE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5B4EE-BBF3-4CB7-8DFF-6675906BE714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E0AEF-DBA6-43A8-911C-DF5CE9500E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17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advClick="0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advClick="0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advClick="0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advClick="0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 advClick="0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Бобылева Ксения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>
    <p:diamond/>
  </p:transition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hem.reshuege.ru/" TargetMode="External"/><Relationship Id="rId2" Type="http://schemas.openxmlformats.org/officeDocument/2006/relationships/hyperlink" Target="http://ege.yandex.ru/chemistry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140968"/>
            <a:ext cx="8298298" cy="1752600"/>
          </a:xfrm>
        </p:spPr>
        <p:txBody>
          <a:bodyPr>
            <a:normAutofit/>
          </a:bodyPr>
          <a:lstStyle/>
          <a:p>
            <a:r>
              <a:rPr lang="ru-RU" i="1" dirty="0" err="1" smtClean="0">
                <a:solidFill>
                  <a:schemeClr val="tx1"/>
                </a:solidFill>
                <a:latin typeface="Georgia" pitchFamily="18" charset="0"/>
              </a:rPr>
              <a:t>Электроотрицательность</a:t>
            </a: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. Степень окисления и валентность химических элементов. Реакции окислительно-восстановительные. Коррозия металлов и способы защиты от нее.</a:t>
            </a:r>
            <a:endParaRPr lang="ru-RU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i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Shruti" pitchFamily="34" charset="0"/>
            </a:endParaRPr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latin typeface="Georgia" pitchFamily="18" charset="0"/>
              </a:rPr>
              <a:t>Цели:</a:t>
            </a:r>
            <a:endParaRPr lang="ru-RU" sz="3600" b="1" i="1" dirty="0">
              <a:latin typeface="Georgia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Бобылева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8435280" cy="4572000"/>
          </a:xfrm>
        </p:spPr>
        <p:txBody>
          <a:bodyPr/>
          <a:lstStyle/>
          <a:p>
            <a:pPr marL="571500" indent="-571500">
              <a:buFont typeface="Wingdings" pitchFamily="2" charset="2"/>
              <a:buChar char="Ø"/>
              <a:defRPr/>
            </a:pPr>
            <a:r>
              <a:rPr lang="ru-RU" sz="2400" i="1" dirty="0" smtClean="0">
                <a:ln w="11430"/>
                <a:latin typeface="Georgia" pitchFamily="18" charset="0"/>
                <a:cs typeface="Times New Roman" pitchFamily="18" charset="0"/>
              </a:rPr>
              <a:t>Ознакомиться с 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 заданиями вопроса по теме  «</a:t>
            </a:r>
            <a:r>
              <a:rPr lang="ru-RU" sz="2400" i="1" dirty="0" err="1" smtClean="0">
                <a:latin typeface="Georgia" pitchFamily="18" charset="0"/>
              </a:rPr>
              <a:t>Электроотрицательность</a:t>
            </a:r>
            <a:r>
              <a:rPr lang="ru-RU" sz="2400" i="1" dirty="0" smtClean="0">
                <a:latin typeface="Georgia" pitchFamily="18" charset="0"/>
              </a:rPr>
              <a:t>. Степень окисления и валентность химических элементов. Реакции окислительно-восстановительные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».</a:t>
            </a:r>
            <a:endParaRPr lang="ru-RU" sz="2400" i="1" dirty="0" smtClean="0">
              <a:ln w="11430"/>
              <a:latin typeface="Georgia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Ø"/>
              <a:defRPr/>
            </a:pPr>
            <a:r>
              <a:rPr lang="ru-RU" sz="2400" i="1" dirty="0" smtClean="0">
                <a:ln w="11430"/>
                <a:latin typeface="Georgia" pitchFamily="18" charset="0"/>
                <a:cs typeface="Times New Roman" pitchFamily="18" charset="0"/>
              </a:rPr>
              <a:t>Проверить свою подготовленность к экзамену по вопросу 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«</a:t>
            </a:r>
            <a:r>
              <a:rPr lang="ru-RU" sz="2400" i="1" dirty="0" err="1" smtClean="0">
                <a:latin typeface="Georgia" pitchFamily="18" charset="0"/>
              </a:rPr>
              <a:t>Электроотрицательность</a:t>
            </a:r>
            <a:r>
              <a:rPr lang="ru-RU" sz="2400" i="1" dirty="0" smtClean="0">
                <a:latin typeface="Georgia" pitchFamily="18" charset="0"/>
              </a:rPr>
              <a:t>. Степень окисления и валентность химических элементов. Реакции окислительно-восстановительные</a:t>
            </a:r>
            <a:r>
              <a:rPr lang="ru-RU" sz="2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».</a:t>
            </a:r>
            <a:endParaRPr lang="ru-RU" sz="2400" i="1" dirty="0" smtClean="0">
              <a:ln w="11430"/>
              <a:latin typeface="Georgia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Ø"/>
              <a:defRPr/>
            </a:pPr>
            <a:r>
              <a:rPr lang="ru-RU" sz="2400" i="1" dirty="0" smtClean="0">
                <a:ln w="11430"/>
                <a:latin typeface="Georgia" pitchFamily="18" charset="0"/>
                <a:cs typeface="Times New Roman" pitchFamily="18" charset="0"/>
              </a:rPr>
              <a:t>Расширить опыт выполнения тестовых заданий части В  ЕГЭ по химии.</a:t>
            </a:r>
          </a:p>
          <a:p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4321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Georgia" pitchFamily="18" charset="0"/>
              </a:rPr>
              <a:t>Инструкции и рекомендации: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Бобылева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В презентации приведены 15 вопросов с выбором одного правильного ответа по теме «</a:t>
            </a:r>
            <a:r>
              <a:rPr lang="ru-RU" i="1" dirty="0" smtClean="0">
                <a:latin typeface="Georgia" pitchFamily="18" charset="0"/>
              </a:rPr>
              <a:t>Электроотрицательность. Степень окисления и валентность химических элементов. Реакции окислительно-восстановительные</a:t>
            </a:r>
            <a:r>
              <a:rPr lang="ru-RU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».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Чтобы выбрать правильный ответ, наведите курсор на выбираемый ответ и кликнете на левую кнопку мыши.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При неверном ответе появится слово</a:t>
            </a: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 «</a:t>
            </a: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неверно</a:t>
            </a: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», а при верном ответе – «</a:t>
            </a: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верно»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r>
              <a:rPr lang="ru-RU" dirty="0" err="1" smtClean="0"/>
              <a:t>Бобылева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429124" y="1857364"/>
            <a:ext cx="4391348" cy="286778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Изменение степени окисления восстановителя</a:t>
            </a:r>
          </a:p>
          <a:p>
            <a:pPr algn="ctr">
              <a:buNone/>
            </a:pPr>
            <a:endParaRPr lang="ru-RU" sz="2400" b="1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1)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-2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→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+4</a:t>
            </a:r>
          </a:p>
          <a:p>
            <a:pPr>
              <a:lnSpc>
                <a:spcPct val="12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2)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-2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 →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</a:p>
          <a:p>
            <a:pPr>
              <a:lnSpc>
                <a:spcPct val="12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3)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+4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→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endParaRPr lang="ru-RU" sz="20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4)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 →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-2</a:t>
            </a:r>
            <a:endParaRPr lang="ru-RU" sz="20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5)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+6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→ Э</a:t>
            </a:r>
            <a:r>
              <a:rPr lang="ru-RU" sz="2000" i="1" baseline="50000" dirty="0" smtClean="0">
                <a:latin typeface="Georgia" pitchFamily="18" charset="0"/>
                <a:cs typeface="Times New Roman" pitchFamily="18" charset="0"/>
              </a:rPr>
              <a:t>+4</a:t>
            </a:r>
            <a:endParaRPr lang="ru-RU" sz="20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357158" y="1857364"/>
            <a:ext cx="3854802" cy="3000396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Схема реакции</a:t>
            </a:r>
          </a:p>
          <a:p>
            <a:pPr algn="ctr">
              <a:buNone/>
            </a:pPr>
            <a:endParaRPr lang="ru-RU" sz="2400" b="1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А) 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S + SO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→  S + 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O</a:t>
            </a:r>
          </a:p>
          <a:p>
            <a:pPr>
              <a:lnSpc>
                <a:spcPct val="17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Б) 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+ S → SO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+ 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O</a:t>
            </a:r>
          </a:p>
          <a:p>
            <a:pPr>
              <a:lnSpc>
                <a:spcPct val="17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В) </a:t>
            </a:r>
            <a:r>
              <a:rPr lang="en-US" sz="2000" i="1" dirty="0" err="1" smtClean="0">
                <a:latin typeface="Georgia" pitchFamily="18" charset="0"/>
                <a:cs typeface="Times New Roman" pitchFamily="18" charset="0"/>
              </a:rPr>
              <a:t>ZnS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+ O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→ SO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+ </a:t>
            </a:r>
            <a:r>
              <a:rPr lang="en-US" sz="2000" i="1" dirty="0" err="1" smtClean="0">
                <a:latin typeface="Georgia" pitchFamily="18" charset="0"/>
                <a:cs typeface="Times New Roman" pitchFamily="18" charset="0"/>
              </a:rPr>
              <a:t>ZnO</a:t>
            </a:r>
            <a:endParaRPr lang="ru-RU" sz="20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Г) 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KClO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 → </a:t>
            </a:r>
            <a:r>
              <a:rPr lang="en-US" sz="2000" i="1" dirty="0" err="1" smtClean="0">
                <a:latin typeface="Georgia" pitchFamily="18" charset="0"/>
                <a:cs typeface="Times New Roman" pitchFamily="18" charset="0"/>
              </a:rPr>
              <a:t>KCl</a:t>
            </a:r>
            <a:r>
              <a:rPr lang="en-US" sz="2000" i="1" dirty="0" smtClean="0">
                <a:latin typeface="Georgia" pitchFamily="18" charset="0"/>
                <a:cs typeface="Times New Roman" pitchFamily="18" charset="0"/>
              </a:rPr>
              <a:t> + O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   </a:t>
            </a:r>
            <a:endParaRPr lang="ru-RU" sz="2000" i="1" baseline="-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</a:t>
            </a:r>
          </a:p>
          <a:p>
            <a:pPr algn="ctr">
              <a:buNone/>
            </a:pPr>
            <a:endParaRPr lang="en-US" sz="20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4643438" y="5072074"/>
            <a:ext cx="1584746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572000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smtClean="0">
                <a:latin typeface="Cambria" pitchFamily="18" charset="0"/>
              </a:rPr>
              <a:t>35</a:t>
            </a:r>
            <a:r>
              <a:rPr lang="ru-RU" sz="2000" b="1" dirty="0" smtClean="0">
                <a:latin typeface="Cambria" pitchFamily="18" charset="0"/>
              </a:rPr>
              <a:t>1</a:t>
            </a:r>
            <a:r>
              <a:rPr lang="en-US" sz="2000" b="1" dirty="0" smtClean="0">
                <a:latin typeface="Cambria" pitchFamily="18" charset="0"/>
              </a:rPr>
              <a:t>4</a:t>
            </a:r>
            <a:endParaRPr lang="ru-RU" sz="2000" b="1" dirty="0" smtClean="0">
              <a:latin typeface="Cambria" pitchFamily="18" charset="0"/>
            </a:endParaRP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5325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3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1143000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 1. Установите соответствие между схемой химической реакции и изменением степени окисления окислителя </a:t>
            </a:r>
            <a:endParaRPr lang="ru-RU" sz="2200" b="1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2. Установите соответствие между схемой химической реакции и формулой недостающего в ней вещества:</a:t>
            </a:r>
            <a:r>
              <a:rPr lang="ru-RU" sz="22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Georgia" pitchFamily="18" charset="0"/>
                <a:cs typeface="Times New Roman" pitchFamily="18" charset="0"/>
              </a:rPr>
            </a:br>
            <a:endParaRPr lang="ru-RU" sz="2200" b="1" i="1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779912" y="6309320"/>
            <a:ext cx="4212264" cy="274320"/>
          </a:xfrm>
        </p:spPr>
        <p:txBody>
          <a:bodyPr/>
          <a:lstStyle/>
          <a:p>
            <a:r>
              <a:rPr lang="ru-RU" dirty="0" err="1" smtClean="0"/>
              <a:t>Бобылева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5652120" y="1857364"/>
            <a:ext cx="3063284" cy="285752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Формула вещества</a:t>
            </a:r>
            <a:endParaRPr lang="en-US" b="1" i="1" dirty="0" smtClean="0">
              <a:latin typeface="Georgia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 algn="ctr"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      1)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MnSO</a:t>
            </a:r>
            <a:r>
              <a:rPr lang="en-US" sz="2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endParaRPr lang="ru-RU" sz="2200" i="1" baseline="30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 algn="ctr"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    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2) MnO</a:t>
            </a:r>
            <a:r>
              <a:rPr lang="en-US" sz="24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 algn="ctr">
              <a:buNone/>
            </a:pP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3) Fe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    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4) FeCl</a:t>
            </a:r>
            <a:r>
              <a:rPr lang="en-US" sz="24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         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5) K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MnO</a:t>
            </a:r>
            <a:r>
              <a:rPr lang="en-US" sz="2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endParaRPr lang="en-US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357158" y="1857364"/>
            <a:ext cx="5294962" cy="300039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Схема реакции</a:t>
            </a:r>
          </a:p>
          <a:p>
            <a:pPr>
              <a:lnSpc>
                <a:spcPct val="120000"/>
              </a:lnSpc>
              <a:buNone/>
            </a:pP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А)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K</a:t>
            </a:r>
            <a:r>
              <a:rPr lang="en-US" sz="24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22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 + KMnO</a:t>
            </a:r>
            <a:r>
              <a:rPr lang="en-US" sz="2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 + H</a:t>
            </a:r>
            <a:r>
              <a:rPr lang="en-US" sz="22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O</a:t>
            </a: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→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K</a:t>
            </a:r>
            <a:r>
              <a:rPr lang="en-US" sz="24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2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 + … + KOH 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Б)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FeCl</a:t>
            </a:r>
            <a:r>
              <a:rPr lang="en-US" sz="22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 + Cu →  … + CuCl</a:t>
            </a:r>
            <a:r>
              <a:rPr lang="en-US" sz="24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В)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FeCl</a:t>
            </a:r>
            <a:r>
              <a:rPr lang="en-US" sz="22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 + HI → I</a:t>
            </a:r>
            <a:r>
              <a:rPr lang="en-US" sz="24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 + … + </a:t>
            </a:r>
            <a:r>
              <a:rPr lang="en-US" sz="2200" i="1" dirty="0" err="1" smtClean="0">
                <a:latin typeface="Georgia" pitchFamily="18" charset="0"/>
                <a:cs typeface="Times New Roman" pitchFamily="18" charset="0"/>
              </a:rPr>
              <a:t>HCl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Г) K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22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 + </a:t>
            </a:r>
            <a:r>
              <a:rPr lang="de-DE" sz="2200" i="1" dirty="0" err="1" smtClean="0">
                <a:latin typeface="Georgia" pitchFamily="18" charset="0"/>
                <a:cs typeface="Times New Roman" pitchFamily="18" charset="0"/>
              </a:rPr>
              <a:t>KMnO</a:t>
            </a:r>
            <a:r>
              <a:rPr lang="en-US" sz="2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 + 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2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  → K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2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 + … + 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de-DE" sz="2200" i="1" dirty="0" smtClean="0">
                <a:latin typeface="Georgia" pitchFamily="18" charset="0"/>
                <a:cs typeface="Times New Roman" pitchFamily="18" charset="0"/>
              </a:rPr>
              <a:t>O</a:t>
            </a:r>
          </a:p>
          <a:p>
            <a:pPr algn="ctr">
              <a:buNone/>
            </a:pP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4643438" y="5143512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785786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4)1245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75557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1) 2441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)2243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200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3) 4213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3. 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схемой полуреакции восстановления и уравнением реакции.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r>
              <a:rPr lang="ru-RU" dirty="0" err="1" smtClean="0"/>
              <a:t>Бобылева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211960" y="1484784"/>
            <a:ext cx="4680520" cy="3384376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000" b="1" i="1" dirty="0" smtClean="0">
                <a:latin typeface="Georgia" pitchFamily="18" charset="0"/>
                <a:cs typeface="Times New Roman" pitchFamily="18" charset="0"/>
              </a:rPr>
              <a:t>Уравнение реакции</a:t>
            </a:r>
          </a:p>
          <a:p>
            <a:pPr algn="ctr">
              <a:buNone/>
            </a:pP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1) </a:t>
            </a:r>
            <a:r>
              <a:rPr lang="en-US" sz="7200" i="1" dirty="0" err="1" smtClean="0">
                <a:latin typeface="Georgia" pitchFamily="18" charset="0"/>
                <a:cs typeface="Times New Roman" pitchFamily="18" charset="0"/>
              </a:rPr>
              <a:t>Hg+S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=</a:t>
            </a:r>
            <a:r>
              <a:rPr lang="en-US" sz="7200" i="1" dirty="0" err="1" smtClean="0">
                <a:latin typeface="Georgia" pitchFamily="18" charset="0"/>
                <a:cs typeface="Times New Roman" pitchFamily="18" charset="0"/>
              </a:rPr>
              <a:t>HgS</a:t>
            </a:r>
            <a:endParaRPr lang="ru-RU" sz="7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2) Cu+2H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=CuSO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+2H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O</a:t>
            </a:r>
            <a:endParaRPr lang="ru-RU" sz="7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3) S+O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=SO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sz="7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4) H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+8HI=4I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+H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S+4H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O</a:t>
            </a:r>
            <a:endParaRPr lang="ru-RU" sz="7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5) 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+H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=H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endParaRPr lang="ru-RU" sz="7200" i="1" baseline="-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6) SO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+C=S+CO</a:t>
            </a:r>
            <a:r>
              <a:rPr lang="en-US" sz="7200" i="1" baseline="-50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 </a:t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179512" y="1556792"/>
            <a:ext cx="3528392" cy="328842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000" b="1" i="1" dirty="0" smtClean="0">
                <a:latin typeface="Georgia" pitchFamily="18" charset="0"/>
                <a:cs typeface="Times New Roman" pitchFamily="18" charset="0"/>
              </a:rPr>
              <a:t>Схема полуреакции восстановления</a:t>
            </a:r>
          </a:p>
          <a:p>
            <a:pPr algn="ctr">
              <a:buNone/>
            </a:pPr>
            <a:endParaRPr lang="ru-RU" sz="31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7200" i="1" dirty="0" smtClean="0">
                <a:latin typeface="Georgia" pitchFamily="18" charset="0"/>
                <a:cs typeface="Times New Roman" pitchFamily="18" charset="0"/>
              </a:rPr>
              <a:t>      А) 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+6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+2e→S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+4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sz="72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7200" i="1" dirty="0" smtClean="0">
                <a:latin typeface="Georgia" pitchFamily="18" charset="0"/>
                <a:cs typeface="Times New Roman" pitchFamily="18" charset="0"/>
              </a:rPr>
              <a:t> Б) 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+6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+8e→S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−2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sz="72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7200" i="1" dirty="0" smtClean="0">
                <a:latin typeface="Georgia" pitchFamily="18" charset="0"/>
                <a:cs typeface="Times New Roman" pitchFamily="18" charset="0"/>
              </a:rPr>
              <a:t>В) 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+4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>+4e→S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r>
              <a:rPr lang="en-US" sz="7200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sz="72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7200" i="1" dirty="0" smtClean="0">
                <a:latin typeface="Georgia" pitchFamily="18" charset="0"/>
              </a:rPr>
              <a:t> Г) </a:t>
            </a:r>
            <a:r>
              <a:rPr lang="en-US" sz="7200" i="1" dirty="0" smtClean="0">
                <a:latin typeface="Georgia" pitchFamily="18" charset="0"/>
              </a:rPr>
              <a:t>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r>
              <a:rPr lang="en-US" sz="7200" i="1" dirty="0" smtClean="0">
                <a:latin typeface="Georgia" pitchFamily="18" charset="0"/>
              </a:rPr>
              <a:t>+2e→S</a:t>
            </a:r>
            <a:r>
              <a:rPr lang="en-US" sz="7200" i="1" baseline="50000" dirty="0" smtClean="0">
                <a:latin typeface="Georgia" pitchFamily="18" charset="0"/>
                <a:cs typeface="Times New Roman" pitchFamily="18" charset="0"/>
              </a:rPr>
              <a:t> −2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464343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2461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3412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2341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Управляющая кнопка: далее 22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назад 23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4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. 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изменением степени окисления восстановителя и схемой реакции, в которой оно происходит. </a:t>
            </a:r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81328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Бобылева Ксения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3923928" y="1700808"/>
            <a:ext cx="5040560" cy="321756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Схема реакции</a:t>
            </a:r>
          </a:p>
          <a:p>
            <a:pPr>
              <a:buNone/>
            </a:pPr>
            <a:endParaRPr lang="ru-RU" sz="22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70000"/>
              </a:lnSpc>
              <a:buNone/>
            </a:pPr>
            <a:r>
              <a:rPr lang="ru-RU" sz="1800" i="1" dirty="0" smtClean="0">
                <a:latin typeface="Georgia" pitchFamily="18" charset="0"/>
                <a:cs typeface="Times New Roman" pitchFamily="18" charset="0"/>
              </a:rPr>
              <a:t>1)</a:t>
            </a:r>
            <a:r>
              <a:rPr lang="en-US" sz="1800" i="1" dirty="0" smtClean="0">
                <a:latin typeface="Georgia" pitchFamily="18" charset="0"/>
              </a:rPr>
              <a:t> Fe+HNO</a:t>
            </a:r>
            <a:r>
              <a:rPr lang="en-US" sz="1800" i="1" baseline="-50000" dirty="0" smtClean="0">
                <a:latin typeface="Georgia" pitchFamily="18" charset="0"/>
              </a:rPr>
              <a:t>3 </a:t>
            </a:r>
            <a:r>
              <a:rPr lang="en-US" sz="1800" i="1" baseline="-25000" dirty="0" smtClean="0">
                <a:latin typeface="Georgia" pitchFamily="18" charset="0"/>
              </a:rPr>
              <a:t>(</a:t>
            </a:r>
            <a:r>
              <a:rPr lang="ru-RU" sz="1800" i="1" baseline="-25000" dirty="0" err="1" smtClean="0">
                <a:latin typeface="Georgia" pitchFamily="18" charset="0"/>
              </a:rPr>
              <a:t>разб</a:t>
            </a:r>
            <a:r>
              <a:rPr lang="ru-RU" sz="1800" i="1" baseline="-25000" dirty="0" smtClean="0">
                <a:latin typeface="Georgia" pitchFamily="18" charset="0"/>
              </a:rPr>
              <a:t>.)</a:t>
            </a:r>
            <a:r>
              <a:rPr lang="ru-RU" sz="1800" i="1" dirty="0" smtClean="0">
                <a:latin typeface="Georgia" pitchFamily="18" charset="0"/>
              </a:rPr>
              <a:t> → </a:t>
            </a:r>
            <a:r>
              <a:rPr lang="en-US" sz="1800" i="1" dirty="0" smtClean="0">
                <a:latin typeface="Georgia" pitchFamily="18" charset="0"/>
              </a:rPr>
              <a:t>Fe(NO</a:t>
            </a:r>
            <a:r>
              <a:rPr lang="en-US" sz="1800" i="1" baseline="-50000" dirty="0" smtClean="0">
                <a:latin typeface="Georgia" pitchFamily="18" charset="0"/>
              </a:rPr>
              <a:t>3</a:t>
            </a:r>
            <a:r>
              <a:rPr lang="en-US" sz="1800" i="1" dirty="0" smtClean="0">
                <a:latin typeface="Georgia" pitchFamily="18" charset="0"/>
              </a:rPr>
              <a:t>)</a:t>
            </a:r>
            <a:r>
              <a:rPr lang="en-US" sz="1800" i="1" baseline="-50000" dirty="0" smtClean="0">
                <a:latin typeface="Georgia" pitchFamily="18" charset="0"/>
              </a:rPr>
              <a:t>3</a:t>
            </a:r>
            <a:r>
              <a:rPr lang="en-US" sz="1800" i="1" dirty="0" smtClean="0">
                <a:latin typeface="Georgia" pitchFamily="18" charset="0"/>
              </a:rPr>
              <a:t>+NO+H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800" i="1" dirty="0" smtClean="0">
                <a:latin typeface="Georgia" pitchFamily="18" charset="0"/>
              </a:rPr>
              <a:t>O</a:t>
            </a:r>
            <a:endParaRPr lang="ru-RU" sz="1800" i="1" baseline="30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800" i="1" dirty="0" smtClean="0">
                <a:latin typeface="Georgia" pitchFamily="18" charset="0"/>
                <a:cs typeface="Times New Roman" pitchFamily="18" charset="0"/>
              </a:rPr>
              <a:t>2) </a:t>
            </a:r>
            <a:r>
              <a:rPr lang="en-US" sz="1800" i="1" dirty="0" err="1" smtClean="0">
                <a:latin typeface="Georgia" pitchFamily="18" charset="0"/>
                <a:cs typeface="Times New Roman" pitchFamily="18" charset="0"/>
              </a:rPr>
              <a:t>Pb</a:t>
            </a:r>
            <a:r>
              <a:rPr lang="en-US" sz="1800" i="1" dirty="0" smtClean="0">
                <a:latin typeface="Georgia" pitchFamily="18" charset="0"/>
                <a:cs typeface="Times New Roman" pitchFamily="18" charset="0"/>
              </a:rPr>
              <a:t>(NO</a:t>
            </a:r>
            <a:r>
              <a:rPr lang="en-US" sz="1800" i="1" baseline="-50000" dirty="0" smtClean="0">
                <a:latin typeface="Georgia" pitchFamily="18" charset="0"/>
              </a:rPr>
              <a:t>3</a:t>
            </a:r>
            <a:r>
              <a:rPr lang="en-US" sz="1800" i="1" dirty="0" smtClean="0">
                <a:latin typeface="Georgia" pitchFamily="18" charset="0"/>
                <a:cs typeface="Times New Roman" pitchFamily="18" charset="0"/>
              </a:rPr>
              <a:t>)</a:t>
            </a:r>
            <a:r>
              <a:rPr lang="ru-RU" sz="1800" i="1" baseline="-50000" dirty="0" smtClean="0">
                <a:latin typeface="Georgia" pitchFamily="18" charset="0"/>
              </a:rPr>
              <a:t> 2</a:t>
            </a:r>
            <a:r>
              <a:rPr lang="en-US" sz="1800" i="1" dirty="0" smtClean="0">
                <a:latin typeface="Georgia" pitchFamily="18" charset="0"/>
                <a:cs typeface="Times New Roman" pitchFamily="18" charset="0"/>
              </a:rPr>
              <a:t>→PbO+NO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800" i="1" dirty="0" smtClean="0">
                <a:latin typeface="Georgia" pitchFamily="18" charset="0"/>
                <a:cs typeface="Times New Roman" pitchFamily="18" charset="0"/>
              </a:rPr>
              <a:t>+O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endParaRPr lang="ru-RU" sz="18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3) NH</a:t>
            </a:r>
            <a:r>
              <a:rPr lang="en-US" sz="2000" i="1" baseline="-50000" dirty="0" smtClean="0">
                <a:latin typeface="Georgia" pitchFamily="18" charset="0"/>
              </a:rPr>
              <a:t>3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+O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→N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+H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O</a:t>
            </a:r>
            <a:endParaRPr lang="ru-RU" sz="19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4)KNO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+KI+H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19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→I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+NO+K</a:t>
            </a:r>
            <a:r>
              <a:rPr lang="ru-RU" sz="18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sz="19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+H</a:t>
            </a:r>
            <a:r>
              <a:rPr lang="ru-RU" sz="2000" i="1" baseline="-50000" dirty="0" smtClean="0">
                <a:latin typeface="Georgia" pitchFamily="18" charset="0"/>
              </a:rPr>
              <a:t>2</a:t>
            </a:r>
            <a:r>
              <a:rPr lang="en-US" sz="1900" i="1" dirty="0" smtClean="0">
                <a:latin typeface="Georgia" pitchFamily="18" charset="0"/>
                <a:cs typeface="Times New Roman" pitchFamily="18" charset="0"/>
              </a:rPr>
              <a:t>O</a:t>
            </a:r>
            <a:endParaRPr lang="ru-RU" sz="19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323528" y="1700808"/>
            <a:ext cx="3312368" cy="302433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Изменение степени окисления восстановителя</a:t>
            </a:r>
          </a:p>
          <a:p>
            <a:pPr algn="ctr">
              <a:buNone/>
            </a:pPr>
            <a:endParaRPr lang="ru-RU" sz="2200" b="1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100" i="1" dirty="0" smtClean="0">
                <a:latin typeface="Georgia" pitchFamily="18" charset="0"/>
                <a:cs typeface="Times New Roman" pitchFamily="18" charset="0"/>
              </a:rPr>
              <a:t>А) Э</a:t>
            </a:r>
            <a:r>
              <a:rPr lang="ru-RU" sz="2100" i="1" baseline="50000" dirty="0" smtClean="0">
                <a:latin typeface="Georgia" pitchFamily="18" charset="0"/>
                <a:cs typeface="Times New Roman" pitchFamily="18" charset="0"/>
              </a:rPr>
              <a:t>−3</a:t>
            </a:r>
            <a:r>
              <a:rPr lang="ru-RU" sz="2100" i="1" dirty="0" smtClean="0">
                <a:latin typeface="Georgia" pitchFamily="18" charset="0"/>
                <a:cs typeface="Times New Roman" pitchFamily="18" charset="0"/>
              </a:rPr>
              <a:t>→Э</a:t>
            </a:r>
            <a:r>
              <a:rPr lang="ru-RU" sz="2100" i="1" baseline="50000" dirty="0" smtClean="0">
                <a:latin typeface="Georgia" pitchFamily="18" charset="0"/>
                <a:cs typeface="Times New Roman" pitchFamily="18" charset="0"/>
              </a:rPr>
              <a:t>+2</a:t>
            </a:r>
          </a:p>
          <a:p>
            <a:pPr>
              <a:lnSpc>
                <a:spcPct val="120000"/>
              </a:lnSpc>
              <a:buNone/>
            </a:pPr>
            <a:r>
              <a:rPr lang="ru-RU" sz="2100" i="1" dirty="0" smtClean="0">
                <a:latin typeface="Georgia" pitchFamily="18" charset="0"/>
              </a:rPr>
              <a:t>Б) 2Э</a:t>
            </a:r>
            <a:r>
              <a:rPr lang="ru-RU" sz="2100" i="1" baseline="50000" dirty="0" smtClean="0">
                <a:latin typeface="Georgia" pitchFamily="18" charset="0"/>
              </a:rPr>
              <a:t>−1</a:t>
            </a:r>
            <a:r>
              <a:rPr lang="ru-RU" sz="2100" i="1" dirty="0" smtClean="0">
                <a:latin typeface="Georgia" pitchFamily="18" charset="0"/>
              </a:rPr>
              <a:t>→Э</a:t>
            </a:r>
            <a:r>
              <a:rPr lang="ru-RU" sz="2100" i="1" baseline="-50000" dirty="0" smtClean="0">
                <a:latin typeface="Georgia" pitchFamily="18" charset="0"/>
              </a:rPr>
              <a:t>2</a:t>
            </a:r>
            <a:r>
              <a:rPr lang="ru-RU" sz="2100" i="1" baseline="50000" dirty="0" smtClean="0">
                <a:latin typeface="Georgia" pitchFamily="18" charset="0"/>
              </a:rPr>
              <a:t>0</a:t>
            </a:r>
            <a:endParaRPr lang="ru-RU" sz="21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100" i="1" dirty="0" smtClean="0">
                <a:latin typeface="Georgia" pitchFamily="18" charset="0"/>
              </a:rPr>
              <a:t>В) 2Э</a:t>
            </a:r>
            <a:r>
              <a:rPr lang="ru-RU" sz="2100" i="1" baseline="50000" dirty="0" smtClean="0">
                <a:latin typeface="Georgia" pitchFamily="18" charset="0"/>
              </a:rPr>
              <a:t>−2</a:t>
            </a:r>
            <a:r>
              <a:rPr lang="ru-RU" sz="2100" i="1" dirty="0" smtClean="0">
                <a:latin typeface="Georgia" pitchFamily="18" charset="0"/>
              </a:rPr>
              <a:t>→Э</a:t>
            </a:r>
            <a:r>
              <a:rPr lang="ru-RU" sz="2100" i="1" baseline="-50000" dirty="0" smtClean="0">
                <a:latin typeface="Georgia" pitchFamily="18" charset="0"/>
              </a:rPr>
              <a:t>2</a:t>
            </a:r>
            <a:r>
              <a:rPr lang="ru-RU" sz="2100" i="1" baseline="50000" dirty="0" smtClean="0">
                <a:latin typeface="Georgia" pitchFamily="18" charset="0"/>
              </a:rPr>
              <a:t>0</a:t>
            </a:r>
            <a:endParaRPr lang="ru-RU" sz="2100" i="1" dirty="0" smtClean="0">
              <a:latin typeface="Georgia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100" i="1" dirty="0" smtClean="0">
                <a:latin typeface="Georgia" pitchFamily="18" charset="0"/>
              </a:rPr>
              <a:t>Г) 2Э</a:t>
            </a:r>
            <a:r>
              <a:rPr lang="ru-RU" sz="2100" i="1" baseline="50000" dirty="0" smtClean="0">
                <a:latin typeface="Georgia" pitchFamily="18" charset="0"/>
                <a:cs typeface="Times New Roman" pitchFamily="18" charset="0"/>
              </a:rPr>
              <a:t> −3 </a:t>
            </a:r>
            <a:r>
              <a:rPr lang="ru-RU" sz="2100" i="1" dirty="0" smtClean="0">
                <a:latin typeface="Georgia" pitchFamily="18" charset="0"/>
              </a:rPr>
              <a:t>→Э</a:t>
            </a:r>
            <a:r>
              <a:rPr lang="ru-RU" sz="2100" i="1" baseline="-50000" dirty="0" smtClean="0">
                <a:latin typeface="Georgia" pitchFamily="18" charset="0"/>
              </a:rPr>
              <a:t>2</a:t>
            </a:r>
            <a:r>
              <a:rPr lang="ru-RU" sz="2100" i="1" baseline="50000" dirty="0" smtClean="0">
                <a:latin typeface="Georgia" pitchFamily="18" charset="0"/>
              </a:rPr>
              <a:t>0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464343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2786050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857224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4) 4321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2771800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1421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1213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3) 3122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5. 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схемой реакции и формулой вещества, которое в ней является восстановителем.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5572132" y="1700808"/>
            <a:ext cx="3143272" cy="301407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100" b="1" i="1" dirty="0" smtClean="0">
                <a:latin typeface="Georgia" pitchFamily="18" charset="0"/>
                <a:cs typeface="Times New Roman" pitchFamily="18" charset="0"/>
              </a:rPr>
              <a:t>Формула восстановителя</a:t>
            </a:r>
          </a:p>
          <a:p>
            <a:pPr algn="ctr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1)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Na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2) S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3) Cu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4) NO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5) N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O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5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214282" y="1916832"/>
            <a:ext cx="5286412" cy="294092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400" b="1" i="1" dirty="0" smtClean="0">
                <a:latin typeface="Georgia" pitchFamily="18" charset="0"/>
                <a:cs typeface="Times New Roman" pitchFamily="18" charset="0"/>
              </a:rPr>
              <a:t>Схема реакции</a:t>
            </a: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А) 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NO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+S→N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+SO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Б) </a:t>
            </a:r>
            <a:r>
              <a:rPr lang="en-US" i="1" dirty="0" err="1" smtClean="0">
                <a:latin typeface="Georgia" pitchFamily="18" charset="0"/>
                <a:cs typeface="Times New Roman" pitchFamily="18" charset="0"/>
              </a:rPr>
              <a:t>Cu+S→Cu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S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В) </a:t>
            </a:r>
            <a:r>
              <a:rPr lang="en-US" i="1" dirty="0" err="1" smtClean="0">
                <a:latin typeface="Georgia" pitchFamily="18" charset="0"/>
                <a:cs typeface="Times New Roman" pitchFamily="18" charset="0"/>
              </a:rPr>
              <a:t>NO+Cu→N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+Cu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O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Г) 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NO+NO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+H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O→HNO</a:t>
            </a:r>
            <a:r>
              <a:rPr lang="ru-RU" i="1" baseline="-50000" dirty="0" smtClean="0">
                <a:latin typeface="Georgia" pitchFamily="18" charset="0"/>
              </a:rPr>
              <a:t>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464343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1254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2334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5342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1354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0920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6</a:t>
            </a:r>
            <a:r>
              <a:rPr lang="ru-RU" sz="24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формулой вещества и степенью окисления углерода в нем. </a:t>
            </a:r>
            <a:endParaRPr lang="ru-RU" sz="24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4139952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5357818" y="1857364"/>
            <a:ext cx="3357586" cy="285752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Степень окисление</a:t>
            </a:r>
            <a:endParaRPr lang="en-US" sz="2400" b="1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1)   0</a:t>
            </a:r>
            <a:endParaRPr lang="ru-RU" sz="2200" i="1" baseline="30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2) </a:t>
            </a: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+4</a:t>
            </a:r>
          </a:p>
          <a:p>
            <a:pPr>
              <a:buNone/>
            </a:pP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3) </a:t>
            </a: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-4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4) </a:t>
            </a: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-1</a:t>
            </a:r>
          </a:p>
          <a:p>
            <a:pPr>
              <a:buNone/>
            </a:pP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5) </a:t>
            </a: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 +2</a:t>
            </a: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357158" y="1857364"/>
            <a:ext cx="4286280" cy="300039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Формула вещества </a:t>
            </a:r>
          </a:p>
          <a:p>
            <a:pPr algn="ctr">
              <a:buNone/>
            </a:pP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А)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CH</a:t>
            </a:r>
            <a:r>
              <a:rPr lang="en-US" sz="2200" i="1" baseline="-25000" dirty="0" smtClean="0">
                <a:latin typeface="Georgia" pitchFamily="18" charset="0"/>
                <a:cs typeface="Times New Roman" pitchFamily="18" charset="0"/>
              </a:rPr>
              <a:t>4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Б)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HCHO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В) 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HCOOH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Г</a:t>
            </a:r>
            <a:r>
              <a:rPr lang="en-US" sz="2200" i="1" dirty="0" smtClean="0">
                <a:latin typeface="Georgia" pitchFamily="18" charset="0"/>
                <a:cs typeface="Times New Roman" pitchFamily="18" charset="0"/>
              </a:rPr>
              <a:t>) CCl</a:t>
            </a:r>
            <a:r>
              <a:rPr lang="en-US" sz="2200" i="1" baseline="-25000" dirty="0" smtClean="0">
                <a:latin typeface="Georgia" pitchFamily="18" charset="0"/>
                <a:cs typeface="Times New Roman" pitchFamily="18" charset="0"/>
              </a:rPr>
              <a:t>4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4643438" y="5143512"/>
            <a:ext cx="1657350" cy="5897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785786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) 2341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75557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1) 3152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1345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3) 5324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7. 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названием вещества и степенью окисления углерода в молекуле вещества.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5004048" y="1857364"/>
            <a:ext cx="3711356" cy="3083804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4200" b="1" i="1" dirty="0" smtClean="0">
                <a:latin typeface="Georgia" pitchFamily="18" charset="0"/>
                <a:cs typeface="Times New Roman" pitchFamily="18" charset="0"/>
              </a:rPr>
              <a:t>Степени </a:t>
            </a:r>
          </a:p>
          <a:p>
            <a:pPr algn="ctr">
              <a:buNone/>
            </a:pPr>
            <a:r>
              <a:rPr lang="ru-RU" sz="4200" b="1" i="1" dirty="0" smtClean="0">
                <a:latin typeface="Georgia" pitchFamily="18" charset="0"/>
                <a:cs typeface="Times New Roman" pitchFamily="18" charset="0"/>
              </a:rPr>
              <a:t>окисления углерода </a:t>
            </a:r>
            <a:endParaRPr lang="en-US" sz="4200" b="1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3300" i="1" dirty="0" smtClean="0">
                <a:latin typeface="Georgia" pitchFamily="18" charset="0"/>
                <a:cs typeface="Times New Roman" pitchFamily="18" charset="0"/>
              </a:rPr>
              <a:t>1)  0</a:t>
            </a:r>
            <a:endParaRPr lang="ru-RU" sz="3300" i="1" baseline="30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en-US" sz="3300" i="1" dirty="0" smtClean="0">
                <a:latin typeface="Georgia" pitchFamily="18" charset="0"/>
                <a:cs typeface="Times New Roman" pitchFamily="18" charset="0"/>
              </a:rPr>
              <a:t>2) </a:t>
            </a:r>
            <a:r>
              <a:rPr lang="ru-RU" sz="3300" i="1" dirty="0" smtClean="0">
                <a:latin typeface="Georgia" pitchFamily="18" charset="0"/>
                <a:cs typeface="Times New Roman" pitchFamily="18" charset="0"/>
              </a:rPr>
              <a:t> +2</a:t>
            </a:r>
          </a:p>
          <a:p>
            <a:pPr>
              <a:buNone/>
            </a:pPr>
            <a:r>
              <a:rPr lang="en-US" sz="3300" i="1" dirty="0" smtClean="0">
                <a:latin typeface="Georgia" pitchFamily="18" charset="0"/>
                <a:cs typeface="Times New Roman" pitchFamily="18" charset="0"/>
              </a:rPr>
              <a:t>3) </a:t>
            </a:r>
            <a:r>
              <a:rPr lang="ru-RU" sz="3300" i="1" dirty="0" smtClean="0">
                <a:latin typeface="Georgia" pitchFamily="18" charset="0"/>
                <a:cs typeface="Times New Roman" pitchFamily="18" charset="0"/>
              </a:rPr>
              <a:t> -1</a:t>
            </a:r>
          </a:p>
          <a:p>
            <a:pPr>
              <a:buNone/>
            </a:pPr>
            <a:r>
              <a:rPr lang="en-US" sz="3300" i="1" dirty="0" smtClean="0">
                <a:latin typeface="Georgia" pitchFamily="18" charset="0"/>
                <a:cs typeface="Times New Roman" pitchFamily="18" charset="0"/>
              </a:rPr>
              <a:t>4) </a:t>
            </a:r>
            <a:r>
              <a:rPr lang="ru-RU" sz="3300" i="1" dirty="0" smtClean="0">
                <a:latin typeface="Georgia" pitchFamily="18" charset="0"/>
                <a:cs typeface="Times New Roman" pitchFamily="18" charset="0"/>
              </a:rPr>
              <a:t> -2</a:t>
            </a:r>
          </a:p>
          <a:p>
            <a:pPr>
              <a:buNone/>
            </a:pPr>
            <a:r>
              <a:rPr lang="en-US" sz="3300" i="1" dirty="0" smtClean="0">
                <a:latin typeface="Georgia" pitchFamily="18" charset="0"/>
                <a:cs typeface="Times New Roman" pitchFamily="18" charset="0"/>
              </a:rPr>
              <a:t>5) </a:t>
            </a:r>
            <a:r>
              <a:rPr lang="ru-RU" sz="3300" i="1" dirty="0" smtClean="0">
                <a:latin typeface="Georgia" pitchFamily="18" charset="0"/>
                <a:cs typeface="Times New Roman" pitchFamily="18" charset="0"/>
              </a:rPr>
              <a:t> +1</a:t>
            </a:r>
          </a:p>
          <a:p>
            <a:pPr>
              <a:buNone/>
            </a:pPr>
            <a:r>
              <a:rPr lang="ru-RU" sz="3300" i="1" dirty="0" smtClean="0">
                <a:latin typeface="Georgia" pitchFamily="18" charset="0"/>
                <a:cs typeface="Times New Roman" pitchFamily="18" charset="0"/>
              </a:rPr>
              <a:t>6) -3</a:t>
            </a: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357158" y="1857364"/>
            <a:ext cx="4430866" cy="3000396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4200" b="1" i="1" dirty="0" smtClean="0">
                <a:latin typeface="Georgia" pitchFamily="18" charset="0"/>
                <a:cs typeface="Times New Roman" pitchFamily="18" charset="0"/>
              </a:rPr>
              <a:t>Названия вещества</a:t>
            </a:r>
          </a:p>
          <a:p>
            <a:pPr algn="ctr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3600" i="1" dirty="0" smtClean="0">
                <a:latin typeface="Georgia" pitchFamily="18" charset="0"/>
                <a:cs typeface="Times New Roman" pitchFamily="18" charset="0"/>
              </a:rPr>
              <a:t>А) Метанол</a:t>
            </a:r>
          </a:p>
          <a:p>
            <a:pPr>
              <a:lnSpc>
                <a:spcPct val="120000"/>
              </a:lnSpc>
              <a:buNone/>
            </a:pPr>
            <a:r>
              <a:rPr lang="ru-RU" sz="3600" i="1" dirty="0" smtClean="0">
                <a:latin typeface="Georgia" pitchFamily="18" charset="0"/>
                <a:cs typeface="Times New Roman" pitchFamily="18" charset="0"/>
              </a:rPr>
              <a:t>Б) Метаналь</a:t>
            </a:r>
          </a:p>
          <a:p>
            <a:pPr>
              <a:lnSpc>
                <a:spcPct val="120000"/>
              </a:lnSpc>
              <a:buNone/>
            </a:pPr>
            <a:r>
              <a:rPr lang="ru-RU" sz="3600" i="1" dirty="0" smtClean="0">
                <a:latin typeface="Georgia" pitchFamily="18" charset="0"/>
                <a:cs typeface="Times New Roman" pitchFamily="18" charset="0"/>
              </a:rPr>
              <a:t>В</a:t>
            </a:r>
            <a:r>
              <a:rPr lang="en-US" sz="3600" i="1" dirty="0" smtClean="0">
                <a:latin typeface="Georgia" pitchFamily="18" charset="0"/>
                <a:cs typeface="Times New Roman" pitchFamily="18" charset="0"/>
              </a:rPr>
              <a:t>) </a:t>
            </a:r>
            <a:r>
              <a:rPr lang="ru-RU" sz="3600" i="1" dirty="0" smtClean="0">
                <a:latin typeface="Georgia" pitchFamily="18" charset="0"/>
                <a:cs typeface="Times New Roman" pitchFamily="18" charset="0"/>
              </a:rPr>
              <a:t>Этан</a:t>
            </a:r>
          </a:p>
          <a:p>
            <a:pPr>
              <a:lnSpc>
                <a:spcPct val="120000"/>
              </a:lnSpc>
              <a:buNone/>
            </a:pPr>
            <a:r>
              <a:rPr lang="ru-RU" sz="3600" i="1" dirty="0" smtClean="0">
                <a:latin typeface="Georgia" pitchFamily="18" charset="0"/>
                <a:cs typeface="Times New Roman" pitchFamily="18" charset="0"/>
              </a:rPr>
              <a:t>Г</a:t>
            </a:r>
            <a:r>
              <a:rPr lang="en-US" sz="3600" i="1" dirty="0" smtClean="0">
                <a:latin typeface="Georgia" pitchFamily="18" charset="0"/>
                <a:cs typeface="Times New Roman" pitchFamily="18" charset="0"/>
              </a:rPr>
              <a:t>) </a:t>
            </a:r>
            <a:r>
              <a:rPr lang="ru-RU" sz="3600" i="1" dirty="0" smtClean="0">
                <a:latin typeface="Georgia" pitchFamily="18" charset="0"/>
                <a:cs typeface="Times New Roman" pitchFamily="18" charset="0"/>
              </a:rPr>
              <a:t>Муравьиная кислота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4643438" y="5143512"/>
            <a:ext cx="1657350" cy="5897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6500826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785786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75557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6234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3152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6324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8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. 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формулой иона и его способностью проявлять окислительно-восстановительные свойства.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851920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211960" y="1857364"/>
            <a:ext cx="4503444" cy="285752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err="1" smtClean="0">
                <a:latin typeface="Georgia" pitchFamily="18" charset="0"/>
                <a:cs typeface="Times New Roman" pitchFamily="18" charset="0"/>
              </a:rPr>
              <a:t>Окислительно</a:t>
            </a: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 – восстановительные свойства</a:t>
            </a:r>
          </a:p>
          <a:p>
            <a:pPr algn="ctr">
              <a:buNone/>
            </a:pP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1) только восстановитель </a:t>
            </a:r>
          </a:p>
          <a:p>
            <a:pPr>
              <a:buNone/>
            </a:pP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2) </a:t>
            </a: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и окислитель, и восстановитель</a:t>
            </a:r>
          </a:p>
          <a:p>
            <a:pPr>
              <a:buNone/>
            </a:pP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3) </a:t>
            </a: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только окислитель</a:t>
            </a:r>
          </a:p>
          <a:p>
            <a:pPr>
              <a:buNone/>
            </a:pP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4) </a:t>
            </a: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ни окислитель, ни восстановитель </a:t>
            </a: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827584" y="1857364"/>
            <a:ext cx="3312368" cy="300039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Формула иона</a:t>
            </a:r>
          </a:p>
          <a:p>
            <a:pPr algn="ctr">
              <a:lnSpc>
                <a:spcPct val="120000"/>
              </a:lnSpc>
              <a:buNone/>
            </a:pP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А)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N</a:t>
            </a:r>
            <a:r>
              <a:rPr lang="ru-RU" sz="2300" i="1" baseline="50000" dirty="0" smtClean="0">
                <a:latin typeface="Georgia" pitchFamily="18" charset="0"/>
                <a:cs typeface="Times New Roman" pitchFamily="18" charset="0"/>
              </a:rPr>
              <a:t>3-</a:t>
            </a:r>
          </a:p>
          <a:p>
            <a:pPr>
              <a:lnSpc>
                <a:spcPct val="12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Б)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NO</a:t>
            </a:r>
            <a:r>
              <a:rPr lang="en-US" sz="2300" i="1" baseline="50000" dirty="0" smtClean="0">
                <a:latin typeface="Georgia" pitchFamily="18" charset="0"/>
                <a:cs typeface="Times New Roman" pitchFamily="18" charset="0"/>
              </a:rPr>
              <a:t>2-</a:t>
            </a:r>
            <a:endParaRPr lang="ru-RU" sz="2300" i="1" baseline="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В)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SO3</a:t>
            </a:r>
            <a:r>
              <a:rPr lang="en-US" sz="2300" i="1" baseline="50000" dirty="0" smtClean="0">
                <a:latin typeface="Georgia" pitchFamily="18" charset="0"/>
                <a:cs typeface="Times New Roman" pitchFamily="18" charset="0"/>
              </a:rPr>
              <a:t>2-</a:t>
            </a: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Г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) C</a:t>
            </a:r>
            <a:r>
              <a:rPr lang="en-US" sz="2300" i="1" baseline="50000" dirty="0" smtClean="0">
                <a:latin typeface="Georgia" pitchFamily="18" charset="0"/>
                <a:cs typeface="Times New Roman" pitchFamily="18" charset="0"/>
              </a:rPr>
              <a:t>4-</a:t>
            </a:r>
            <a:endParaRPr lang="ru-RU" sz="2300" i="1" baseline="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464343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142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1441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60672" cy="792088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9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. Установите соответствие между уравнением</a:t>
            </a:r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реакции и изменением степени окисления окислителя в данной реакции: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851920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716016" y="1556792"/>
            <a:ext cx="4000528" cy="3374116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4500" b="1" i="1" dirty="0" smtClean="0">
                <a:latin typeface="Georgia" pitchFamily="18" charset="0"/>
                <a:cs typeface="Times New Roman" pitchFamily="18" charset="0"/>
              </a:rPr>
              <a:t>Изменение степени </a:t>
            </a:r>
          </a:p>
          <a:p>
            <a:pPr algn="ctr">
              <a:buNone/>
            </a:pPr>
            <a:r>
              <a:rPr lang="ru-RU" sz="4500" b="1" i="1" dirty="0" smtClean="0">
                <a:latin typeface="Georgia" pitchFamily="18" charset="0"/>
                <a:cs typeface="Times New Roman" pitchFamily="18" charset="0"/>
              </a:rPr>
              <a:t>окисления окислителя</a:t>
            </a:r>
            <a:endParaRPr lang="en-US" sz="4500" b="1" i="1" dirty="0" smtClean="0">
              <a:latin typeface="Georgia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1)  от 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-1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до 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0</a:t>
            </a:r>
            <a:endParaRPr lang="ru-RU" sz="4500" i="1" baseline="30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2) 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от 0 до -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1</a:t>
            </a: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3) 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от +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до 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0</a:t>
            </a: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4) 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от 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+1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до 0</a:t>
            </a:r>
          </a:p>
          <a:p>
            <a:pPr>
              <a:lnSpc>
                <a:spcPct val="120000"/>
              </a:lnSpc>
              <a:buNone/>
            </a:pP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5) 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от 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+4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 до +2</a:t>
            </a:r>
          </a:p>
          <a:p>
            <a:pPr>
              <a:lnSpc>
                <a:spcPct val="120000"/>
              </a:lnSpc>
              <a:buNone/>
            </a:pP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6) от 0 до 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-2</a:t>
            </a: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357158" y="1628800"/>
            <a:ext cx="4286280" cy="3228960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4500" b="1" i="1" dirty="0" smtClean="0">
                <a:latin typeface="Georgia" pitchFamily="18" charset="0"/>
                <a:cs typeface="Times New Roman" pitchFamily="18" charset="0"/>
              </a:rPr>
              <a:t>Уравнение реакции</a:t>
            </a:r>
          </a:p>
          <a:p>
            <a:pPr algn="ctr">
              <a:buNone/>
            </a:pP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А) 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NH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+ 3Na = 2NaNH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+ 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Б)  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S + 2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К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= </a:t>
            </a: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К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S + 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В)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4NH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+ 6NO = 5N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+ 6H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O</a:t>
            </a: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4500" i="1" dirty="0" smtClean="0">
                <a:latin typeface="Georgia" pitchFamily="18" charset="0"/>
                <a:cs typeface="Times New Roman" pitchFamily="18" charset="0"/>
              </a:rPr>
              <a:t>Г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) 2H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S + 3O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= 2SO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 + 2H</a:t>
            </a:r>
            <a:r>
              <a:rPr lang="en-US" sz="45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4500" i="1" dirty="0" smtClean="0">
                <a:latin typeface="Georgia" pitchFamily="18" charset="0"/>
                <a:cs typeface="Times New Roman" pitchFamily="18" charset="0"/>
              </a:rPr>
              <a:t>O</a:t>
            </a:r>
            <a:endParaRPr lang="ru-RU" sz="45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4643438" y="5143512"/>
            <a:ext cx="1657350" cy="5897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6500826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785786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4436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75557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3521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4521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3536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10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. 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схемой химической реакции и изменением степени окисления восстановителя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929190" y="1700808"/>
            <a:ext cx="3786214" cy="3312368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Изменение степени окисления восстановителя</a:t>
            </a:r>
          </a:p>
          <a:p>
            <a:pPr>
              <a:buNone/>
            </a:pP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1)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+4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 →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+6</a:t>
            </a:r>
          </a:p>
          <a:p>
            <a:pPr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2)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  →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+4</a:t>
            </a:r>
          </a:p>
          <a:p>
            <a:pPr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3)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→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+6</a:t>
            </a:r>
            <a:endParaRPr lang="ru-RU" sz="34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4) Э</a:t>
            </a:r>
            <a:r>
              <a:rPr lang="en-US" sz="3400" i="1" baseline="50000" dirty="0" smtClean="0">
                <a:latin typeface="Georgia" pitchFamily="18" charset="0"/>
                <a:cs typeface="Times New Roman" pitchFamily="18" charset="0"/>
              </a:rPr>
              <a:t>-1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  → Э</a:t>
            </a:r>
            <a:r>
              <a:rPr lang="en-US" sz="34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endParaRPr lang="ru-RU" sz="3400" i="1" baseline="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5)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0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 → Э</a:t>
            </a:r>
            <a:r>
              <a:rPr lang="ru-RU" sz="3400" i="1" baseline="50000" dirty="0" smtClean="0">
                <a:latin typeface="Georgia" pitchFamily="18" charset="0"/>
                <a:cs typeface="Times New Roman" pitchFamily="18" charset="0"/>
              </a:rPr>
              <a:t>+2</a:t>
            </a: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142844" y="1772816"/>
            <a:ext cx="4714908" cy="3084944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Схема реакции</a:t>
            </a:r>
          </a:p>
          <a:p>
            <a:pPr algn="ctr">
              <a:buNone/>
            </a:pPr>
            <a:endParaRPr lang="ru-RU" sz="34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А) </a:t>
            </a:r>
            <a:r>
              <a:rPr lang="en-US" sz="3400" i="1" dirty="0" smtClean="0">
                <a:latin typeface="Georgia" pitchFamily="18" charset="0"/>
                <a:cs typeface="Times New Roman" pitchFamily="18" charset="0"/>
              </a:rPr>
              <a:t>S+O</a:t>
            </a:r>
            <a:r>
              <a:rPr lang="en-US" sz="29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3400" i="1" dirty="0" smtClean="0">
                <a:latin typeface="Georgia" pitchFamily="18" charset="0"/>
                <a:cs typeface="Times New Roman" pitchFamily="18" charset="0"/>
              </a:rPr>
              <a:t>  (t0) →  </a:t>
            </a:r>
          </a:p>
          <a:p>
            <a:pPr>
              <a:lnSpc>
                <a:spcPct val="120000"/>
              </a:lnSpc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Б) </a:t>
            </a:r>
            <a:r>
              <a:rPr lang="en-US" sz="3400" i="1" dirty="0" smtClean="0">
                <a:latin typeface="Georgia" pitchFamily="18" charset="0"/>
                <a:cs typeface="Times New Roman" pitchFamily="18" charset="0"/>
              </a:rPr>
              <a:t>SO₂ + O₂  (t0 ,Pt)  →</a:t>
            </a:r>
          </a:p>
          <a:p>
            <a:pPr>
              <a:lnSpc>
                <a:spcPct val="120000"/>
              </a:lnSpc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В) </a:t>
            </a:r>
            <a:r>
              <a:rPr lang="en-US" sz="3400" i="1" dirty="0" smtClean="0">
                <a:latin typeface="Georgia" pitchFamily="18" charset="0"/>
                <a:cs typeface="Times New Roman" pitchFamily="18" charset="0"/>
              </a:rPr>
              <a:t>Cu + H₂SO</a:t>
            </a:r>
            <a:r>
              <a:rPr lang="en-US" sz="34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3400" i="1" dirty="0" smtClean="0">
                <a:latin typeface="Georgia" pitchFamily="18" charset="0"/>
                <a:cs typeface="Times New Roman" pitchFamily="18" charset="0"/>
              </a:rPr>
              <a:t>  (</a:t>
            </a:r>
            <a:r>
              <a:rPr lang="ru-RU" sz="3400" i="1" dirty="0" err="1" smtClean="0">
                <a:latin typeface="Georgia" pitchFamily="18" charset="0"/>
                <a:cs typeface="Times New Roman" pitchFamily="18" charset="0"/>
              </a:rPr>
              <a:t>конц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.) →</a:t>
            </a:r>
          </a:p>
          <a:p>
            <a:pPr>
              <a:lnSpc>
                <a:spcPct val="120000"/>
              </a:lnSpc>
              <a:buNone/>
            </a:pP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Г) </a:t>
            </a:r>
            <a:r>
              <a:rPr lang="en-US" sz="3400" i="1" dirty="0" err="1" smtClean="0">
                <a:latin typeface="Georgia" pitchFamily="18" charset="0"/>
                <a:cs typeface="Times New Roman" pitchFamily="18" charset="0"/>
              </a:rPr>
              <a:t>HCl</a:t>
            </a:r>
            <a:r>
              <a:rPr lang="en-US" sz="3400" i="1" dirty="0" smtClean="0">
                <a:latin typeface="Georgia" pitchFamily="18" charset="0"/>
                <a:cs typeface="Times New Roman" pitchFamily="18" charset="0"/>
              </a:rPr>
              <a:t> (</a:t>
            </a:r>
            <a:r>
              <a:rPr lang="ru-RU" sz="3400" i="1" dirty="0" err="1" smtClean="0">
                <a:latin typeface="Georgia" pitchFamily="18" charset="0"/>
                <a:cs typeface="Times New Roman" pitchFamily="18" charset="0"/>
              </a:rPr>
              <a:t>конц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.) + </a:t>
            </a:r>
            <a:r>
              <a:rPr lang="en-US" sz="3400" i="1" dirty="0" err="1" smtClean="0">
                <a:latin typeface="Georgia" pitchFamily="18" charset="0"/>
                <a:cs typeface="Times New Roman" pitchFamily="18" charset="0"/>
              </a:rPr>
              <a:t>MnO</a:t>
            </a:r>
            <a:r>
              <a:rPr lang="en-US" sz="3400" i="1" dirty="0" smtClean="0">
                <a:latin typeface="Georgia" pitchFamily="18" charset="0"/>
                <a:cs typeface="Times New Roman" pitchFamily="18" charset="0"/>
              </a:rPr>
              <a:t>₂ </a:t>
            </a:r>
            <a:r>
              <a:rPr lang="ru-RU" sz="3400" i="1" dirty="0" smtClean="0">
                <a:latin typeface="Georgia" pitchFamily="18" charset="0"/>
                <a:cs typeface="Times New Roman" pitchFamily="18" charset="0"/>
              </a:rPr>
              <a:t>→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464343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2452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215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5321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112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1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1. 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Установите соответствие между уравнением реакции и формулой вещества, играющего в этой реакции роль восстановителя.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929190" y="1700808"/>
            <a:ext cx="3786214" cy="331236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Формула восстановителя</a:t>
            </a:r>
            <a:r>
              <a:rPr lang="ru-RU" sz="2900" b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ru-RU" sz="2900" b="1" dirty="0" smtClean="0">
                <a:latin typeface="Georgia" pitchFamily="18" charset="0"/>
                <a:cs typeface="Times New Roman" pitchFamily="18" charset="0"/>
              </a:rPr>
            </a:b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    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1) </a:t>
            </a:r>
            <a:r>
              <a:rPr lang="en-US" i="1" dirty="0" err="1" smtClean="0">
                <a:latin typeface="Georgia" pitchFamily="18" charset="0"/>
                <a:cs typeface="Times New Roman" pitchFamily="18" charset="0"/>
              </a:rPr>
              <a:t>FeO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2) C</a:t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3) I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4) HI</a:t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5) SO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142844" y="1772816"/>
            <a:ext cx="4861204" cy="3084944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Схема реакции</a:t>
            </a:r>
          </a:p>
          <a:p>
            <a:pPr>
              <a:buNone/>
            </a:pP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     А) 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+5F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=2IF</a:t>
            </a:r>
            <a:r>
              <a:rPr lang="ru-RU" i="1" baseline="-50000" dirty="0" smtClean="0">
                <a:latin typeface="Georgia" pitchFamily="18" charset="0"/>
                <a:cs typeface="Times New Roman" pitchFamily="18" charset="0"/>
              </a:rPr>
              <a:t>5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Б) 2</a:t>
            </a:r>
            <a:r>
              <a:rPr lang="en-US" i="1" dirty="0" err="1" smtClean="0">
                <a:latin typeface="Georgia" pitchFamily="18" charset="0"/>
                <a:cs typeface="Times New Roman" pitchFamily="18" charset="0"/>
              </a:rPr>
              <a:t>FeO+C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=2Fe+CO2</a:t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В) 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SO2+I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+2H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O=H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SO</a:t>
            </a:r>
            <a:r>
              <a:rPr lang="en-US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+2HI</a:t>
            </a:r>
            <a:br>
              <a:rPr lang="en-US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Г) 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FeO+4HNO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=Fe(NO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)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 3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+NO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+2H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O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sz="2300" i="1" dirty="0" smtClean="0">
                <a:latin typeface="Georgia" pitchFamily="18" charset="0"/>
                <a:cs typeface="Times New Roman" pitchFamily="18" charset="0"/>
              </a:rPr>
            </a:b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4644008" y="508518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827584" y="5157192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2452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215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5321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3251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1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2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. Установите соответствие между схемой реакции и формулой окислителя в ней.</a:t>
            </a: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929190" y="1700808"/>
            <a:ext cx="3786214" cy="331236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2900" b="1" i="1" dirty="0" smtClean="0">
                <a:latin typeface="Georgia" pitchFamily="18" charset="0"/>
                <a:cs typeface="Times New Roman" pitchFamily="18" charset="0"/>
              </a:rPr>
              <a:t>Формула окислителя</a:t>
            </a:r>
          </a:p>
          <a:p>
            <a:pPr algn="ctr">
              <a:buNone/>
            </a:pP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1)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K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CO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endParaRPr lang="ru-RU" i="1" baseline="-25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2)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Br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i="1" baseline="-25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3)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Cl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i="1" baseline="-25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4)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ru-RU" i="1" baseline="-25000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5) </a:t>
            </a:r>
            <a:r>
              <a:rPr lang="en-US" i="1" dirty="0" err="1" smtClean="0">
                <a:latin typeface="Georgia" pitchFamily="18" charset="0"/>
                <a:cs typeface="Times New Roman" pitchFamily="18" charset="0"/>
              </a:rPr>
              <a:t>HBr</a:t>
            </a:r>
            <a:endParaRPr lang="en-US" i="1" dirty="0" smtClean="0">
              <a:latin typeface="Georgia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None/>
            </a:pP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6) HBrO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endParaRPr lang="ru-RU" i="1" baseline="-25000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142844" y="1772816"/>
            <a:ext cx="4714908" cy="3084944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2900" b="1" i="1" dirty="0" smtClean="0">
                <a:latin typeface="Georgia" pitchFamily="18" charset="0"/>
                <a:cs typeface="Times New Roman" pitchFamily="18" charset="0"/>
              </a:rPr>
              <a:t>Схема реакции</a:t>
            </a:r>
          </a:p>
          <a:p>
            <a:pPr algn="ctr">
              <a:buNone/>
            </a:pP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A) K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CO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+ Br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→ </a:t>
            </a:r>
            <a:r>
              <a:rPr lang="en-US" sz="2300" i="1" dirty="0" err="1" smtClean="0">
                <a:latin typeface="Georgia" pitchFamily="18" charset="0"/>
                <a:cs typeface="Times New Roman" pitchFamily="18" charset="0"/>
              </a:rPr>
              <a:t>KBr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KBrO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CO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en-US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Б)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Br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+ Cl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→ </a:t>
            </a:r>
            <a:r>
              <a:rPr lang="en-US" sz="2300" i="1" dirty="0" err="1" smtClean="0">
                <a:latin typeface="Georgia" pitchFamily="18" charset="0"/>
                <a:cs typeface="Times New Roman" pitchFamily="18" charset="0"/>
              </a:rPr>
              <a:t>BrCl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7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В)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Br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I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→ </a:t>
            </a:r>
            <a:r>
              <a:rPr lang="en-US" sz="2300" i="1" dirty="0" err="1" smtClean="0">
                <a:latin typeface="Georgia" pitchFamily="18" charset="0"/>
                <a:cs typeface="Times New Roman" pitchFamily="18" charset="0"/>
              </a:rPr>
              <a:t>IBr</a:t>
            </a:r>
            <a:endParaRPr lang="en-US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Г) </a:t>
            </a:r>
            <a:r>
              <a:rPr lang="en-US" sz="2300" i="1" dirty="0" err="1" smtClean="0">
                <a:latin typeface="Georgia" pitchFamily="18" charset="0"/>
                <a:cs typeface="Times New Roman" pitchFamily="18" charset="0"/>
              </a:rPr>
              <a:t>HBr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+ HBrO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→ Br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+ H</a:t>
            </a:r>
            <a:r>
              <a:rPr lang="en-US" sz="24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O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6516216" y="508518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4644008" y="508518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326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215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5321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112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1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3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. Установите соответствие между формулой вещества и степенью окисления азота в нем.</a:t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929190" y="1700808"/>
            <a:ext cx="3786214" cy="331236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Степень окисления азота</a:t>
            </a:r>
            <a:r>
              <a:rPr lang="ru-RU" sz="2900" b="1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ru-RU" sz="2900" b="1" i="1" dirty="0" smtClean="0">
                <a:latin typeface="Georgia" pitchFamily="18" charset="0"/>
                <a:cs typeface="Times New Roman" pitchFamily="18" charset="0"/>
              </a:rPr>
            </a:b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   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  </a:t>
            </a: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1) -3</a:t>
            </a:r>
            <a:br>
              <a:rPr lang="ru-RU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2) -2</a:t>
            </a:r>
            <a:br>
              <a:rPr lang="ru-RU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3) +2</a:t>
            </a:r>
            <a:br>
              <a:rPr lang="ru-RU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4) +3</a:t>
            </a:r>
            <a:br>
              <a:rPr lang="ru-RU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5) +4</a:t>
            </a:r>
            <a:br>
              <a:rPr lang="ru-RU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6) +5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2300" dirty="0" smtClean="0"/>
              <a:t> </a:t>
            </a:r>
            <a:endParaRPr lang="ru-RU" sz="23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142844" y="1772816"/>
            <a:ext cx="3997108" cy="3084944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>Формула вещества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Georgia" pitchFamily="18" charset="0"/>
                <a:cs typeface="Times New Roman" pitchFamily="18" charset="0"/>
              </a:rPr>
            </a:b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A) NOF</a:t>
            </a:r>
            <a:br>
              <a:rPr lang="en-US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Б) (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CH</a:t>
            </a:r>
            <a:r>
              <a:rPr lang="en-US" sz="23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)</a:t>
            </a:r>
            <a:r>
              <a:rPr lang="en-US" sz="23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NH</a:t>
            </a:r>
            <a:br>
              <a:rPr lang="en-US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B) NH</a:t>
            </a:r>
            <a:r>
              <a:rPr lang="ru-RU" sz="2300" i="1" baseline="-50000" dirty="0" smtClean="0">
                <a:latin typeface="Georgia" pitchFamily="18" charset="0"/>
                <a:cs typeface="Times New Roman" pitchFamily="18" charset="0"/>
              </a:rPr>
              <a:t>4</a:t>
            </a:r>
            <a:r>
              <a:rPr lang="en-US" sz="2300" i="1" baseline="-500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Br</a:t>
            </a:r>
            <a:br>
              <a:rPr lang="en-US" sz="23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300" i="1" dirty="0" smtClean="0">
                <a:latin typeface="Georgia" pitchFamily="18" charset="0"/>
                <a:cs typeface="Times New Roman" pitchFamily="18" charset="0"/>
              </a:rPr>
              <a:t>Г) 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N</a:t>
            </a:r>
            <a:r>
              <a:rPr lang="en-US" sz="23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sz="2300" i="1" dirty="0" smtClean="0">
                <a:latin typeface="Georgia" pitchFamily="18" charset="0"/>
                <a:cs typeface="Times New Roman" pitchFamily="18" charset="0"/>
              </a:rPr>
              <a:t>H</a:t>
            </a:r>
            <a:r>
              <a:rPr lang="en-US" sz="2300" i="1" baseline="-50000" dirty="0" smtClean="0">
                <a:latin typeface="Georgia" pitchFamily="18" charset="0"/>
                <a:cs typeface="Times New Roman" pitchFamily="18" charset="0"/>
              </a:rPr>
              <a:t>4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900" i="1" dirty="0" smtClean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464343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2452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4112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5321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112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60672" cy="751395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1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4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. установите соответствие между формулой вещества и степенью окисления углерода в нем</a:t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5364088" y="1772816"/>
            <a:ext cx="3351316" cy="324036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2900" b="1" i="1" dirty="0" smtClean="0">
                <a:latin typeface="Georgia" pitchFamily="18" charset="0"/>
                <a:cs typeface="Times New Roman" pitchFamily="18" charset="0"/>
              </a:rPr>
              <a:t>Степень окисления</a:t>
            </a:r>
          </a:p>
          <a:p>
            <a:pPr algn="ctr">
              <a:buNone/>
            </a:pP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1)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-4</a:t>
            </a:r>
            <a:endParaRPr lang="ru-RU" i="1" baseline="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2)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-2</a:t>
            </a:r>
            <a:endParaRPr lang="ru-RU" i="1" baseline="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3)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0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4)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+2</a:t>
            </a:r>
            <a:endParaRPr lang="ru-RU" i="1" baseline="500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5)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+</a:t>
            </a: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4</a:t>
            </a:r>
          </a:p>
          <a:p>
            <a:pPr algn="ctr">
              <a:lnSpc>
                <a:spcPct val="120000"/>
              </a:lnSpc>
              <a:buNone/>
            </a:pPr>
            <a:r>
              <a:rPr lang="ru-RU" i="1" baseline="50000" dirty="0" smtClean="0">
                <a:latin typeface="Georgia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611560" y="1772816"/>
            <a:ext cx="3672408" cy="3084944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2900" b="1" i="1" dirty="0" smtClean="0">
                <a:latin typeface="Georgia" pitchFamily="18" charset="0"/>
                <a:cs typeface="Times New Roman" pitchFamily="18" charset="0"/>
              </a:rPr>
              <a:t>Формула вещества</a:t>
            </a:r>
          </a:p>
          <a:p>
            <a:pPr algn="ctr">
              <a:lnSpc>
                <a:spcPct val="120000"/>
              </a:lnSpc>
              <a:buNone/>
            </a:pPr>
            <a:endParaRPr lang="ru-RU" sz="23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А)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CH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Cl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endParaRPr lang="en-US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Б)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HCHO</a:t>
            </a: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В) </a:t>
            </a:r>
            <a:r>
              <a:rPr lang="en-US" i="1" dirty="0" err="1" smtClean="0">
                <a:latin typeface="Georgia" pitchFamily="18" charset="0"/>
                <a:cs typeface="Times New Roman" pitchFamily="18" charset="0"/>
              </a:rPr>
              <a:t>HCOONa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i="1" dirty="0" smtClean="0">
                <a:latin typeface="Georgia" pitchFamily="18" charset="0"/>
                <a:cs typeface="Times New Roman" pitchFamily="18" charset="0"/>
              </a:rPr>
              <a:t>Г) 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CBr</a:t>
            </a:r>
            <a:r>
              <a:rPr lang="en-US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Georgia" pitchFamily="18" charset="0"/>
                <a:cs typeface="Times New Roman" pitchFamily="18" charset="0"/>
              </a:rPr>
              <a:t> </a:t>
            </a:r>
            <a:endParaRPr lang="ru-RU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6588224" y="508518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2714612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4644008" y="508518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8822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3344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215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699792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5321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112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60672" cy="103942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1</a:t>
            </a:r>
            <a:r>
              <a:rPr lang="ru-RU" sz="2200" b="1" i="1" dirty="0" smtClean="0">
                <a:solidFill>
                  <a:schemeClr val="tx1"/>
                </a:solidFill>
                <a:effectLst/>
                <a:latin typeface="Georgia" pitchFamily="18" charset="0"/>
                <a:cs typeface="Times New Roman" pitchFamily="18" charset="0"/>
              </a:rPr>
              <a:t>5</a:t>
            </a:r>
            <a: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. Установите соответствие между формулами веществ и степенью окисления азота в их составе</a:t>
            </a:r>
            <a:br>
              <a:rPr lang="ru-RU" sz="2200" b="1" i="1" dirty="0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</a:br>
            <a:endParaRPr lang="ru-RU" sz="2200" b="1" i="1" dirty="0">
              <a:solidFill>
                <a:schemeClr val="tx1"/>
              </a:solidFill>
              <a:effectLst/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923928" y="6309320"/>
            <a:ext cx="4212264" cy="274320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1"/>
          </p:nvPr>
        </p:nvSpPr>
        <p:spPr>
          <a:xfrm>
            <a:off x="4929190" y="1700808"/>
            <a:ext cx="3786214" cy="331236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200" b="1" i="1" dirty="0" smtClean="0">
                <a:latin typeface="Georgia" pitchFamily="18" charset="0"/>
                <a:cs typeface="Times New Roman" pitchFamily="18" charset="0"/>
              </a:rPr>
              <a:t>Степень окисления азота</a:t>
            </a:r>
            <a:r>
              <a:rPr lang="ru-RU" b="1" i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Georgia" pitchFamily="18" charset="0"/>
                <a:cs typeface="Times New Roman" pitchFamily="18" charset="0"/>
              </a:rPr>
            </a:br>
            <a:endParaRPr lang="ru-RU" sz="19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None/>
            </a:pPr>
            <a:r>
              <a:rPr lang="ru-RU" sz="1900" i="1" dirty="0" smtClean="0">
                <a:latin typeface="Georgia" pitchFamily="18" charset="0"/>
                <a:cs typeface="Times New Roman" pitchFamily="18" charset="0"/>
              </a:rPr>
              <a:t>     1) +3 </a:t>
            </a:r>
            <a:br>
              <a:rPr lang="ru-RU" sz="19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Georgia" pitchFamily="18" charset="0"/>
                <a:cs typeface="Times New Roman" pitchFamily="18" charset="0"/>
              </a:rPr>
              <a:t>2) +4 </a:t>
            </a:r>
            <a:br>
              <a:rPr lang="ru-RU" sz="19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Georgia" pitchFamily="18" charset="0"/>
                <a:cs typeface="Times New Roman" pitchFamily="18" charset="0"/>
              </a:rPr>
              <a:t>3) -2 </a:t>
            </a:r>
            <a:br>
              <a:rPr lang="ru-RU" sz="19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Georgia" pitchFamily="18" charset="0"/>
                <a:cs typeface="Times New Roman" pitchFamily="18" charset="0"/>
              </a:rPr>
              <a:t>4) -3 </a:t>
            </a:r>
            <a:br>
              <a:rPr lang="ru-RU" sz="19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Georgia" pitchFamily="18" charset="0"/>
                <a:cs typeface="Times New Roman" pitchFamily="18" charset="0"/>
              </a:rPr>
              <a:t>5) +5</a:t>
            </a:r>
            <a:r>
              <a:rPr lang="ru-RU" sz="2200" i="1" dirty="0" smtClean="0">
                <a:latin typeface="Georgia" pitchFamily="18" charset="0"/>
                <a:cs typeface="Times New Roman" pitchFamily="18" charset="0"/>
              </a:rPr>
              <a:t> </a:t>
            </a:r>
            <a:br>
              <a:rPr lang="ru-RU" sz="2200" i="1" dirty="0" smtClean="0">
                <a:latin typeface="Georgia" pitchFamily="18" charset="0"/>
                <a:cs typeface="Times New Roman" pitchFamily="18" charset="0"/>
              </a:rPr>
            </a:b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2"/>
          </p:nvPr>
        </p:nvSpPr>
        <p:spPr>
          <a:xfrm>
            <a:off x="611560" y="1772816"/>
            <a:ext cx="3672408" cy="308494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200" b="1" i="1" dirty="0" smtClean="0">
                <a:latin typeface="Georgia" pitchFamily="18" charset="0"/>
                <a:cs typeface="Times New Roman" pitchFamily="18" charset="0"/>
              </a:rPr>
              <a:t>Формула вещества</a:t>
            </a:r>
            <a:endParaRPr lang="ru-RU" sz="2200" i="1" dirty="0" smtClean="0">
              <a:latin typeface="Georgia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2000" i="1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buNone/>
            </a:pP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    А) 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Ca(NO</a:t>
            </a:r>
            <a:r>
              <a:rPr lang="en-US" sz="2000" i="1" baseline="-25000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)</a:t>
            </a:r>
            <a:r>
              <a:rPr lang="en-US" sz="20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 </a:t>
            </a:r>
            <a:br>
              <a:rPr lang="pt-BR" sz="20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Б)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 NH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 4 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Cl </a:t>
            </a:r>
            <a:br>
              <a:rPr lang="pt-BR" sz="20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В)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 N</a:t>
            </a:r>
            <a:r>
              <a:rPr lang="en-US" sz="20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H</a:t>
            </a:r>
            <a:r>
              <a:rPr lang="en-US" sz="2000" i="1" baseline="-50000" dirty="0" smtClean="0">
                <a:latin typeface="Georgia" pitchFamily="18" charset="0"/>
                <a:cs typeface="Times New Roman" pitchFamily="18" charset="0"/>
              </a:rPr>
              <a:t> 4 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 </a:t>
            </a:r>
            <a:br>
              <a:rPr lang="pt-BR" sz="2000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Г)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 KNO</a:t>
            </a:r>
            <a:r>
              <a:rPr lang="en-US" sz="2000" i="1" baseline="-25000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pt-BR" sz="2000" i="1" dirty="0" smtClean="0">
                <a:latin typeface="Georgia" pitchFamily="18" charset="0"/>
                <a:cs typeface="Times New Roman" pitchFamily="18" charset="0"/>
              </a:rPr>
              <a:t> </a:t>
            </a:r>
            <a:br>
              <a:rPr lang="pt-BR" sz="2000" i="1" dirty="0" smtClean="0">
                <a:latin typeface="Georgia" pitchFamily="18" charset="0"/>
                <a:cs typeface="Times New Roman" pitchFamily="18" charset="0"/>
              </a:rPr>
            </a:b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8270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2771800" y="508518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Верно</a:t>
            </a:r>
          </a:p>
        </p:txBody>
      </p:sp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4644008" y="508518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6516688" y="5072074"/>
            <a:ext cx="165735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dirty="0"/>
              <a:t>Неверно</a:t>
            </a: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6516216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2452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4644008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215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5"/>
          <p:cNvSpPr>
            <a:spLocks noChangeArrowheads="1"/>
          </p:cNvSpPr>
          <p:nvPr/>
        </p:nvSpPr>
        <p:spPr bwMode="auto">
          <a:xfrm>
            <a:off x="2771800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431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827584" y="5085184"/>
            <a:ext cx="1714512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112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зад 22">
            <a:hlinkClick r:id="" action="ppaction://hlinkshowjump?jump=previousslide" highlightClick="1"/>
          </p:cNvPr>
          <p:cNvSpPr/>
          <p:nvPr/>
        </p:nvSpPr>
        <p:spPr>
          <a:xfrm>
            <a:off x="7740352" y="6237312"/>
            <a:ext cx="576064" cy="432048"/>
          </a:xfrm>
          <a:prstGeom prst="actionButtonBackPreviou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71208"/>
          </a:xfrm>
        </p:spPr>
        <p:txBody>
          <a:bodyPr/>
          <a:lstStyle/>
          <a:p>
            <a:pPr algn="ctr"/>
            <a:r>
              <a:rPr lang="ru-RU" sz="4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  <a:cs typeface="Times New Roman" pitchFamily="18" charset="0"/>
              </a:rPr>
              <a:t>Литература: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645920"/>
            <a:ext cx="8712968" cy="4526280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В .Н. </a:t>
            </a:r>
            <a:r>
              <a:rPr lang="ru-RU" sz="2000" i="1" dirty="0" err="1" smtClean="0">
                <a:latin typeface="Georgia" pitchFamily="18" charset="0"/>
                <a:cs typeface="Times New Roman" pitchFamily="18" charset="0"/>
              </a:rPr>
              <a:t>Доронькин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, А.Г. Бережная Химия подготовка к ЕГЭ – 2013, Легион, Ростов-на-Дону.</a:t>
            </a:r>
          </a:p>
          <a:p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n w="1905"/>
                <a:latin typeface="Georgia" pitchFamily="18" charset="0"/>
                <a:cs typeface="Times New Roman" pitchFamily="18" charset="0"/>
              </a:rPr>
              <a:t>Задания для подготовки к ЕГЭ. </a:t>
            </a:r>
            <a:r>
              <a:rPr lang="en-US" sz="2000" i="1" dirty="0" smtClean="0">
                <a:ln w="1905"/>
                <a:latin typeface="Georgia" pitchFamily="18" charset="0"/>
                <a:cs typeface="Times New Roman" pitchFamily="18" charset="0"/>
                <a:hlinkClick r:id="rId2"/>
              </a:rPr>
              <a:t>http://ege.yandex.ru/chemistry/</a:t>
            </a:r>
            <a:endParaRPr lang="ru-RU" sz="2000" i="1" dirty="0" smtClean="0">
              <a:ln w="1905"/>
              <a:latin typeface="Georgia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ru-RU" sz="2000" i="1" dirty="0" smtClean="0">
                <a:ln w="1905"/>
                <a:latin typeface="Georgia" pitchFamily="18" charset="0"/>
                <a:cs typeface="Times New Roman" pitchFamily="18" charset="0"/>
              </a:rPr>
              <a:t>Решу ЕГЭ. </a:t>
            </a:r>
            <a:r>
              <a:rPr lang="en-US" sz="2000" i="1" dirty="0" smtClean="0">
                <a:ln w="1905"/>
                <a:latin typeface="Georgia" pitchFamily="18" charset="0"/>
                <a:cs typeface="Times New Roman" pitchFamily="18" charset="0"/>
                <a:hlinkClick r:id="rId3"/>
              </a:rPr>
              <a:t>http://chem.reshuege.ru/</a:t>
            </a:r>
            <a:endParaRPr lang="ru-RU" sz="2000" i="1" dirty="0" smtClean="0">
              <a:ln w="1905"/>
              <a:latin typeface="Georgia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ru-RU" sz="2000" i="1" dirty="0" smtClean="0">
                <a:ln w="1905"/>
                <a:latin typeface="Georgia" pitchFamily="18" charset="0"/>
                <a:cs typeface="Times New Roman" pitchFamily="18" charset="0"/>
              </a:rPr>
              <a:t>О.С. Габриелян. Химия 11 класс. Дрофа. М. 20</a:t>
            </a:r>
            <a:r>
              <a:rPr lang="en-US" sz="2000" i="1" dirty="0" smtClean="0">
                <a:ln w="1905"/>
                <a:latin typeface="Georgia" pitchFamily="18" charset="0"/>
                <a:cs typeface="Times New Roman" pitchFamily="18" charset="0"/>
              </a:rPr>
              <a:t>10</a:t>
            </a:r>
            <a:endParaRPr lang="ru-RU" sz="2000" i="1" dirty="0" smtClean="0">
              <a:ln w="1905"/>
              <a:latin typeface="Georgia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ru-RU" sz="2000" i="1" dirty="0" smtClean="0">
                <a:ln w="1905"/>
                <a:latin typeface="Georgia" pitchFamily="18" charset="0"/>
                <a:cs typeface="Times New Roman" pitchFamily="18" charset="0"/>
              </a:rPr>
              <a:t>Шаблон для тестов Алексеевой Л.А.</a:t>
            </a:r>
          </a:p>
          <a:p>
            <a:pPr>
              <a:buNone/>
            </a:pPr>
            <a:endParaRPr lang="ru-RU" i="1" dirty="0" smtClean="0">
              <a:ln w="1905"/>
              <a:latin typeface="Georgia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advClick="0"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566</TotalTime>
  <Words>1279</Words>
  <Application>Microsoft Office PowerPoint</Application>
  <PresentationFormat>Экран (4:3)</PresentationFormat>
  <Paragraphs>363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Calibri</vt:lpstr>
      <vt:lpstr>Cambria</vt:lpstr>
      <vt:lpstr>Franklin Gothic Book</vt:lpstr>
      <vt:lpstr>Georgia</vt:lpstr>
      <vt:lpstr>Perpetua</vt:lpstr>
      <vt:lpstr>Shruti</vt:lpstr>
      <vt:lpstr>Times New Roman</vt:lpstr>
      <vt:lpstr>Wingdings</vt:lpstr>
      <vt:lpstr>Wingdings 2</vt:lpstr>
      <vt:lpstr>Справедливость</vt:lpstr>
      <vt:lpstr>Презентация PowerPoint</vt:lpstr>
      <vt:lpstr>Цели:</vt:lpstr>
      <vt:lpstr>Инструкции и рекомендации:</vt:lpstr>
      <vt:lpstr>             1. Установите соответствие между схемой химической реакции и изменением степени окисления окислителя </vt:lpstr>
      <vt:lpstr>2. Установите соответствие между схемой химической реакции и формулой недостающего в ней вещества: </vt:lpstr>
      <vt:lpstr>3. Установите соответствие между схемой полуреакции восстановления и уравнением реакции.</vt:lpstr>
      <vt:lpstr>4. Установите соответствие между изменением степени окисления восстановителя и схемой реакции, в которой оно происходит.  </vt:lpstr>
      <vt:lpstr>5. Установите соответствие между схемой реакции и формулой вещества, которое в ней является восстановителем.</vt:lpstr>
      <vt:lpstr>6. Установите соответствие между формулой вещества и степенью окисления углерода в нем. </vt:lpstr>
      <vt:lpstr>7. Установите соответствие между названием вещества и степенью окисления углерода в молекуле вещества.</vt:lpstr>
      <vt:lpstr>8. Установите соответствие между формулой иона и его способностью проявлять окислительно-восстановительные свойства.</vt:lpstr>
      <vt:lpstr>9. Установите соответствие между уравнением реакции и изменением степени окисления окислителя в данной реакции:</vt:lpstr>
      <vt:lpstr>10. Установите соответствие между схемой химической реакции и изменением степени окисления восстановителя</vt:lpstr>
      <vt:lpstr>11. Установите соответствие между уравнением реакции и формулой вещества, играющего в этой реакции роль восстановителя.</vt:lpstr>
      <vt:lpstr>12. Установите соответствие между схемой реакции и формулой окислителя в ней.</vt:lpstr>
      <vt:lpstr>13. Установите соответствие между формулой вещества и степенью окисления азота в нем. </vt:lpstr>
      <vt:lpstr>   14. установите соответствие между формулой вещества и степенью окисления углерода в нем  </vt:lpstr>
      <vt:lpstr>15. Установите соответствие между формулами веществ и степенью окисления азота в их составе </vt:lpstr>
      <vt:lpstr>Литература: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Ксения</dc:creator>
  <cp:lastModifiedBy>RUSLAN</cp:lastModifiedBy>
  <cp:revision>99</cp:revision>
  <dcterms:modified xsi:type="dcterms:W3CDTF">2016-09-26T16:21:33Z</dcterms:modified>
</cp:coreProperties>
</file>