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8" y="13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pPr/>
              <a:t>9/27/2016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pPr/>
              <a:t>9/27/2016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pPr/>
              <a:t>9/27/2016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pPr/>
              <a:t>9/27/2016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pPr/>
              <a:t>9/27/2016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pPr/>
              <a:t>9/27/2016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pPr/>
              <a:t>9/27/2016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pPr/>
              <a:t>9/27/2016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pPr/>
              <a:t>9/27/2016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7378" y="1567944"/>
            <a:ext cx="10318418" cy="3238834"/>
          </a:xfrm>
        </p:spPr>
        <p:txBody>
          <a:bodyPr/>
          <a:lstStyle/>
          <a:p>
            <a:r>
              <a:rPr lang="ru-RU" sz="4400" dirty="0" smtClean="0"/>
              <a:t>Особенности проявления акцентуации характера в подростковом возрасте</a:t>
            </a:r>
            <a:endParaRPr lang="en-US" sz="44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590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Понятие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/>
              <a:t>Акцентуации характера </a:t>
            </a:r>
            <a:r>
              <a:rPr lang="ru-RU" sz="2800" dirty="0"/>
              <a:t>– это крайние варианты его нормы, при которых отдельные черты характера чрезмерно усилены, отчего обнаруживается избирательная уязвимость в отношении определенного рода психогенных воздействий при хорошей и даже повышенной устойчивости к другим.</a:t>
            </a:r>
          </a:p>
        </p:txBody>
      </p:sp>
    </p:spTree>
    <p:extLst>
      <p:ext uri="{BB962C8B-B14F-4D97-AF65-F5344CB8AC3E}">
        <p14:creationId xmlns:p14="http://schemas.microsoft.com/office/powerpoint/2010/main" val="387379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Степени акцентуации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Явная</a:t>
            </a:r>
          </a:p>
          <a:p>
            <a:r>
              <a:rPr lang="ru-RU" sz="3600" dirty="0" smtClean="0"/>
              <a:t>Скрытая</a:t>
            </a:r>
            <a:endParaRPr lang="ru-RU" sz="36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027" y="1514901"/>
            <a:ext cx="4621473" cy="4995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960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828552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Особенности динамики акцентуации характера у подростков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28047" y="1733266"/>
            <a:ext cx="6810233" cy="51247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1) заострение черт акцентуированного характера в подростковом </a:t>
            </a:r>
            <a:r>
              <a:rPr lang="ru-RU" dirty="0" smtClean="0"/>
              <a:t>возрасте (</a:t>
            </a:r>
            <a:r>
              <a:rPr lang="ru-RU" dirty="0"/>
              <a:t>переход явных акцентуаций в скрытые);</a:t>
            </a:r>
          </a:p>
          <a:p>
            <a:pPr marL="0" indent="0">
              <a:buNone/>
            </a:pPr>
            <a:r>
              <a:rPr lang="ru-RU" dirty="0"/>
              <a:t>2) </a:t>
            </a:r>
            <a:r>
              <a:rPr lang="ru-RU" dirty="0" smtClean="0"/>
              <a:t>развертывание </a:t>
            </a:r>
            <a:r>
              <a:rPr lang="ru-RU" dirty="0"/>
              <a:t>черт определенного типа при скрытых акцентуациях под влиянием психических травм или трудных </a:t>
            </a:r>
            <a:r>
              <a:rPr lang="ru-RU" dirty="0" smtClean="0"/>
              <a:t>ситуаций;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3) возникновение на фоне акцентуаций характера </a:t>
            </a:r>
            <a:r>
              <a:rPr lang="ru-RU" dirty="0" smtClean="0"/>
              <a:t>преходящих нарушений;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4) </a:t>
            </a:r>
            <a:r>
              <a:rPr lang="ru-RU" dirty="0"/>
              <a:t>формирование приобретенных психопатий, для которых акцентуация характера послужила </a:t>
            </a:r>
            <a:r>
              <a:rPr lang="ru-RU" dirty="0" smtClean="0"/>
              <a:t>почвой</a:t>
            </a:r>
            <a:r>
              <a:rPr lang="ru-RU" dirty="0"/>
              <a:t>.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508" y="2804614"/>
            <a:ext cx="4148919" cy="3343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110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типов акцентуации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96334" y="1610436"/>
            <a:ext cx="5295332" cy="4899546"/>
          </a:xfrm>
        </p:spPr>
        <p:txBody>
          <a:bodyPr>
            <a:normAutofit fontScale="92500" lnSpcReduction="10000"/>
          </a:bodyPr>
          <a:lstStyle/>
          <a:p>
            <a:r>
              <a:rPr lang="ru-RU" sz="2200" dirty="0" err="1"/>
              <a:t>Гипертимный</a:t>
            </a:r>
            <a:r>
              <a:rPr lang="ru-RU" sz="2200" dirty="0"/>
              <a:t> тип</a:t>
            </a:r>
          </a:p>
          <a:p>
            <a:r>
              <a:rPr lang="ru-RU" sz="2200" dirty="0"/>
              <a:t>Циклоидный тип</a:t>
            </a:r>
          </a:p>
          <a:p>
            <a:r>
              <a:rPr lang="ru-RU" sz="2200" dirty="0"/>
              <a:t>Лабильный тип</a:t>
            </a:r>
          </a:p>
          <a:p>
            <a:r>
              <a:rPr lang="ru-RU" sz="2200" dirty="0"/>
              <a:t>Сенситивный тип</a:t>
            </a:r>
          </a:p>
          <a:p>
            <a:r>
              <a:rPr lang="ru-RU" sz="2200" dirty="0" err="1"/>
              <a:t>Астеноневротический</a:t>
            </a:r>
            <a:r>
              <a:rPr lang="ru-RU" sz="2200" dirty="0"/>
              <a:t> тип</a:t>
            </a:r>
          </a:p>
          <a:p>
            <a:r>
              <a:rPr lang="ru-RU" sz="2200" dirty="0"/>
              <a:t>Психастенический тип</a:t>
            </a:r>
          </a:p>
          <a:p>
            <a:r>
              <a:rPr lang="ru-RU" sz="2200" dirty="0"/>
              <a:t>Шизоидный тип</a:t>
            </a:r>
          </a:p>
          <a:p>
            <a:r>
              <a:rPr lang="ru-RU" sz="2200" dirty="0"/>
              <a:t>Эпилептоидный тип</a:t>
            </a:r>
          </a:p>
          <a:p>
            <a:r>
              <a:rPr lang="ru-RU" sz="2200" dirty="0" err="1"/>
              <a:t>Истероидный</a:t>
            </a:r>
            <a:r>
              <a:rPr lang="ru-RU" sz="2200" dirty="0"/>
              <a:t> тип</a:t>
            </a:r>
          </a:p>
          <a:p>
            <a:r>
              <a:rPr lang="ru-RU" sz="2200" dirty="0"/>
              <a:t>Неустойчивый тип</a:t>
            </a:r>
          </a:p>
          <a:p>
            <a:r>
              <a:rPr lang="ru-RU" sz="2200" dirty="0"/>
              <a:t>Конформный тип</a:t>
            </a:r>
          </a:p>
          <a:p>
            <a:r>
              <a:rPr lang="ru-RU" sz="2200" dirty="0"/>
              <a:t>Смешанные типы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2279177"/>
            <a:ext cx="5650173" cy="3835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37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153" y="1944094"/>
            <a:ext cx="2485315" cy="22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33564" y="2893573"/>
            <a:ext cx="10178322" cy="1492132"/>
          </a:xfrm>
        </p:spPr>
        <p:txBody>
          <a:bodyPr/>
          <a:lstStyle/>
          <a:p>
            <a:pPr algn="ctr"/>
            <a:r>
              <a:rPr lang="ru-RU" dirty="0" smtClean="0"/>
              <a:t>«                наименьшего </a:t>
            </a:r>
            <a:r>
              <a:rPr lang="ru-RU" dirty="0"/>
              <a:t>сопротивления»</a:t>
            </a:r>
          </a:p>
        </p:txBody>
      </p:sp>
    </p:spTree>
    <p:extLst>
      <p:ext uri="{BB962C8B-B14F-4D97-AF65-F5344CB8AC3E}">
        <p14:creationId xmlns:p14="http://schemas.microsoft.com/office/powerpoint/2010/main" val="170580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68690501"/>
              </p:ext>
            </p:extLst>
          </p:nvPr>
        </p:nvGraphicFramePr>
        <p:xfrm>
          <a:off x="900752" y="245663"/>
          <a:ext cx="10499678" cy="64417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63596"/>
                <a:gridCol w="8436082"/>
              </a:tblGrid>
              <a:tr h="256666">
                <a:tc>
                  <a:txBody>
                    <a:bodyPr/>
                    <a:lstStyle/>
                    <a:p>
                      <a:pPr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Название типа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Точка наименьшего сопротивления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12695"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</a:rPr>
                        <a:t>Гипертимный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Ситуации, в которых подросток лишен возможности широких контактов со сверстниками и проявления инициативы, одиночество и монотонная работа, требующая аккуратности и тщательности, жесткий мелочный контроль и отсутствие доверия со стороны взрослого, чрезмерная опека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7238"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Аутичный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Ситуации, в которых подросток вынужден устанавливать неглубокие контакты со многими людьми и оперативно принимать решения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7238"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Застревающий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Ситуации, в которых на авторитет и власть подростка покушается более сильный лидер, когда кто-то пытается обидеть его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7238"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Неустойчивый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Ситуация бесконтрольности: отсутствие внешнего контролера, отсутствие перспективы внешнего наказания за проступки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7238"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Лабильный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Грубость, равнодушие к эмоциональному состоянию подростка, черствость окружающих, отсутствие теплых эмоциональных связей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7238"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Сенситивный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Обвинения подростка в непорядочных, с его точки зрения, поступках (предательство, стукачество, вранье), публичные указания на его физические или другие недостатки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7238"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Демонстративный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Ситуации, в которых на подростка не обращают внимания, разоблачают его вранье или низвергают с пьедестала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7238"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Болезненный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Ситуации, требующие мобилизации усилий и выносливости: контрольные, соревнования. Болезнь или смерть близких или знакомых, разговоры о смерти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7238"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Педантичный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Ситуации, требующие принятия решения, оперативных действий, выбора. Повышенные нагрузки и ответственность, возлагаемые близкими на подростка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7238"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Конформный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Ситуация смены стереотипов, новые люди с непривычными идеями, образом жизни и манерами. Любая ситуация, отношение к которой не регламентировано группой, к которой подросток себя причисляет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7238"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Циклоидный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Ситуация, когда от находящегося в депрессивной фазе подростка требуют или ожидают характерного для него «нормального» поведения, сама ситуация резкой и глубокой смены состояний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984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7213" y="2811686"/>
            <a:ext cx="10178322" cy="1492132"/>
          </a:xfrm>
        </p:spPr>
        <p:txBody>
          <a:bodyPr/>
          <a:lstStyle/>
          <a:p>
            <a:pPr algn="ctr"/>
            <a:r>
              <a:rPr lang="ru-RU" dirty="0" smtClean="0"/>
              <a:t>«Сильные стороны»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579" y="3547280"/>
            <a:ext cx="3597322" cy="331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314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83436"/>
              </p:ext>
            </p:extLst>
          </p:nvPr>
        </p:nvGraphicFramePr>
        <p:xfrm>
          <a:off x="900752" y="163773"/>
          <a:ext cx="10529248" cy="65236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72702"/>
                <a:gridCol w="8356546"/>
              </a:tblGrid>
              <a:tr h="283580">
                <a:tc>
                  <a:txBody>
                    <a:bodyPr/>
                    <a:lstStyle/>
                    <a:p>
                      <a:pPr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Название типа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Сильные стороны типа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93571"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</a:rPr>
                        <a:t>Гипертимный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Активность; выносливость, умение вызывать доверие; общительность; находчивость в нестандартных и стрессовых ситуациях; готовность брать на себя ответственность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02250"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Аутичный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Способность к принятию нестандартных решений; «холодный» ум не подверженный субъективным и эмоциональным воздействиям; увлеченность и глубокое знание того, чем интересуется; как правило, информированность и склонность к точным фактам; способность долго работать в одиночестве, «поленезависимость»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3571"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Демонстративный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Артистизм; развитая интуиция; способность к перевоплощению; стремление к яркому, нестандартному; способность заражать окружающих силой собственных чувств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3571"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Застревающий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Огромное упорство в достижении поставленной цели, пунктуальность и обязательность; выносливость и внимание к мелочам, деталям; стремление все сделать досконально, а не поверхностно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3571"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Лабильный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Мягкость и способность к сопереживанию; быстрая смена «плохого» настроения «хорошим»; развитое чувство благодарности к тем, кто проявляет к ним теплые чувства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3571"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Сенситивный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«Тонкокожесть», острое нравственное зрение, способность чувствовать внутреннюю истинную суть происходящего; ориентация на истинные, а не показные чувства людей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7911"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Педантичный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Заботливость и способность брать на себя ответственность за здоровье и благополучие других; чувство эмоциональной привязанности к матери и близким; ответственность за порученное дело; способность проверять и перепроверять все до мелочей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9232"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Болезненный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Повышенная чувствительность; способность рассчитывать свои силы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3571"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Неустойчивый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Умение не переутомляться и получать сильные и яркие впечатления от жизни ежедневно; доверчивость и преданность группе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9232"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Конформный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Преданность группе; консерватизм; стремление к устойчивости и стабильности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48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Таким образом</a:t>
            </a: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6647796" y="1460311"/>
            <a:ext cx="4800600" cy="4763068"/>
          </a:xfrm>
        </p:spPr>
        <p:txBody>
          <a:bodyPr>
            <a:normAutofit/>
          </a:bodyPr>
          <a:lstStyle/>
          <a:p>
            <a:r>
              <a:rPr lang="ru-RU" sz="2400" dirty="0"/>
              <a:t>Тип в значительной мере определяет отношение подростка к соматическим заболеваниям, особенно длительным</a:t>
            </a:r>
          </a:p>
          <a:p>
            <a:r>
              <a:rPr lang="ru-RU" sz="2400" dirty="0"/>
              <a:t>Тип акцентуации указывает на слабые места характера и тем самым позволяет предвидеть факторы, способные вызвать </a:t>
            </a:r>
            <a:r>
              <a:rPr lang="ru-RU" sz="2400" dirty="0" smtClean="0"/>
              <a:t>психогенные </a:t>
            </a:r>
            <a:r>
              <a:rPr lang="ru-RU" sz="2400" dirty="0"/>
              <a:t>реакции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618" y="1665027"/>
            <a:ext cx="3616657" cy="433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062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78973" y="2920869"/>
            <a:ext cx="10178322" cy="1492132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chemeClr val="accent5">
                    <a:lumMod val="75000"/>
                  </a:schemeClr>
                </a:solidFill>
              </a:rPr>
              <a:t>Спасибо за внимание!</a:t>
            </a:r>
            <a:endParaRPr lang="ru-RU" sz="60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77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</a:majorFont>
      <a:minorFont>
        <a:latin typeface="Gill Sans MT"/>
        <a:ea typeface=""/>
        <a:cs typeface="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TF00001242</Template>
  <TotalTime>160</TotalTime>
  <Words>687</Words>
  <Application>Microsoft Office PowerPoint</Application>
  <PresentationFormat>Широкоэкранный</PresentationFormat>
  <Paragraphs>76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Gill Sans MT</vt:lpstr>
      <vt:lpstr>Impact</vt:lpstr>
      <vt:lpstr>Times New Roman</vt:lpstr>
      <vt:lpstr>Badge</vt:lpstr>
      <vt:lpstr>Особенности проявления акцентуации характера в подростковом возрасте</vt:lpstr>
      <vt:lpstr>Понятие</vt:lpstr>
      <vt:lpstr>Степени акцентуации</vt:lpstr>
      <vt:lpstr>Особенности динамики акцентуации характера у подростков</vt:lpstr>
      <vt:lpstr>Классификация типов акцентуации</vt:lpstr>
      <vt:lpstr>«                наименьшего сопротивления»</vt:lpstr>
      <vt:lpstr>Презентация PowerPoint</vt:lpstr>
      <vt:lpstr>«Сильные стороны»</vt:lpstr>
      <vt:lpstr>Презентация PowerPoint</vt:lpstr>
      <vt:lpstr>Таким образом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 </dc:creator>
  <cp:lastModifiedBy>RUSLAN</cp:lastModifiedBy>
  <cp:revision>9</cp:revision>
  <dcterms:created xsi:type="dcterms:W3CDTF">2015-02-11T21:48:33Z</dcterms:created>
  <dcterms:modified xsi:type="dcterms:W3CDTF">2016-09-27T17:16:02Z</dcterms:modified>
</cp:coreProperties>
</file>