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1" r:id="rId3"/>
    <p:sldId id="262" r:id="rId4"/>
    <p:sldId id="269" r:id="rId5"/>
    <p:sldId id="271" r:id="rId6"/>
    <p:sldId id="277" r:id="rId7"/>
    <p:sldId id="272" r:id="rId8"/>
    <p:sldId id="273" r:id="rId9"/>
    <p:sldId id="270" r:id="rId10"/>
    <p:sldId id="274" r:id="rId11"/>
    <p:sldId id="275" r:id="rId12"/>
    <p:sldId id="276" r:id="rId13"/>
    <p:sldId id="27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1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36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6" autoAdjust="0"/>
    <p:restoredTop sz="86600" autoAdjust="0"/>
  </p:normalViewPr>
  <p:slideViewPr>
    <p:cSldViewPr>
      <p:cViewPr varScale="1">
        <p:scale>
          <a:sx n="75" d="100"/>
          <a:sy n="75" d="100"/>
        </p:scale>
        <p:origin x="66" y="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81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9DDD1-4B30-43A2-979C-7F35CB6AF9FE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E21C2-7741-4A41-B01F-97F1F49ECD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372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3F33A-E896-4AF7-9DD3-0B0B65FFEDFB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9C71A-8069-4062-B071-4000DF00E8D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3789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037874-C5E8-4797-A5AF-4668FA5F392F}" type="datetimeFigureOut">
              <a:rPr lang="ru-RU" smtClean="0"/>
              <a:pPr/>
              <a:t>22.09.2016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8A4C20-46F5-4B98-BB47-74B07321D5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Click="0" advTm="0">
    <p:wedg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571480"/>
            <a:ext cx="8572560" cy="2357454"/>
          </a:xfrm>
        </p:spPr>
        <p:txBody>
          <a:bodyPr>
            <a:normAutofit/>
          </a:bodyPr>
          <a:lstStyle/>
          <a:p>
            <a:r>
              <a:rPr lang="ru-RU" sz="4800" dirty="0" smtClean="0"/>
              <a:t> ОБУЧЕНИЕ ТЕХНИКЕ КЛАССИЧЕСКИМ ЛЫЖНЫМ ХОДАМ ШКОЛЕ</a:t>
            </a:r>
            <a:endParaRPr lang="ru-RU" sz="4800" dirty="0"/>
          </a:p>
        </p:txBody>
      </p:sp>
      <p:pic>
        <p:nvPicPr>
          <p:cNvPr id="1026" name="Picture 2" descr="http://dyushs.clan.su/_ph/8/248532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232"/>
            <a:ext cx="4357718" cy="2571768"/>
          </a:xfrm>
          <a:prstGeom prst="rect">
            <a:avLst/>
          </a:prstGeom>
          <a:noFill/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714356"/>
          </a:xfrm>
          <a:noFill/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Обучение начинаем в начальной школе, поэтапно                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8929718" cy="6143644"/>
          </a:xfrm>
          <a:noFill/>
        </p:spPr>
        <p:txBody>
          <a:bodyPr>
            <a:noAutofit/>
          </a:bodyPr>
          <a:lstStyle/>
          <a:p>
            <a:pPr marL="880110" lvl="1" indent="-514350">
              <a:buClr>
                <a:schemeClr val="tx1"/>
              </a:buClr>
              <a:buSzPct val="94000"/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Обязательно, проведение инструктажа по технике безопасности на лыжах;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первом этапе  учим переносить и одевать лыжи, и на первых уроках обучающиеся овладевают </a:t>
            </a:r>
            <a:r>
              <a:rPr lang="ru-RU" sz="1800" dirty="0" smtClean="0">
                <a:solidFill>
                  <a:srgbClr val="7030A0"/>
                </a:solidFill>
              </a:rPr>
              <a:t>техникой  ходьбы ступающим шагом, </a:t>
            </a:r>
            <a:r>
              <a:rPr lang="ru-RU" sz="1800" dirty="0" smtClean="0"/>
              <a:t>палки используются для поддержания равновесия;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7030A0"/>
                </a:solidFill>
              </a:rPr>
              <a:t>Упражнения: </a:t>
            </a:r>
            <a:r>
              <a:rPr lang="ru-RU" sz="1800" dirty="0" smtClean="0"/>
              <a:t>1 стоя на месте перенос веса тела с одной ноги на другую опираясь на палки как бы переминаясь; 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2.Поочередное поднимание лыж с переносом веса тела ,необходимо уловить чувство равновесия;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3.Выполняем неглубокие приседания, палки находятся кольцами назад;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4.Поочередное поднимание носков и пяток лыж.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5.Можно выполнять небольшие махи и прыжки на лыжах., с опорой;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Ходьба на лыжах на месте; 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6. Выпады вперед поочередно правой, левой ногой, с опорой на палки 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7.Повороты на месте переступание вокруг                                                                                     пяток и носок лыж;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8.Повороты прыжком, махом;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1800" dirty="0" smtClean="0"/>
              <a:t>Приставные шаги вправо и влево;  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Продолжаем обучение стойки лыжника - тело наклонено вперед, руки опущены, ноги слегка согнуты. масса тела  равномерно распределена на ноги;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Arial" pitchFamily="34" charset="0"/>
              <a:buChar char="•"/>
            </a:pP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4786322"/>
            <a:ext cx="178591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0009-011-Odezhda-obuv-lyzhnyj-invent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4786322"/>
            <a:ext cx="1928826" cy="1285884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есшажный ру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43512"/>
            <a:ext cx="128585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</p:spPr>
        <p:txBody>
          <a:bodyPr>
            <a:normAutofit/>
          </a:bodyPr>
          <a:lstStyle/>
          <a:p>
            <a:pPr marL="880110" lvl="1" indent="-514350"/>
            <a:r>
              <a:rPr lang="ru-RU" sz="2200" dirty="0" smtClean="0">
                <a:solidFill>
                  <a:srgbClr val="FF0000"/>
                </a:solidFill>
              </a:rPr>
              <a:t>УПРАЖНЕНИЯ ОБУЧАЮЩИЕ ТЕХНИКЕ  СКОЛЬЗЯЩЕГО ШАГА </a:t>
            </a:r>
          </a:p>
        </p:txBody>
      </p:sp>
      <p:pic>
        <p:nvPicPr>
          <p:cNvPr id="4" name="Содержимое 3" descr="lygi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flipH="1">
            <a:off x="7215206" y="3500438"/>
            <a:ext cx="1928794" cy="3143272"/>
          </a:xfrm>
        </p:spPr>
      </p:pic>
      <p:sp>
        <p:nvSpPr>
          <p:cNvPr id="5" name="Прямоугольник 4"/>
          <p:cNvSpPr/>
          <p:nvPr/>
        </p:nvSpPr>
        <p:spPr>
          <a:xfrm>
            <a:off x="285720" y="500064"/>
            <a:ext cx="8072494" cy="5729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0110" lvl="1" indent="-514350">
              <a:buClr>
                <a:schemeClr val="tx1"/>
              </a:buClr>
              <a:buSzPct val="94000"/>
              <a:buFont typeface="Arial" pitchFamily="34" charset="0"/>
              <a:buChar char="•"/>
            </a:pPr>
            <a:r>
              <a:rPr lang="ru-RU" sz="2900" dirty="0" smtClean="0">
                <a:solidFill>
                  <a:srgbClr val="7030A0"/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Основным движение лыжника является скользящий  шаг. Следующий этап- переходим к обучению  техники скользящего шага. Выполняем из основной стойки,  </a:t>
            </a:r>
            <a:r>
              <a:rPr lang="ru-RU" dirty="0" smtClean="0">
                <a:solidFill>
                  <a:srgbClr val="FF0000"/>
                </a:solidFill>
              </a:rPr>
              <a:t>в движении, все последующие упражнения выполняются без палок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скользящий шаг, руки за спиной,   перемещения на лыжах короткими  скользящими шагами , шаги должны быть не резкими , тело не нужно наклонять сильно  вперед,  отталкивание  ногами должны быть плавными и равномерными. 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Имитационные упражнения </a:t>
            </a:r>
            <a:r>
              <a:rPr lang="ru-RU" dirty="0" smtClean="0">
                <a:solidFill>
                  <a:srgbClr val="FF0000"/>
                </a:solidFill>
              </a:rPr>
              <a:t>на месте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из стойки лыжника- попеременные маховые движения руками,  руки  слегка согнуты в локте.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Затем необходимо соединить </a:t>
            </a:r>
            <a:r>
              <a:rPr lang="ru-RU" dirty="0" smtClean="0">
                <a:solidFill>
                  <a:srgbClr val="FF0000"/>
                </a:solidFill>
              </a:rPr>
              <a:t>в движении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 и совместить попеременные махи руками со скользящим шагом,  упражнение выполняется без палок,  при скольжении обходимо держать равновесие, выполнять медленно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sz="2000" dirty="0" smtClean="0"/>
              <a:t> 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2000" dirty="0" smtClean="0"/>
              <a:t>      </a:t>
            </a:r>
            <a:r>
              <a:rPr lang="ru-RU" dirty="0" smtClean="0"/>
              <a:t>Если  у обучающегося получается упражнение, то удлиняем скользящий шаг на каждой лыже,  с полным переносом веса тела с одной ноги на другую, удлинять шаг нужно постепенно, увеличивая выкат.  Упражнение выполняется без палок.    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500042"/>
            <a:ext cx="8072494" cy="5729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0110" lvl="1" indent="-514350">
              <a:buClr>
                <a:schemeClr val="tx1"/>
              </a:buClr>
              <a:buSzPct val="94000"/>
              <a:buFont typeface="Arial" pitchFamily="34" charset="0"/>
              <a:buChar char="•"/>
            </a:pPr>
            <a:r>
              <a:rPr lang="ru-RU" sz="2900" dirty="0" smtClean="0">
                <a:solidFill>
                  <a:srgbClr val="7030A0"/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Основным движение лыжника является скользящий  шаг. Следующий этап- переходим к обучению  техники скользящего шага. Выполняем из основной стойки,  </a:t>
            </a:r>
            <a:r>
              <a:rPr lang="ru-RU" dirty="0" smtClean="0">
                <a:solidFill>
                  <a:srgbClr val="FF0000"/>
                </a:solidFill>
              </a:rPr>
              <a:t>в движении, все последующие упражнения выполняются без палок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скользящий шаг, руки за спиной,   перемещения на лыжах короткими  скользящими шагами , шаги должны быть не резкими , тело не нужно наклонять сильно  вперед,  отталкивание  ногами должны быть плавными и равномерными. ;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Имитационные упражнения </a:t>
            </a:r>
            <a:r>
              <a:rPr lang="ru-RU" dirty="0" smtClean="0">
                <a:solidFill>
                  <a:srgbClr val="FF0000"/>
                </a:solidFill>
              </a:rPr>
              <a:t>на месте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из стойки лыжника- попеременные маховые движения руками,  руки  слегка согнуты в локте.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Затем необходимо соединить </a:t>
            </a:r>
            <a:r>
              <a:rPr lang="ru-RU" dirty="0" smtClean="0">
                <a:solidFill>
                  <a:srgbClr val="FF0000"/>
                </a:solidFill>
              </a:rPr>
              <a:t>в движении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 и совместить попеременные махи руками со скользящим шагом,  упражнение выполняется без палок,  при скольжении обходимо держать равновесие, выполнять медленно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sz="2000" dirty="0" smtClean="0"/>
              <a:t> </a:t>
            </a:r>
          </a:p>
          <a:p>
            <a:pPr marL="880110" lvl="1" indent="-514350">
              <a:buClr>
                <a:schemeClr val="tx1"/>
              </a:buClr>
              <a:buSzPct val="94000"/>
              <a:buFont typeface="Wingdings" pitchFamily="2" charset="2"/>
              <a:buChar char="Ø"/>
            </a:pPr>
            <a:r>
              <a:rPr lang="ru-RU" sz="2000" dirty="0" smtClean="0"/>
              <a:t>      </a:t>
            </a:r>
            <a:r>
              <a:rPr lang="ru-RU" dirty="0" smtClean="0"/>
              <a:t>Если  у обучающегося получается упражнение, то удлиняем скользящий шаг на каждой лыже,  с полным переносом веса тела с одной ноги на другую, удлинять шаг нужно постепенно, увеличивая выкат.  Упражнение выполняется без палок.    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28"/>
            <a:ext cx="9001156" cy="6715172"/>
          </a:xfrm>
        </p:spPr>
        <p:txBody>
          <a:bodyPr>
            <a:normAutofit fontScale="9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700" dirty="0" smtClean="0">
                <a:solidFill>
                  <a:schemeClr val="tx1"/>
                </a:solidFill>
              </a:rPr>
              <a:t>     Скольжение на одной лыже за счет многократного отталкивания другой,  поменять- скольжение на другой лыже; 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      При выполнении скольжения надо правильно загрузить опорную ногу, центр тяжести д.б. под лыжей, скользить на согнутых ногах, смотреть вперед.                                                                             </a:t>
            </a:r>
            <a:r>
              <a:rPr lang="ru-RU" sz="2200" dirty="0" smtClean="0">
                <a:solidFill>
                  <a:schemeClr val="tx1"/>
                </a:solidFill>
              </a:rPr>
              <a:t>                         </a:t>
            </a:r>
            <a:r>
              <a:rPr lang="ru-RU" sz="3100" dirty="0" smtClean="0">
                <a:solidFill>
                  <a:srgbClr val="FF0000"/>
                </a:solidFill>
              </a:rPr>
              <a:t>Скользящий  шаг с палками:                                </a:t>
            </a: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      1. Выполняем скользящий шаг на двух лыжах с попеременным отталкиванием палками, без выполнения шагов ноги немного согнуты в коленях, наклоняя и надавливая туловищем на палки;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        2.Передвижение полушагом,  с наклоном туловища вперед сохраняя равновесие, палки мы держим перед собой поперек;                                                          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        3.Длительное скольжение то на одной,                                         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то на другой  лыжи, с поочередным  движением                                          руками, движение выполняется  взяв их за                                                с   середину, на весу,  такое скольжение                                                  с- называется удлиненное  одноопорное                                        </a:t>
            </a:r>
            <a:r>
              <a:rPr lang="ru-RU" sz="2700" dirty="0" err="1" smtClean="0">
                <a:solidFill>
                  <a:schemeClr val="tx1"/>
                </a:solidFill>
              </a:rPr>
              <a:t>одноо</a:t>
            </a:r>
            <a:r>
              <a:rPr lang="ru-RU" sz="2700" dirty="0" smtClean="0">
                <a:solidFill>
                  <a:schemeClr val="tx1"/>
                </a:solidFill>
              </a:rPr>
              <a:t> скольжение;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</a:t>
            </a: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4" name="Содержимое 4" descr="Bezymyannyjj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15042" y="4643446"/>
            <a:ext cx="2928958" cy="2214554"/>
          </a:xfr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rgbClr val="FF0000"/>
                </a:solidFill>
              </a:rPr>
              <a:t>       ВИДЫ  КЛАССИЧЕСКИХ  ХОДОВ.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500174"/>
            <a:ext cx="7572428" cy="443484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200" dirty="0" smtClean="0"/>
              <a:t>  Попеременный </a:t>
            </a:r>
            <a:r>
              <a:rPr lang="ru-RU" sz="3200" dirty="0" err="1" smtClean="0"/>
              <a:t>двухшажный</a:t>
            </a:r>
            <a:r>
              <a:rPr lang="ru-RU" sz="3200" dirty="0" smtClean="0"/>
              <a:t> ход: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200" dirty="0" smtClean="0"/>
              <a:t>  Попеременный </a:t>
            </a:r>
            <a:r>
              <a:rPr lang="ru-RU" sz="3200" dirty="0" err="1" smtClean="0"/>
              <a:t>четырехшажныйход</a:t>
            </a:r>
            <a:r>
              <a:rPr lang="ru-RU" sz="3200" dirty="0" smtClean="0"/>
              <a:t>;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200" dirty="0" smtClean="0"/>
              <a:t> Одновременный </a:t>
            </a:r>
            <a:r>
              <a:rPr lang="ru-RU" sz="3200" dirty="0" err="1" smtClean="0"/>
              <a:t>бесшажный</a:t>
            </a:r>
            <a:r>
              <a:rPr lang="ru-RU" sz="3200" dirty="0" smtClean="0"/>
              <a:t>  ход: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200" dirty="0" smtClean="0"/>
              <a:t> Одновременный </a:t>
            </a:r>
            <a:r>
              <a:rPr lang="ru-RU" sz="3200" dirty="0" err="1" smtClean="0"/>
              <a:t>одношажный</a:t>
            </a:r>
            <a:r>
              <a:rPr lang="ru-RU" sz="3200" dirty="0" smtClean="0"/>
              <a:t> ход;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200" dirty="0" smtClean="0"/>
              <a:t> Одновременный </a:t>
            </a:r>
            <a:r>
              <a:rPr lang="ru-RU" sz="3200" dirty="0" err="1" smtClean="0"/>
              <a:t>двухшажный</a:t>
            </a:r>
            <a:r>
              <a:rPr lang="ru-RU" sz="3200" dirty="0" smtClean="0"/>
              <a:t> ход;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3200" dirty="0" smtClean="0"/>
              <a:t>  Техника перехода с одного                       хода на другой ход;                              </a:t>
            </a:r>
            <a:endParaRPr lang="ru-RU" sz="3200" dirty="0"/>
          </a:p>
        </p:txBody>
      </p:sp>
      <p:pic>
        <p:nvPicPr>
          <p:cNvPr id="5" name="Содержимое 4" descr="Langlaeufer(1)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00760" y="4357694"/>
            <a:ext cx="3143240" cy="2500306"/>
          </a:xfr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356" y="5429250"/>
            <a:ext cx="2643190" cy="142875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00066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3600" dirty="0" smtClean="0">
                <a:solidFill>
                  <a:srgbClr val="FF0000"/>
                </a:solidFill>
              </a:rPr>
              <a:t>Попеременный </a:t>
            </a:r>
            <a:r>
              <a:rPr lang="ru-RU" sz="3600" dirty="0" err="1" smtClean="0">
                <a:solidFill>
                  <a:srgbClr val="FF0000"/>
                </a:solidFill>
              </a:rPr>
              <a:t>двухшажный</a:t>
            </a:r>
            <a:r>
              <a:rPr lang="ru-RU" sz="3600" dirty="0" smtClean="0">
                <a:solidFill>
                  <a:srgbClr val="FF0000"/>
                </a:solidFill>
              </a:rPr>
              <a:t> ход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000108"/>
            <a:ext cx="7000924" cy="5857892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 2" pitchFamily="18" charset="2"/>
              <a:buChar char=""/>
            </a:pPr>
            <a:r>
              <a:rPr lang="ru-RU" sz="2000" dirty="0" smtClean="0"/>
              <a:t>       Попеременный </a:t>
            </a:r>
            <a:r>
              <a:rPr lang="ru-RU" sz="2000" dirty="0" err="1" smtClean="0"/>
              <a:t>двухшажный</a:t>
            </a:r>
            <a:r>
              <a:rPr lang="ru-RU" sz="2000" dirty="0" smtClean="0"/>
              <a:t> ход - является ведущим ходом, применяется на равнинах и на подъемах.  Выполняется  ход- скольжением то на одной то                           на другой лыжи и на каждый шаг, отталкивание                              палкой,   разноименной по отношению к толчку                 лыжи.                                    </a:t>
            </a:r>
            <a:r>
              <a:rPr lang="ru-RU" sz="2400" dirty="0" smtClean="0">
                <a:solidFill>
                  <a:srgbClr val="FF0000"/>
                </a:solidFill>
              </a:rPr>
              <a:t>Техника                          попеременного   </a:t>
            </a:r>
            <a:r>
              <a:rPr lang="ru-RU" sz="2400" dirty="0" err="1" smtClean="0">
                <a:solidFill>
                  <a:srgbClr val="FF0000"/>
                </a:solidFill>
              </a:rPr>
              <a:t>двухшажного</a:t>
            </a:r>
            <a:r>
              <a:rPr lang="ru-RU" sz="2400" dirty="0" smtClean="0">
                <a:solidFill>
                  <a:srgbClr val="FF0000"/>
                </a:solidFill>
              </a:rPr>
              <a:t> хода: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 каждая лыжа загружается плавно после отталкивания;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 поочередные махи руками выполняется с небольшим поворотом таза;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При отталкивании туловище наклонено вперед;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При завершении толчка рука и палка составляют прямую линию;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Отталкивание лыжи чуть -чуть вверх за счет энергичного </a:t>
            </a:r>
            <a:r>
              <a:rPr lang="ru-RU" sz="2000" dirty="0" err="1" smtClean="0"/>
              <a:t>подседания</a:t>
            </a:r>
            <a:r>
              <a:rPr lang="ru-RU" sz="2000" dirty="0" smtClean="0"/>
              <a:t> ног;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Сильнее нажимаем на палку при отталкивании ногой ,и выбрасываем туловище вверх;</a:t>
            </a:r>
          </a:p>
        </p:txBody>
      </p:sp>
      <p:pic>
        <p:nvPicPr>
          <p:cNvPr id="5" name="Содержимое 4" descr="picture-390h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572264" y="3714752"/>
            <a:ext cx="2357454" cy="2072956"/>
          </a:xfrm>
        </p:spPr>
      </p:pic>
      <p:pic>
        <p:nvPicPr>
          <p:cNvPr id="3074" name="Picture 2" descr="meth18_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1357298"/>
            <a:ext cx="221457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85926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                            </a:t>
            </a:r>
            <a:r>
              <a:rPr lang="ru-RU" sz="3100" dirty="0" smtClean="0">
                <a:solidFill>
                  <a:srgbClr val="FF0000"/>
                </a:solidFill>
              </a:rPr>
              <a:t>Технические  ошибки            - </a:t>
            </a:r>
            <a:r>
              <a:rPr lang="ru-RU" sz="2700" dirty="0" smtClean="0"/>
              <a:t>обучающийся должен понять свои ошибки и причину их возникновения, ошибки исправляются последовательно, сначала грубые, пока эти ошибки не укоренились: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8258204" cy="4857783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 Глубокое или недостаточно </a:t>
            </a:r>
            <a:r>
              <a:rPr lang="ru-RU" dirty="0" err="1" smtClean="0"/>
              <a:t>подседание</a:t>
            </a:r>
            <a:r>
              <a:rPr lang="ru-RU" dirty="0" smtClean="0"/>
              <a:t>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Слишком медленное  </a:t>
            </a:r>
            <a:r>
              <a:rPr lang="ru-RU" dirty="0" err="1" smtClean="0"/>
              <a:t>подседание</a:t>
            </a:r>
            <a:r>
              <a:rPr lang="ru-RU" dirty="0" smtClean="0"/>
              <a:t> на                                         толчковой ноге, без использования                                      массы тела;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Незавершенное отталкивание ногой,                  с </a:t>
            </a:r>
            <a:r>
              <a:rPr lang="en-US" dirty="0" smtClean="0"/>
              <a:t> c  </a:t>
            </a:r>
            <a:r>
              <a:rPr lang="en-US" dirty="0" err="1" smtClean="0"/>
              <a:t>c</a:t>
            </a:r>
            <a:r>
              <a:rPr lang="en-US" dirty="0" smtClean="0"/>
              <a:t> </a:t>
            </a:r>
            <a:r>
              <a:rPr lang="en-US" dirty="0" err="1" smtClean="0"/>
              <a:t>c</a:t>
            </a:r>
            <a:r>
              <a:rPr lang="en-US" dirty="0" smtClean="0"/>
              <a:t> </a:t>
            </a:r>
            <a:r>
              <a:rPr lang="ru-RU" dirty="0" err="1" smtClean="0"/>
              <a:t>выпримлением</a:t>
            </a:r>
            <a:r>
              <a:rPr lang="ru-RU" dirty="0" smtClean="0"/>
              <a:t> ее в воздухе;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Постановка слишком согнутой руки в                           локте;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Постановка палок слишком далеко от  лыжни;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Сильное поднимание ноги вверх                                                после толчка;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Вялый мах ноги и короткий                                                                      выпад без   разворота таза 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5" name="Содержимое 4" descr="20100322_2038-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500794" y="1785927"/>
            <a:ext cx="2643206" cy="2571768"/>
          </a:xfrm>
        </p:spPr>
      </p:pic>
      <p:pic>
        <p:nvPicPr>
          <p:cNvPr id="7" name="Рисунок 6" descr="0013-013-Poperemennyj-dvukhshazhnyj-kh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5143512"/>
            <a:ext cx="3357554" cy="1714488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1102szh (1)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29388" y="4143380"/>
            <a:ext cx="2500330" cy="242887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428628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ru-RU" sz="3600" dirty="0" smtClean="0">
                <a:solidFill>
                  <a:srgbClr val="FF0000"/>
                </a:solidFill>
              </a:rPr>
              <a:t>Одновременный </a:t>
            </a:r>
            <a:r>
              <a:rPr lang="ru-RU" sz="3600" dirty="0" err="1" smtClean="0">
                <a:solidFill>
                  <a:srgbClr val="FF0000"/>
                </a:solidFill>
              </a:rPr>
              <a:t>бесшажный</a:t>
            </a:r>
            <a:r>
              <a:rPr lang="ru-RU" sz="3600" dirty="0" smtClean="0">
                <a:solidFill>
                  <a:srgbClr val="FF0000"/>
                </a:solidFill>
              </a:rPr>
              <a:t> ход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142984"/>
            <a:ext cx="8572560" cy="5211941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dirty="0" smtClean="0"/>
              <a:t>    Используется на равнине или под уклон на хорошей лыжне;</a:t>
            </a:r>
          </a:p>
          <a:p>
            <a:pPr>
              <a:buClr>
                <a:schemeClr val="tx1"/>
              </a:buCl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               Используют 2 фазы движения: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ru-RU" sz="2400" dirty="0" smtClean="0"/>
              <a:t>Скольжение на двух лыжах одновременно;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ru-RU" sz="2400" dirty="0" smtClean="0"/>
              <a:t>Скольжение с отталкиванием палками, для эффективного начала фазы, перед постановкой палок на                                          снег немного приподнимаются на носки, за                                            счет    более активного использования мышц                                туловища, плеч и рук;</a:t>
            </a:r>
          </a:p>
          <a:p>
            <a:pPr>
              <a:buClr>
                <a:schemeClr val="tx1"/>
              </a:buClr>
              <a:buNone/>
            </a:pPr>
            <a:r>
              <a:rPr lang="ru-RU" sz="2400" dirty="0" smtClean="0"/>
              <a:t>                   </a:t>
            </a:r>
            <a:r>
              <a:rPr lang="ru-RU" sz="2400" dirty="0" smtClean="0">
                <a:solidFill>
                  <a:srgbClr val="FF0000"/>
                </a:solidFill>
              </a:rPr>
              <a:t>Ошибки: </a:t>
            </a:r>
            <a:r>
              <a:rPr lang="ru-RU" sz="2400" dirty="0" smtClean="0"/>
              <a:t> 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400" dirty="0" smtClean="0"/>
              <a:t> Неравномерное распределение массы тела                                      на обе ноги;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400" dirty="0" smtClean="0"/>
              <a:t> Неактивное участие туловища,      без                           горизонтального вертикального положения; 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400" dirty="0" smtClean="0"/>
              <a:t>После завершения толчка,  не нужно                                                    руками разгибать тело ; </a:t>
            </a:r>
            <a:endParaRPr lang="ru-RU" sz="2400" dirty="0"/>
          </a:p>
        </p:txBody>
      </p:sp>
      <p:pic>
        <p:nvPicPr>
          <p:cNvPr id="6" name="Picture 2" descr="прыжкова бесшажны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571744"/>
            <a:ext cx="235745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pic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6786570" y="4071942"/>
            <a:ext cx="2357430" cy="235743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58204" cy="57150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rgbClr val="FF0000"/>
                </a:solidFill>
              </a:rPr>
              <a:t>             Одновременный </a:t>
            </a:r>
            <a:r>
              <a:rPr lang="ru-RU" sz="3200" dirty="0" err="1" smtClean="0">
                <a:solidFill>
                  <a:srgbClr val="FF0000"/>
                </a:solidFill>
              </a:rPr>
              <a:t>одношажный</a:t>
            </a:r>
            <a:r>
              <a:rPr lang="ru-RU" sz="3200" dirty="0" smtClean="0">
                <a:solidFill>
                  <a:srgbClr val="FF0000"/>
                </a:solidFill>
              </a:rPr>
              <a:t> ход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57232"/>
            <a:ext cx="8401080" cy="6000768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§"/>
            </a:pPr>
            <a:r>
              <a:rPr lang="ru-RU" sz="2000" dirty="0" smtClean="0"/>
              <a:t>     Этот ход  имеет два варианта выполнения скоростной и затяжной. Самым распространенным является скоростной вариант, который применяется на равнине и на отлогих спусках.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2000" dirty="0" smtClean="0"/>
              <a:t>     В своей структуре  одновременный </a:t>
            </a:r>
            <a:r>
              <a:rPr lang="ru-RU" sz="2000" dirty="0" err="1" smtClean="0"/>
              <a:t>одношажный</a:t>
            </a:r>
            <a:r>
              <a:rPr lang="ru-RU" sz="2000" dirty="0" smtClean="0"/>
              <a:t> ход имеет один скользящий шаг, в течении которого выполняется одно отталкивание руками и один толчок ногой.  Необходимо поочередно толкаться то правой то левой ногой с одинаковой загрузкой каждой лыжи.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2000" dirty="0" smtClean="0"/>
              <a:t>     В скоростном варианте отталкивание ногой происходит при выносе рук вперед.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2000" dirty="0" smtClean="0"/>
              <a:t>      В затяжном варианте этого хода отталкивание</a:t>
            </a:r>
          </a:p>
          <a:p>
            <a:pPr>
              <a:buClrTx/>
              <a:buNone/>
            </a:pPr>
            <a:r>
              <a:rPr lang="ru-RU" sz="2000" dirty="0" smtClean="0"/>
              <a:t>      ногой начинается только после окончания выноса</a:t>
            </a:r>
          </a:p>
          <a:p>
            <a:pPr>
              <a:buClrTx/>
              <a:buNone/>
            </a:pPr>
            <a:r>
              <a:rPr lang="ru-RU" sz="2000" dirty="0" smtClean="0"/>
              <a:t>      рук, в переднее крайнее положение. Поэтому  у</a:t>
            </a:r>
          </a:p>
          <a:p>
            <a:pPr>
              <a:buClrTx/>
              <a:buNone/>
            </a:pPr>
            <a:r>
              <a:rPr lang="ru-RU" sz="2000" dirty="0" smtClean="0"/>
              <a:t>      затяжного варианта более длинный выкат.                                      Скорость хода уступает скоростному варианту,                                           он менее утомителен,  требует меньших затрат                               энергии.</a:t>
            </a:r>
          </a:p>
          <a:p>
            <a:pPr>
              <a:buClrTx/>
              <a:buNone/>
            </a:pPr>
            <a:r>
              <a:rPr lang="ru-RU" sz="2000" dirty="0" smtClean="0"/>
              <a:t>           Одновременный </a:t>
            </a:r>
            <a:r>
              <a:rPr lang="ru-RU" sz="2000" dirty="0" err="1" smtClean="0"/>
              <a:t>одношажный</a:t>
            </a:r>
            <a:r>
              <a:rPr lang="ru-RU" sz="2000" dirty="0" smtClean="0"/>
              <a:t> ход используем на </a:t>
            </a:r>
          </a:p>
          <a:p>
            <a:pPr>
              <a:buClrTx/>
              <a:buNone/>
            </a:pPr>
            <a:r>
              <a:rPr lang="ru-RU" sz="2000" dirty="0" smtClean="0"/>
              <a:t>      длинных и сверхдлинных дистанциях</a:t>
            </a:r>
          </a:p>
        </p:txBody>
      </p:sp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714380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rgbClr val="FF0000"/>
                </a:solidFill>
              </a:rPr>
              <a:t>Правильное техническое выполнение    одновременного </a:t>
            </a:r>
            <a:r>
              <a:rPr lang="ru-RU" sz="3200" dirty="0" err="1" smtClean="0">
                <a:solidFill>
                  <a:srgbClr val="FF0000"/>
                </a:solidFill>
              </a:rPr>
              <a:t>одношажного</a:t>
            </a:r>
            <a:r>
              <a:rPr lang="ru-RU" sz="3200" dirty="0" smtClean="0">
                <a:solidFill>
                  <a:srgbClr val="FF0000"/>
                </a:solidFill>
              </a:rPr>
              <a:t>  хода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Обратить внимание на поочередное исполнение в отталкивание  и правой, и левой ногой;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Постановка палок под углом 80 градусов;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Одинаковая загруженность каждой лыжи;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Выполнение отталкивание ногой при выносе рук вперед;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Кольца палок должны быть немного впереди, у носка ботинка;</a:t>
            </a:r>
          </a:p>
        </p:txBody>
      </p:sp>
      <p:pic>
        <p:nvPicPr>
          <p:cNvPr id="6" name="Рисунок 5" descr="img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5072074"/>
            <a:ext cx="2971800" cy="1785926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571504"/>
          </a:xfrm>
        </p:spPr>
        <p:txBody>
          <a:bodyPr>
            <a:normAutofit fontScale="90000"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3600" dirty="0" smtClean="0">
                <a:solidFill>
                  <a:srgbClr val="FF0000"/>
                </a:solidFill>
              </a:rPr>
              <a:t>Техника перехода с одного хода на другой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928670"/>
            <a:ext cx="6858048" cy="5426255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ru-RU" sz="2400" dirty="0" smtClean="0"/>
              <a:t>Прибегать к смене хода необходимо из-за изменений условий скольжения, из-за изменения рельефа местности, при обгоне другого лыжника, при решении тактических задач в ходе гонки. Переход из хода на ход классифицируется по количеству промежуточный скользящих шагов.</a:t>
            </a:r>
          </a:p>
          <a:p>
            <a:pPr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   Можно выделить 3  основные разновидности перехода</a:t>
            </a:r>
            <a:r>
              <a:rPr lang="en-US" sz="2400" dirty="0" smtClean="0">
                <a:solidFill>
                  <a:srgbClr val="FF0000"/>
                </a:solidFill>
              </a:rPr>
              <a:t>:</a:t>
            </a:r>
          </a:p>
          <a:p>
            <a:pPr marL="457200" indent="-457200">
              <a:buClrTx/>
              <a:buAutoNum type="arabicPeriod"/>
            </a:pPr>
            <a:r>
              <a:rPr lang="ru-RU" sz="2400" dirty="0" smtClean="0"/>
              <a:t>  Без  присутствия промежуточного            скользящего шага;</a:t>
            </a:r>
          </a:p>
          <a:p>
            <a:pPr marL="457200" indent="-457200">
              <a:buClrTx/>
              <a:buAutoNum type="arabicPeriod"/>
            </a:pPr>
            <a:r>
              <a:rPr lang="ru-RU" sz="2400" dirty="0" smtClean="0"/>
              <a:t> Через один промежуточный            скользящий шаг;</a:t>
            </a:r>
          </a:p>
          <a:p>
            <a:pPr marL="457200" indent="-457200">
              <a:buClrTx/>
              <a:buAutoNum type="arabicPeriod"/>
            </a:pPr>
            <a:r>
              <a:rPr lang="ru-RU" sz="2400" dirty="0" smtClean="0"/>
              <a:t>Через два промежуточных               скользящих шага;</a:t>
            </a:r>
          </a:p>
        </p:txBody>
      </p:sp>
      <p:pic>
        <p:nvPicPr>
          <p:cNvPr id="5" name="Содержимое 4" descr="118_1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643570" y="4000504"/>
            <a:ext cx="3214709" cy="2643206"/>
          </a:xfr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8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3200" dirty="0" smtClean="0">
                <a:solidFill>
                  <a:srgbClr val="FF0000"/>
                </a:solidFill>
              </a:rPr>
              <a:t>Правило перехода одновременного хода на попеременный ход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674872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Необходимо начинать переход из двухопорного скольжения, в положении окончания одновременного толчка руками, в тот момент, когда туловище наклонено горизонтально, руки находятся сзади вдоль туловища;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При переходе с одновременного на попеременный выполняется данный переход из положения свободного скольжения, при котором палки не касаются опоры, одна впереди другая сзади;</a:t>
            </a:r>
          </a:p>
          <a:p>
            <a:pPr>
              <a:buClrTx/>
              <a:buFont typeface="Wingdings" pitchFamily="2" charset="2"/>
              <a:buChar char="Ø"/>
            </a:pPr>
            <a:endParaRPr lang="ru-RU" sz="2000" dirty="0" smtClean="0">
              <a:solidFill>
                <a:srgbClr val="FF0000"/>
              </a:solidFill>
            </a:endParaRPr>
          </a:p>
          <a:p>
            <a:pPr>
              <a:buClrTx/>
              <a:buFont typeface="Wingdings" pitchFamily="2" charset="2"/>
              <a:buChar char="Ø"/>
            </a:pPr>
            <a:endParaRPr lang="ru-RU" sz="2000" dirty="0" smtClean="0">
              <a:solidFill>
                <a:srgbClr val="FF0000"/>
              </a:solidFill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ru-RU" sz="3600" dirty="0" smtClean="0">
                <a:solidFill>
                  <a:srgbClr val="FF0000"/>
                </a:solidFill>
              </a:rPr>
              <a:t>Ошибки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000" dirty="0" smtClean="0"/>
              <a:t>Нарушение последовательности и                                                   очередности маховых и толчковых движений руками и ногами ;</a:t>
            </a:r>
            <a:endParaRPr lang="ru-RU" sz="2000" dirty="0"/>
          </a:p>
        </p:txBody>
      </p:sp>
      <p:pic>
        <p:nvPicPr>
          <p:cNvPr id="4" name="Рисунок 3" descr="P_s_P_na_O_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3643314"/>
            <a:ext cx="3214710" cy="1736666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64294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Одновременный </a:t>
            </a:r>
            <a:r>
              <a:rPr lang="ru-RU" sz="3600" dirty="0" err="1" smtClean="0">
                <a:solidFill>
                  <a:srgbClr val="FF0000"/>
                </a:solidFill>
              </a:rPr>
              <a:t>двухшажный</a:t>
            </a:r>
            <a:r>
              <a:rPr lang="ru-RU" sz="3600" dirty="0" smtClean="0">
                <a:solidFill>
                  <a:srgbClr val="FF0000"/>
                </a:solidFill>
              </a:rPr>
              <a:t> ход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72032"/>
          </a:xfrm>
        </p:spPr>
        <p:txBody>
          <a:bodyPr>
            <a:normAutofit fontScale="85000" lnSpcReduction="2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     Этот ход применяется на равнинных участках местности при хороших и отличных условиях скольжения.</a:t>
            </a:r>
            <a:br>
              <a:rPr lang="ru-RU" dirty="0" smtClean="0"/>
            </a:br>
            <a:r>
              <a:rPr lang="ru-RU" dirty="0" smtClean="0"/>
              <a:t>Цикл одновременного </a:t>
            </a:r>
            <a:r>
              <a:rPr lang="ru-RU" dirty="0" err="1" smtClean="0"/>
              <a:t>двухшажного</a:t>
            </a:r>
            <a:r>
              <a:rPr lang="ru-RU" dirty="0" smtClean="0"/>
              <a:t> хода состоит из двух скользящих шагов, одновременного отталкивания руками и свободного скольжения на двух лыжах.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    Анализ движений в цикле хода начинается с момента отрыва лыжных палок от снега после окончания отталкивания руками.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/>
              <a:t>     Лыжник начинает активно и ускоренно подводить маховую ногу к опорной с таким расчетом, чтобы подведение завершилось до окончания отталкивания и руками. Моментом отрыва лыжных палок от снега заканчивается цикл одновременного </a:t>
            </a:r>
            <a:r>
              <a:rPr lang="ru-RU" dirty="0" err="1" smtClean="0"/>
              <a:t>двухшажного</a:t>
            </a:r>
            <a:r>
              <a:rPr lang="ru-RU" dirty="0" smtClean="0"/>
              <a:t> хода.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В настоящее время этот ход квалифицированные лыжники применяют редко.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0014-014-Povtorenie-poperemennogo-dvukhshazhnogo-kho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4929198"/>
            <a:ext cx="3429024" cy="1714512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1159</TotalTime>
  <Words>1193</Words>
  <Application>Microsoft Office PowerPoint</Application>
  <PresentationFormat>Экран (4:3)</PresentationFormat>
  <Paragraphs>90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</vt:lpstr>
      <vt:lpstr>Wingdings</vt:lpstr>
      <vt:lpstr>Wingdings 2</vt:lpstr>
      <vt:lpstr>Поток</vt:lpstr>
      <vt:lpstr> ОБУЧЕНИЕ ТЕХНИКЕ КЛАССИЧЕСКИМ ЛЫЖНЫМ ХОДАМ ШКОЛЕ</vt:lpstr>
      <vt:lpstr>Обучение начинаем в начальной школе, поэтапно                 </vt:lpstr>
      <vt:lpstr>УПРАЖНЕНИЯ ОБУЧАЮЩИЕ ТЕХНИКЕ  СКОЛЬЗЯЩЕГО ШАГА </vt:lpstr>
      <vt:lpstr>     Скольжение на одной лыже за счет многократного отталкивания другой,  поменять- скольжение на другой лыже;         При выполнении скольжения надо правильно загрузить опорную ногу, центр тяжести д.б. под лыжей, скользить на согнутых ногах, смотреть вперед.                                                                                                      Скользящий  шаг с палками:                                        1. Выполняем скользящий шаг на двух лыжах с попеременным отталкиванием палками, без выполнения шагов ноги немного согнуты в коленях, наклоняя и надавливая туловищем на палки;          2.Передвижение полушагом,  с наклоном туловища вперед сохраняя равновесие, палки мы держим перед собой поперек;                                                                    3.Длительное скольжение то на одной,                                           то на другой  лыжи, с поочередным  движением                                          руками, движение выполняется  взяв их за                                                с   середину, на весу,  такое скольжение                                                  с- называется удлиненное  одноопорное                                        одноо скольжение;  </vt:lpstr>
      <vt:lpstr>       ВИДЫ  КЛАССИЧЕСКИХ  ХОДОВ.</vt:lpstr>
      <vt:lpstr>Попеременный двухшажный ход</vt:lpstr>
      <vt:lpstr>                            Технические  ошибки            - обучающийся должен понять свои ошибки и причину их возникновения, ошибки исправляются последовательно, сначала грубые, пока эти ошибки не укоренились:</vt:lpstr>
      <vt:lpstr>Одновременный бесшажный ход</vt:lpstr>
      <vt:lpstr>             Одновременный одношажный ход</vt:lpstr>
      <vt:lpstr>Правильное техническое выполнение    одновременного одношажного  хода</vt:lpstr>
      <vt:lpstr>Техника перехода с одного хода на другой</vt:lpstr>
      <vt:lpstr>Правило перехода одновременного хода на попеременный ход</vt:lpstr>
      <vt:lpstr>Одновременный двухшажный ход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 ЛЫЖНЫМ ХОДАМ В ШКОЛЕ</dc:title>
  <dc:creator>Admin</dc:creator>
  <cp:lastModifiedBy>RUSLAN</cp:lastModifiedBy>
  <cp:revision>134</cp:revision>
  <dcterms:created xsi:type="dcterms:W3CDTF">2013-02-15T15:13:48Z</dcterms:created>
  <dcterms:modified xsi:type="dcterms:W3CDTF">2016-09-22T17:39:12Z</dcterms:modified>
</cp:coreProperties>
</file>